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media/image1.jpeg" ContentType="image/jpeg"/>
  <Override PartName="/ppt/media/image2.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lvl1pPr>
    <a:lvl2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lvl2pPr>
    <a:lvl3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lvl3pPr>
    <a:lvl4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lvl4pPr>
    <a:lvl5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lvl5pPr>
    <a:lvl6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lvl6pPr>
    <a:lvl7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lvl7pPr>
    <a:lvl8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lvl8pPr>
    <a:lvl9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
          <a:latin typeface="Trebuchet MS"/>
          <a:ea typeface="Trebuchet MS"/>
          <a:cs typeface="Trebuchet MS"/>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6CACA"/>
          </a:solidFill>
        </a:fill>
      </a:tcStyle>
    </a:wholeTbl>
    <a:band2H>
      <a:tcTxStyle b="def" i="def"/>
      <a:tcStyle>
        <a:tcBdr/>
        <a:fill>
          <a:solidFill>
            <a:srgbClr val="F3E6E6"/>
          </a:solidFill>
        </a:fill>
      </a:tcStyle>
    </a:band2H>
    <a:firstCol>
      <a:tcTxStyle b="on" i="off">
        <a:font>
          <a:latin typeface="Trebuchet MS"/>
          <a:ea typeface="Trebuchet MS"/>
          <a:cs typeface="Trebuchet MS"/>
        </a:font>
        <a:srgbClr val="FFFFFF"/>
      </a:tcTxStyle>
      <a:tcStyle>
        <a:tcBdr>
          <a:left>
            <a:ln w="12700" cap="flat">
              <a:solidFill>
                <a:srgbClr val="FFFFFF"/>
              </a:solidFill>
              <a:prstDash val="solid"/>
              <a:round/>
            </a:ln>
          </a:left>
          <a:right>
            <a:ln w="381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B8180F"/>
          </a:solidFill>
        </a:fill>
      </a:tcStyle>
    </a:firstCol>
    <a:lastRow>
      <a:tcTxStyle b="on" i="off">
        <a:font>
          <a:latin typeface="Trebuchet MS"/>
          <a:ea typeface="Trebuchet MS"/>
          <a:cs typeface="Trebuchet M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B8180F"/>
          </a:solidFill>
        </a:fill>
      </a:tcStyle>
    </a:lastRow>
    <a:firstRow>
      <a:tcTxStyle b="on" i="off">
        <a:font>
          <a:latin typeface="Trebuchet MS"/>
          <a:ea typeface="Trebuchet MS"/>
          <a:cs typeface="Trebuchet M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B8180F"/>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p:nvPr>
            <p:ph type="sldImg"/>
          </p:nvPr>
        </p:nvSpPr>
        <p:spPr>
          <a:xfrm>
            <a:off x="1143000" y="685800"/>
            <a:ext cx="4572000" cy="3429000"/>
          </a:xfrm>
          <a:prstGeom prst="rect">
            <a:avLst/>
          </a:prstGeom>
        </p:spPr>
        <p:txBody>
          <a:bodyPr/>
          <a:lstStyle/>
          <a:p>
            <a:pPr/>
          </a:p>
        </p:txBody>
      </p:sp>
      <p:sp>
        <p:nvSpPr>
          <p:cNvPr id="124" name="Shape 124"/>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png"/><Relationship Id="rId4" Type="http://schemas.openxmlformats.org/officeDocument/2006/relationships/image" Target="../media/image2.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png"/><Relationship Id="rId4" Type="http://schemas.openxmlformats.org/officeDocument/2006/relationships/image" Target="../media/image2.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png"/><Relationship Id="rId4" Type="http://schemas.openxmlformats.org/officeDocument/2006/relationships/image" Target="../media/image2.pn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png"/><Relationship Id="rId4" Type="http://schemas.openxmlformats.org/officeDocument/2006/relationships/image" Target="../media/image2.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png"/><Relationship Id="rId4" Type="http://schemas.openxmlformats.org/officeDocument/2006/relationships/image" Target="../media/image2.pn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png"/><Relationship Id="rId4" Type="http://schemas.openxmlformats.org/officeDocument/2006/relationships/image" Target="../media/image2.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png"/><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pic>
        <p:nvPicPr>
          <p:cNvPr id="18" name="image2.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grpSp>
        <p:nvGrpSpPr>
          <p:cNvPr id="22" name="Group 22"/>
          <p:cNvGrpSpPr/>
          <p:nvPr/>
        </p:nvGrpSpPr>
        <p:grpSpPr>
          <a:xfrm>
            <a:off x="-85345" y="-36574"/>
            <a:ext cx="12197414" cy="6863692"/>
            <a:chOff x="0" y="0"/>
            <a:chExt cx="12197412" cy="6863691"/>
          </a:xfrm>
        </p:grpSpPr>
        <p:pic>
          <p:nvPicPr>
            <p:cNvPr id="19" name="image1.png"/>
            <p:cNvPicPr>
              <a:picLocks noChangeAspect="1"/>
            </p:cNvPicPr>
            <p:nvPr/>
          </p:nvPicPr>
          <p:blipFill>
            <a:blip r:embed="rId3">
              <a:extLst/>
            </a:blip>
            <a:stretch>
              <a:fillRect/>
            </a:stretch>
          </p:blipFill>
          <p:spPr>
            <a:xfrm>
              <a:off x="0" y="0"/>
              <a:ext cx="12197412" cy="6863692"/>
            </a:xfrm>
            <a:prstGeom prst="rect">
              <a:avLst/>
            </a:prstGeom>
            <a:ln w="12700" cap="flat">
              <a:noFill/>
              <a:miter lim="400000"/>
            </a:ln>
            <a:effectLst/>
          </p:spPr>
        </p:pic>
        <p:sp>
          <p:nvSpPr>
            <p:cNvPr id="20" name="Shape 20"/>
            <p:cNvSpPr/>
            <p:nvPr/>
          </p:nvSpPr>
          <p:spPr>
            <a:xfrm>
              <a:off x="59943" y="36573"/>
              <a:ext cx="11772633" cy="641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7" y="0"/>
                  </a:moveTo>
                  <a:lnTo>
                    <a:pt x="21600" y="21600"/>
                  </a:lnTo>
                  <a:lnTo>
                    <a:pt x="0" y="21572"/>
                  </a:lnTo>
                </a:path>
              </a:pathLst>
            </a:custGeom>
            <a:noFill/>
            <a:ln w="82550" cap="flat">
              <a:solidFill>
                <a:srgbClr val="7F7F7F"/>
              </a:solidFill>
              <a:prstDash val="solid"/>
              <a:miter lim="400000"/>
            </a:ln>
            <a:effectLst/>
          </p:spPr>
          <p:txBody>
            <a:bodyPr wrap="square" lIns="45718" tIns="45718" rIns="45718" bIns="45718" numCol="1" anchor="t">
              <a:noAutofit/>
            </a:bodyPr>
            <a:lstStyle/>
            <a:p>
              <a:pPr>
                <a:defRPr>
                  <a:latin typeface="+mn-lt"/>
                  <a:ea typeface="+mn-ea"/>
                  <a:cs typeface="+mn-cs"/>
                  <a:sym typeface="Impact"/>
                </a:defRPr>
              </a:pPr>
            </a:p>
          </p:txBody>
        </p:sp>
        <p:pic>
          <p:nvPicPr>
            <p:cNvPr id="21" name="image2.png"/>
            <p:cNvPicPr>
              <a:picLocks noChangeAspect="1"/>
            </p:cNvPicPr>
            <p:nvPr/>
          </p:nvPicPr>
          <p:blipFill>
            <a:blip r:embed="rId4">
              <a:extLst/>
            </a:blip>
            <a:stretch>
              <a:fillRect/>
            </a:stretch>
          </p:blipFill>
          <p:spPr>
            <a:xfrm>
              <a:off x="79243" y="5632370"/>
              <a:ext cx="11715857" cy="792436"/>
            </a:xfrm>
            <a:prstGeom prst="rect">
              <a:avLst/>
            </a:prstGeom>
            <a:ln w="12700" cap="flat">
              <a:noFill/>
              <a:miter lim="400000"/>
            </a:ln>
            <a:effectLst/>
          </p:spPr>
        </p:pic>
      </p:grpSp>
      <p:sp>
        <p:nvSpPr>
          <p:cNvPr id="23" name="Shape 2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pic>
        <p:nvPicPr>
          <p:cNvPr id="30" name="image2.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pic>
        <p:nvPicPr>
          <p:cNvPr id="31" name="image3.png"/>
          <p:cNvPicPr>
            <a:picLocks noChangeAspect="1"/>
          </p:cNvPicPr>
          <p:nvPr/>
        </p:nvPicPr>
        <p:blipFill>
          <a:blip r:embed="rId3">
            <a:extLst/>
          </a:blip>
          <a:stretch>
            <a:fillRect/>
          </a:stretch>
        </p:blipFill>
        <p:spPr>
          <a:xfrm>
            <a:off x="-85725" y="-6350"/>
            <a:ext cx="11906250" cy="6851650"/>
          </a:xfrm>
          <a:prstGeom prst="rect">
            <a:avLst/>
          </a:prstGeom>
          <a:ln w="12700">
            <a:miter lim="400000"/>
          </a:ln>
        </p:spPr>
      </p:pic>
      <p:pic>
        <p:nvPicPr>
          <p:cNvPr id="32" name="image4.png"/>
          <p:cNvPicPr>
            <a:picLocks noChangeAspect="1"/>
          </p:cNvPicPr>
          <p:nvPr/>
        </p:nvPicPr>
        <p:blipFill>
          <a:blip r:embed="rId4">
            <a:extLst/>
          </a:blip>
          <a:stretch>
            <a:fillRect/>
          </a:stretch>
        </p:blipFill>
        <p:spPr>
          <a:xfrm>
            <a:off x="-6350" y="4273550"/>
            <a:ext cx="11339513" cy="2041525"/>
          </a:xfrm>
          <a:prstGeom prst="rect">
            <a:avLst/>
          </a:prstGeom>
          <a:ln w="12700">
            <a:miter lim="400000"/>
          </a:ln>
        </p:spPr>
      </p:pic>
      <p:pic>
        <p:nvPicPr>
          <p:cNvPr id="33" name="image5.png"/>
          <p:cNvPicPr>
            <a:picLocks noChangeAspect="1"/>
          </p:cNvPicPr>
          <p:nvPr/>
        </p:nvPicPr>
        <p:blipFill>
          <a:blip r:embed="rId5">
            <a:extLst/>
          </a:blip>
          <a:stretch>
            <a:fillRect/>
          </a:stretch>
        </p:blipFill>
        <p:spPr>
          <a:xfrm>
            <a:off x="-6350" y="-6350"/>
            <a:ext cx="8729664" cy="469900"/>
          </a:xfrm>
          <a:prstGeom prst="rect">
            <a:avLst/>
          </a:prstGeom>
          <a:ln w="12700">
            <a:miter lim="400000"/>
          </a:ln>
        </p:spPr>
      </p:pic>
      <p:sp>
        <p:nvSpPr>
          <p:cNvPr id="34" name="Shape 34"/>
          <p:cNvSpPr/>
          <p:nvPr/>
        </p:nvSpPr>
        <p:spPr>
          <a:xfrm rot="21420000">
            <a:off x="-161925" y="293686"/>
            <a:ext cx="11366501" cy="575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61" y="0"/>
                </a:moveTo>
                <a:cubicBezTo>
                  <a:pt x="21574" y="7192"/>
                  <a:pt x="21587" y="14384"/>
                  <a:pt x="21600" y="21576"/>
                </a:cubicBezTo>
                <a:lnTo>
                  <a:pt x="0" y="21600"/>
                </a:lnTo>
              </a:path>
            </a:pathLst>
          </a:custGeom>
          <a:ln w="82550">
            <a:solidFill>
              <a:srgbClr val="7F7F7F"/>
            </a:solidFill>
            <a:miter lim="400000"/>
          </a:ln>
        </p:spPr>
        <p:txBody>
          <a:bodyPr lIns="45718" tIns="45718" rIns="45718" bIns="45718"/>
          <a:lstStyle/>
          <a:p>
            <a:pPr>
              <a:defRPr>
                <a:latin typeface="+mn-lt"/>
                <a:ea typeface="+mn-ea"/>
                <a:cs typeface="+mn-cs"/>
                <a:sym typeface="Impact"/>
              </a:defRPr>
            </a:pPr>
          </a:p>
        </p:txBody>
      </p:sp>
      <p:sp>
        <p:nvSpPr>
          <p:cNvPr id="35" name="Shape 35"/>
          <p:cNvSpPr/>
          <p:nvPr/>
        </p:nvSpPr>
        <p:spPr>
          <a:xfrm rot="21420000">
            <a:off x="4221162" y="5111748"/>
            <a:ext cx="515937" cy="514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7237" y="6783"/>
                </a:lnTo>
                <a:lnTo>
                  <a:pt x="10800" y="0"/>
                </a:lnTo>
                <a:lnTo>
                  <a:pt x="14363" y="6783"/>
                </a:lnTo>
                <a:lnTo>
                  <a:pt x="21600" y="8250"/>
                </a:lnTo>
                <a:lnTo>
                  <a:pt x="16566" y="13910"/>
                </a:lnTo>
                <a:lnTo>
                  <a:pt x="17475" y="21600"/>
                </a:lnTo>
                <a:lnTo>
                  <a:pt x="10800" y="18315"/>
                </a:lnTo>
                <a:lnTo>
                  <a:pt x="4125" y="21600"/>
                </a:lnTo>
                <a:lnTo>
                  <a:pt x="5034" y="13910"/>
                </a:lnTo>
                <a:close/>
              </a:path>
            </a:pathLst>
          </a:custGeom>
          <a:solidFill>
            <a:srgbClr val="000000">
              <a:alpha val="39999"/>
            </a:srgbClr>
          </a:solidFill>
          <a:ln w="12700">
            <a:miter lim="400000"/>
          </a:ln>
        </p:spPr>
        <p:txBody>
          <a:bodyPr lIns="45718" tIns="45718" rIns="45718" bIns="45718"/>
          <a:lstStyle/>
          <a:p>
            <a:pPr>
              <a:defRPr>
                <a:latin typeface="+mn-lt"/>
                <a:ea typeface="+mn-ea"/>
                <a:cs typeface="+mn-cs"/>
                <a:sym typeface="Impact"/>
              </a:defRPr>
            </a:pPr>
          </a:p>
        </p:txBody>
      </p:sp>
      <p:sp>
        <p:nvSpPr>
          <p:cNvPr id="36" name="Shape 36"/>
          <p:cNvSpPr/>
          <p:nvPr>
            <p:ph type="sldNum" sz="quarter" idx="2"/>
          </p:nvPr>
        </p:nvSpPr>
        <p:spPr>
          <a:xfrm rot="21420000">
            <a:off x="10113437" y="3851593"/>
            <a:ext cx="383638" cy="459739"/>
          </a:xfrm>
          <a:prstGeom prst="rect">
            <a:avLst/>
          </a:prstGeom>
        </p:spPr>
        <p:txBody>
          <a:bodyPr/>
          <a:lstStyle>
            <a:lvl1pPr>
              <a:defRPr sz="2400">
                <a:solidFill>
                  <a:srgbClr val="40404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43" name="Shape 43"/>
          <p:cNvSpPr/>
          <p:nvPr>
            <p:ph type="title"/>
          </p:nvPr>
        </p:nvSpPr>
        <p:spPr>
          <a:prstGeom prst="rect">
            <a:avLst/>
          </a:prstGeom>
        </p:spPr>
        <p:txBody>
          <a:bodyPr/>
          <a:lstStyle/>
          <a:p>
            <a:pPr/>
            <a:r>
              <a:t>Title Text</a:t>
            </a:r>
          </a:p>
        </p:txBody>
      </p:sp>
      <p:sp>
        <p:nvSpPr>
          <p:cNvPr id="44" name="Shape 44"/>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5" name="Shape 4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pic>
        <p:nvPicPr>
          <p:cNvPr id="52" name="image2.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grpSp>
        <p:nvGrpSpPr>
          <p:cNvPr id="56" name="Group 56"/>
          <p:cNvGrpSpPr/>
          <p:nvPr/>
        </p:nvGrpSpPr>
        <p:grpSpPr>
          <a:xfrm>
            <a:off x="-85345" y="-36574"/>
            <a:ext cx="12197414" cy="6863692"/>
            <a:chOff x="0" y="0"/>
            <a:chExt cx="12197412" cy="6863691"/>
          </a:xfrm>
        </p:grpSpPr>
        <p:pic>
          <p:nvPicPr>
            <p:cNvPr id="53" name="image1.png"/>
            <p:cNvPicPr>
              <a:picLocks noChangeAspect="1"/>
            </p:cNvPicPr>
            <p:nvPr/>
          </p:nvPicPr>
          <p:blipFill>
            <a:blip r:embed="rId3">
              <a:extLst/>
            </a:blip>
            <a:stretch>
              <a:fillRect/>
            </a:stretch>
          </p:blipFill>
          <p:spPr>
            <a:xfrm>
              <a:off x="0" y="0"/>
              <a:ext cx="12197412" cy="6863692"/>
            </a:xfrm>
            <a:prstGeom prst="rect">
              <a:avLst/>
            </a:prstGeom>
            <a:ln w="12700" cap="flat">
              <a:noFill/>
              <a:miter lim="400000"/>
            </a:ln>
            <a:effectLst/>
          </p:spPr>
        </p:pic>
        <p:sp>
          <p:nvSpPr>
            <p:cNvPr id="54" name="Shape 54"/>
            <p:cNvSpPr/>
            <p:nvPr/>
          </p:nvSpPr>
          <p:spPr>
            <a:xfrm>
              <a:off x="59943" y="36573"/>
              <a:ext cx="11772633" cy="641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7" y="0"/>
                  </a:moveTo>
                  <a:lnTo>
                    <a:pt x="21600" y="21600"/>
                  </a:lnTo>
                  <a:lnTo>
                    <a:pt x="0" y="21572"/>
                  </a:lnTo>
                </a:path>
              </a:pathLst>
            </a:custGeom>
            <a:noFill/>
            <a:ln w="82550" cap="flat">
              <a:solidFill>
                <a:srgbClr val="7F7F7F"/>
              </a:solidFill>
              <a:prstDash val="solid"/>
              <a:miter lim="400000"/>
            </a:ln>
            <a:effectLst/>
          </p:spPr>
          <p:txBody>
            <a:bodyPr wrap="square" lIns="45718" tIns="45718" rIns="45718" bIns="45718" numCol="1" anchor="t">
              <a:noAutofit/>
            </a:bodyPr>
            <a:lstStyle/>
            <a:p>
              <a:pPr>
                <a:defRPr>
                  <a:latin typeface="+mn-lt"/>
                  <a:ea typeface="+mn-ea"/>
                  <a:cs typeface="+mn-cs"/>
                  <a:sym typeface="Impact"/>
                </a:defRPr>
              </a:pPr>
            </a:p>
          </p:txBody>
        </p:sp>
        <p:pic>
          <p:nvPicPr>
            <p:cNvPr id="55" name="image2.png"/>
            <p:cNvPicPr>
              <a:picLocks noChangeAspect="1"/>
            </p:cNvPicPr>
            <p:nvPr/>
          </p:nvPicPr>
          <p:blipFill>
            <a:blip r:embed="rId4">
              <a:extLst/>
            </a:blip>
            <a:stretch>
              <a:fillRect/>
            </a:stretch>
          </p:blipFill>
          <p:spPr>
            <a:xfrm>
              <a:off x="79243" y="5632370"/>
              <a:ext cx="11715857" cy="792436"/>
            </a:xfrm>
            <a:prstGeom prst="rect">
              <a:avLst/>
            </a:prstGeom>
            <a:ln w="12700" cap="flat">
              <a:noFill/>
              <a:miter lim="400000"/>
            </a:ln>
            <a:effectLst/>
          </p:spPr>
        </p:pic>
      </p:grpSp>
      <p:sp>
        <p:nvSpPr>
          <p:cNvPr id="57" name="Shape 57"/>
          <p:cNvSpPr/>
          <p:nvPr>
            <p:ph type="sldNum" sz="quarter" idx="2"/>
          </p:nvPr>
        </p:nvSpPr>
        <p:spPr>
          <a:xfrm>
            <a:off x="8499198" y="6062981"/>
            <a:ext cx="476804" cy="5867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pic>
        <p:nvPicPr>
          <p:cNvPr id="64" name="image2.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grpSp>
        <p:nvGrpSpPr>
          <p:cNvPr id="68" name="Group 68"/>
          <p:cNvGrpSpPr/>
          <p:nvPr/>
        </p:nvGrpSpPr>
        <p:grpSpPr>
          <a:xfrm>
            <a:off x="-85345" y="-36574"/>
            <a:ext cx="12197414" cy="6863692"/>
            <a:chOff x="0" y="0"/>
            <a:chExt cx="12197412" cy="6863691"/>
          </a:xfrm>
        </p:grpSpPr>
        <p:pic>
          <p:nvPicPr>
            <p:cNvPr id="65" name="image1.png"/>
            <p:cNvPicPr>
              <a:picLocks noChangeAspect="1"/>
            </p:cNvPicPr>
            <p:nvPr/>
          </p:nvPicPr>
          <p:blipFill>
            <a:blip r:embed="rId3">
              <a:extLst/>
            </a:blip>
            <a:stretch>
              <a:fillRect/>
            </a:stretch>
          </p:blipFill>
          <p:spPr>
            <a:xfrm>
              <a:off x="0" y="0"/>
              <a:ext cx="12197412" cy="6863692"/>
            </a:xfrm>
            <a:prstGeom prst="rect">
              <a:avLst/>
            </a:prstGeom>
            <a:ln w="12700" cap="flat">
              <a:noFill/>
              <a:miter lim="400000"/>
            </a:ln>
            <a:effectLst/>
          </p:spPr>
        </p:pic>
        <p:sp>
          <p:nvSpPr>
            <p:cNvPr id="66" name="Shape 66"/>
            <p:cNvSpPr/>
            <p:nvPr/>
          </p:nvSpPr>
          <p:spPr>
            <a:xfrm>
              <a:off x="59943" y="36573"/>
              <a:ext cx="11772633" cy="641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7" y="0"/>
                  </a:moveTo>
                  <a:lnTo>
                    <a:pt x="21600" y="21600"/>
                  </a:lnTo>
                  <a:lnTo>
                    <a:pt x="0" y="21572"/>
                  </a:lnTo>
                </a:path>
              </a:pathLst>
            </a:custGeom>
            <a:noFill/>
            <a:ln w="82550" cap="flat">
              <a:solidFill>
                <a:srgbClr val="7F7F7F"/>
              </a:solidFill>
              <a:prstDash val="solid"/>
              <a:miter lim="400000"/>
            </a:ln>
            <a:effectLst/>
          </p:spPr>
          <p:txBody>
            <a:bodyPr wrap="square" lIns="45718" tIns="45718" rIns="45718" bIns="45718" numCol="1" anchor="t">
              <a:noAutofit/>
            </a:bodyPr>
            <a:lstStyle/>
            <a:p>
              <a:pPr>
                <a:defRPr>
                  <a:latin typeface="+mn-lt"/>
                  <a:ea typeface="+mn-ea"/>
                  <a:cs typeface="+mn-cs"/>
                  <a:sym typeface="Impact"/>
                </a:defRPr>
              </a:pPr>
            </a:p>
          </p:txBody>
        </p:sp>
        <p:pic>
          <p:nvPicPr>
            <p:cNvPr id="67" name="image2.png"/>
            <p:cNvPicPr>
              <a:picLocks noChangeAspect="1"/>
            </p:cNvPicPr>
            <p:nvPr/>
          </p:nvPicPr>
          <p:blipFill>
            <a:blip r:embed="rId4">
              <a:extLst/>
            </a:blip>
            <a:stretch>
              <a:fillRect/>
            </a:stretch>
          </p:blipFill>
          <p:spPr>
            <a:xfrm>
              <a:off x="79243" y="5632370"/>
              <a:ext cx="11715857" cy="792436"/>
            </a:xfrm>
            <a:prstGeom prst="rect">
              <a:avLst/>
            </a:prstGeom>
            <a:ln w="12700" cap="flat">
              <a:noFill/>
              <a:miter lim="400000"/>
            </a:ln>
            <a:effectLst/>
          </p:spPr>
        </p:pic>
      </p:grpSp>
      <p:sp>
        <p:nvSpPr>
          <p:cNvPr id="69" name="Shape 69"/>
          <p:cNvSpPr/>
          <p:nvPr>
            <p:ph type="sldNum" sz="quarter" idx="2"/>
          </p:nvPr>
        </p:nvSpPr>
        <p:spPr>
          <a:xfrm>
            <a:off x="8499198" y="6062981"/>
            <a:ext cx="476804" cy="5867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pic>
        <p:nvPicPr>
          <p:cNvPr id="76" name="image2.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grpSp>
        <p:nvGrpSpPr>
          <p:cNvPr id="80" name="Group 80"/>
          <p:cNvGrpSpPr/>
          <p:nvPr/>
        </p:nvGrpSpPr>
        <p:grpSpPr>
          <a:xfrm>
            <a:off x="-85345" y="-36574"/>
            <a:ext cx="12197414" cy="6863692"/>
            <a:chOff x="0" y="0"/>
            <a:chExt cx="12197412" cy="6863691"/>
          </a:xfrm>
        </p:grpSpPr>
        <p:pic>
          <p:nvPicPr>
            <p:cNvPr id="77" name="image1.png"/>
            <p:cNvPicPr>
              <a:picLocks noChangeAspect="1"/>
            </p:cNvPicPr>
            <p:nvPr/>
          </p:nvPicPr>
          <p:blipFill>
            <a:blip r:embed="rId3">
              <a:extLst/>
            </a:blip>
            <a:stretch>
              <a:fillRect/>
            </a:stretch>
          </p:blipFill>
          <p:spPr>
            <a:xfrm>
              <a:off x="0" y="0"/>
              <a:ext cx="12197412" cy="6863692"/>
            </a:xfrm>
            <a:prstGeom prst="rect">
              <a:avLst/>
            </a:prstGeom>
            <a:ln w="12700" cap="flat">
              <a:noFill/>
              <a:miter lim="400000"/>
            </a:ln>
            <a:effectLst/>
          </p:spPr>
        </p:pic>
        <p:sp>
          <p:nvSpPr>
            <p:cNvPr id="78" name="Shape 78"/>
            <p:cNvSpPr/>
            <p:nvPr/>
          </p:nvSpPr>
          <p:spPr>
            <a:xfrm>
              <a:off x="59943" y="36573"/>
              <a:ext cx="11772633" cy="641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7" y="0"/>
                  </a:moveTo>
                  <a:lnTo>
                    <a:pt x="21600" y="21600"/>
                  </a:lnTo>
                  <a:lnTo>
                    <a:pt x="0" y="21572"/>
                  </a:lnTo>
                </a:path>
              </a:pathLst>
            </a:custGeom>
            <a:noFill/>
            <a:ln w="82550" cap="flat">
              <a:solidFill>
                <a:srgbClr val="7F7F7F"/>
              </a:solidFill>
              <a:prstDash val="solid"/>
              <a:miter lim="400000"/>
            </a:ln>
            <a:effectLst/>
          </p:spPr>
          <p:txBody>
            <a:bodyPr wrap="square" lIns="45718" tIns="45718" rIns="45718" bIns="45718" numCol="1" anchor="t">
              <a:noAutofit/>
            </a:bodyPr>
            <a:lstStyle/>
            <a:p>
              <a:pPr>
                <a:defRPr>
                  <a:latin typeface="+mn-lt"/>
                  <a:ea typeface="+mn-ea"/>
                  <a:cs typeface="+mn-cs"/>
                  <a:sym typeface="Impact"/>
                </a:defRPr>
              </a:pPr>
            </a:p>
          </p:txBody>
        </p:sp>
        <p:pic>
          <p:nvPicPr>
            <p:cNvPr id="79" name="image2.png"/>
            <p:cNvPicPr>
              <a:picLocks noChangeAspect="1"/>
            </p:cNvPicPr>
            <p:nvPr/>
          </p:nvPicPr>
          <p:blipFill>
            <a:blip r:embed="rId4">
              <a:extLst/>
            </a:blip>
            <a:stretch>
              <a:fillRect/>
            </a:stretch>
          </p:blipFill>
          <p:spPr>
            <a:xfrm>
              <a:off x="79243" y="5632370"/>
              <a:ext cx="11715857" cy="792436"/>
            </a:xfrm>
            <a:prstGeom prst="rect">
              <a:avLst/>
            </a:prstGeom>
            <a:ln w="12700" cap="flat">
              <a:noFill/>
              <a:miter lim="400000"/>
            </a:ln>
            <a:effectLst/>
          </p:spPr>
        </p:pic>
      </p:grpSp>
      <p:sp>
        <p:nvSpPr>
          <p:cNvPr id="81" name="Shape 81"/>
          <p:cNvSpPr/>
          <p:nvPr>
            <p:ph type="sldNum" sz="quarter" idx="2"/>
          </p:nvPr>
        </p:nvSpPr>
        <p:spPr>
          <a:xfrm>
            <a:off x="8499198" y="6062981"/>
            <a:ext cx="476804" cy="5867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pic>
        <p:nvPicPr>
          <p:cNvPr id="88" name="image2.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grpSp>
        <p:nvGrpSpPr>
          <p:cNvPr id="92" name="Group 92"/>
          <p:cNvGrpSpPr/>
          <p:nvPr/>
        </p:nvGrpSpPr>
        <p:grpSpPr>
          <a:xfrm>
            <a:off x="-85345" y="-36574"/>
            <a:ext cx="12197414" cy="6863692"/>
            <a:chOff x="0" y="0"/>
            <a:chExt cx="12197412" cy="6863691"/>
          </a:xfrm>
        </p:grpSpPr>
        <p:pic>
          <p:nvPicPr>
            <p:cNvPr id="89" name="image1.png"/>
            <p:cNvPicPr>
              <a:picLocks noChangeAspect="1"/>
            </p:cNvPicPr>
            <p:nvPr/>
          </p:nvPicPr>
          <p:blipFill>
            <a:blip r:embed="rId3">
              <a:extLst/>
            </a:blip>
            <a:stretch>
              <a:fillRect/>
            </a:stretch>
          </p:blipFill>
          <p:spPr>
            <a:xfrm>
              <a:off x="0" y="0"/>
              <a:ext cx="12197412" cy="6863692"/>
            </a:xfrm>
            <a:prstGeom prst="rect">
              <a:avLst/>
            </a:prstGeom>
            <a:ln w="12700" cap="flat">
              <a:noFill/>
              <a:miter lim="400000"/>
            </a:ln>
            <a:effectLst/>
          </p:spPr>
        </p:pic>
        <p:sp>
          <p:nvSpPr>
            <p:cNvPr id="90" name="Shape 90"/>
            <p:cNvSpPr/>
            <p:nvPr/>
          </p:nvSpPr>
          <p:spPr>
            <a:xfrm>
              <a:off x="59943" y="36573"/>
              <a:ext cx="11772633" cy="641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7" y="0"/>
                  </a:moveTo>
                  <a:lnTo>
                    <a:pt x="21600" y="21600"/>
                  </a:lnTo>
                  <a:lnTo>
                    <a:pt x="0" y="21572"/>
                  </a:lnTo>
                </a:path>
              </a:pathLst>
            </a:custGeom>
            <a:noFill/>
            <a:ln w="82550" cap="flat">
              <a:solidFill>
                <a:srgbClr val="7F7F7F"/>
              </a:solidFill>
              <a:prstDash val="solid"/>
              <a:miter lim="400000"/>
            </a:ln>
            <a:effectLst/>
          </p:spPr>
          <p:txBody>
            <a:bodyPr wrap="square" lIns="45718" tIns="45718" rIns="45718" bIns="45718" numCol="1" anchor="t">
              <a:noAutofit/>
            </a:bodyPr>
            <a:lstStyle/>
            <a:p>
              <a:pPr>
                <a:defRPr>
                  <a:latin typeface="+mn-lt"/>
                  <a:ea typeface="+mn-ea"/>
                  <a:cs typeface="+mn-cs"/>
                  <a:sym typeface="Impact"/>
                </a:defRPr>
              </a:pPr>
            </a:p>
          </p:txBody>
        </p:sp>
        <p:pic>
          <p:nvPicPr>
            <p:cNvPr id="91" name="image2.png"/>
            <p:cNvPicPr>
              <a:picLocks noChangeAspect="1"/>
            </p:cNvPicPr>
            <p:nvPr/>
          </p:nvPicPr>
          <p:blipFill>
            <a:blip r:embed="rId4">
              <a:extLst/>
            </a:blip>
            <a:stretch>
              <a:fillRect/>
            </a:stretch>
          </p:blipFill>
          <p:spPr>
            <a:xfrm>
              <a:off x="79243" y="5632370"/>
              <a:ext cx="11715857" cy="792436"/>
            </a:xfrm>
            <a:prstGeom prst="rect">
              <a:avLst/>
            </a:prstGeom>
            <a:ln w="12700" cap="flat">
              <a:noFill/>
              <a:miter lim="400000"/>
            </a:ln>
            <a:effectLst/>
          </p:spPr>
        </p:pic>
      </p:grpSp>
      <p:sp>
        <p:nvSpPr>
          <p:cNvPr id="93" name="Shape 93"/>
          <p:cNvSpPr/>
          <p:nvPr>
            <p:ph type="sldNum" sz="quarter" idx="2"/>
          </p:nvPr>
        </p:nvSpPr>
        <p:spPr>
          <a:xfrm>
            <a:off x="8499198" y="6062981"/>
            <a:ext cx="476804" cy="5867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pic>
        <p:nvPicPr>
          <p:cNvPr id="100" name="image2.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grpSp>
        <p:nvGrpSpPr>
          <p:cNvPr id="104" name="Group 104"/>
          <p:cNvGrpSpPr/>
          <p:nvPr/>
        </p:nvGrpSpPr>
        <p:grpSpPr>
          <a:xfrm>
            <a:off x="-85345" y="-36574"/>
            <a:ext cx="12197414" cy="6863692"/>
            <a:chOff x="0" y="0"/>
            <a:chExt cx="12197412" cy="6863691"/>
          </a:xfrm>
        </p:grpSpPr>
        <p:pic>
          <p:nvPicPr>
            <p:cNvPr id="101" name="image1.png"/>
            <p:cNvPicPr>
              <a:picLocks noChangeAspect="1"/>
            </p:cNvPicPr>
            <p:nvPr/>
          </p:nvPicPr>
          <p:blipFill>
            <a:blip r:embed="rId3">
              <a:extLst/>
            </a:blip>
            <a:stretch>
              <a:fillRect/>
            </a:stretch>
          </p:blipFill>
          <p:spPr>
            <a:xfrm>
              <a:off x="0" y="0"/>
              <a:ext cx="12197412" cy="6863692"/>
            </a:xfrm>
            <a:prstGeom prst="rect">
              <a:avLst/>
            </a:prstGeom>
            <a:ln w="12700" cap="flat">
              <a:noFill/>
              <a:miter lim="400000"/>
            </a:ln>
            <a:effectLst/>
          </p:spPr>
        </p:pic>
        <p:sp>
          <p:nvSpPr>
            <p:cNvPr id="102" name="Shape 102"/>
            <p:cNvSpPr/>
            <p:nvPr/>
          </p:nvSpPr>
          <p:spPr>
            <a:xfrm>
              <a:off x="59943" y="36573"/>
              <a:ext cx="11772633" cy="641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7" y="0"/>
                  </a:moveTo>
                  <a:lnTo>
                    <a:pt x="21600" y="21600"/>
                  </a:lnTo>
                  <a:lnTo>
                    <a:pt x="0" y="21572"/>
                  </a:lnTo>
                </a:path>
              </a:pathLst>
            </a:custGeom>
            <a:noFill/>
            <a:ln w="82550" cap="flat">
              <a:solidFill>
                <a:srgbClr val="7F7F7F"/>
              </a:solidFill>
              <a:prstDash val="solid"/>
              <a:miter lim="400000"/>
            </a:ln>
            <a:effectLst/>
          </p:spPr>
          <p:txBody>
            <a:bodyPr wrap="square" lIns="45718" tIns="45718" rIns="45718" bIns="45718" numCol="1" anchor="t">
              <a:noAutofit/>
            </a:bodyPr>
            <a:lstStyle/>
            <a:p>
              <a:pPr>
                <a:defRPr>
                  <a:latin typeface="+mn-lt"/>
                  <a:ea typeface="+mn-ea"/>
                  <a:cs typeface="+mn-cs"/>
                  <a:sym typeface="Impact"/>
                </a:defRPr>
              </a:pPr>
            </a:p>
          </p:txBody>
        </p:sp>
        <p:pic>
          <p:nvPicPr>
            <p:cNvPr id="103" name="image2.png"/>
            <p:cNvPicPr>
              <a:picLocks noChangeAspect="1"/>
            </p:cNvPicPr>
            <p:nvPr/>
          </p:nvPicPr>
          <p:blipFill>
            <a:blip r:embed="rId4">
              <a:extLst/>
            </a:blip>
            <a:stretch>
              <a:fillRect/>
            </a:stretch>
          </p:blipFill>
          <p:spPr>
            <a:xfrm>
              <a:off x="79243" y="5632370"/>
              <a:ext cx="11715857" cy="792436"/>
            </a:xfrm>
            <a:prstGeom prst="rect">
              <a:avLst/>
            </a:prstGeom>
            <a:ln w="12700" cap="flat">
              <a:noFill/>
              <a:miter lim="400000"/>
            </a:ln>
            <a:effectLst/>
          </p:spPr>
        </p:pic>
      </p:grpSp>
      <p:sp>
        <p:nvSpPr>
          <p:cNvPr id="105" name="Shape 105"/>
          <p:cNvSpPr/>
          <p:nvPr>
            <p:ph type="sldNum" sz="quarter" idx="2"/>
          </p:nvPr>
        </p:nvSpPr>
        <p:spPr>
          <a:xfrm>
            <a:off x="8499198" y="6062981"/>
            <a:ext cx="476804" cy="5867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pic>
        <p:nvPicPr>
          <p:cNvPr id="112" name="image2.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grpSp>
        <p:nvGrpSpPr>
          <p:cNvPr id="116" name="Group 116"/>
          <p:cNvGrpSpPr/>
          <p:nvPr/>
        </p:nvGrpSpPr>
        <p:grpSpPr>
          <a:xfrm>
            <a:off x="-85345" y="-36574"/>
            <a:ext cx="12197414" cy="6863692"/>
            <a:chOff x="0" y="0"/>
            <a:chExt cx="12197412" cy="6863691"/>
          </a:xfrm>
        </p:grpSpPr>
        <p:pic>
          <p:nvPicPr>
            <p:cNvPr id="113" name="image1.png"/>
            <p:cNvPicPr>
              <a:picLocks noChangeAspect="1"/>
            </p:cNvPicPr>
            <p:nvPr/>
          </p:nvPicPr>
          <p:blipFill>
            <a:blip r:embed="rId3">
              <a:extLst/>
            </a:blip>
            <a:stretch>
              <a:fillRect/>
            </a:stretch>
          </p:blipFill>
          <p:spPr>
            <a:xfrm>
              <a:off x="0" y="0"/>
              <a:ext cx="12197412" cy="6863692"/>
            </a:xfrm>
            <a:prstGeom prst="rect">
              <a:avLst/>
            </a:prstGeom>
            <a:ln w="12700" cap="flat">
              <a:noFill/>
              <a:miter lim="400000"/>
            </a:ln>
            <a:effectLst/>
          </p:spPr>
        </p:pic>
        <p:sp>
          <p:nvSpPr>
            <p:cNvPr id="114" name="Shape 114"/>
            <p:cNvSpPr/>
            <p:nvPr/>
          </p:nvSpPr>
          <p:spPr>
            <a:xfrm>
              <a:off x="59943" y="36573"/>
              <a:ext cx="11772633" cy="641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7" y="0"/>
                  </a:moveTo>
                  <a:lnTo>
                    <a:pt x="21600" y="21600"/>
                  </a:lnTo>
                  <a:lnTo>
                    <a:pt x="0" y="21572"/>
                  </a:lnTo>
                </a:path>
              </a:pathLst>
            </a:custGeom>
            <a:noFill/>
            <a:ln w="82550" cap="flat">
              <a:solidFill>
                <a:srgbClr val="7F7F7F"/>
              </a:solidFill>
              <a:prstDash val="solid"/>
              <a:miter lim="400000"/>
            </a:ln>
            <a:effectLst/>
          </p:spPr>
          <p:txBody>
            <a:bodyPr wrap="square" lIns="45718" tIns="45718" rIns="45718" bIns="45718" numCol="1" anchor="t">
              <a:noAutofit/>
            </a:bodyPr>
            <a:lstStyle/>
            <a:p>
              <a:pPr>
                <a:defRPr>
                  <a:latin typeface="+mn-lt"/>
                  <a:ea typeface="+mn-ea"/>
                  <a:cs typeface="+mn-cs"/>
                  <a:sym typeface="Impact"/>
                </a:defRPr>
              </a:pPr>
            </a:p>
          </p:txBody>
        </p:sp>
        <p:pic>
          <p:nvPicPr>
            <p:cNvPr id="115" name="image2.png"/>
            <p:cNvPicPr>
              <a:picLocks noChangeAspect="1"/>
            </p:cNvPicPr>
            <p:nvPr/>
          </p:nvPicPr>
          <p:blipFill>
            <a:blip r:embed="rId4">
              <a:extLst/>
            </a:blip>
            <a:stretch>
              <a:fillRect/>
            </a:stretch>
          </p:blipFill>
          <p:spPr>
            <a:xfrm>
              <a:off x="79243" y="5632370"/>
              <a:ext cx="11715857" cy="792436"/>
            </a:xfrm>
            <a:prstGeom prst="rect">
              <a:avLst/>
            </a:prstGeom>
            <a:ln w="12700" cap="flat">
              <a:noFill/>
              <a:miter lim="400000"/>
            </a:ln>
            <a:effectLst/>
          </p:spPr>
        </p:pic>
      </p:grpSp>
      <p:sp>
        <p:nvSpPr>
          <p:cNvPr id="117" name="Shape 117"/>
          <p:cNvSpPr/>
          <p:nvPr>
            <p:ph type="sldNum" sz="quarter" idx="2"/>
          </p:nvPr>
        </p:nvSpPr>
        <p:spPr>
          <a:xfrm>
            <a:off x="8499198" y="6062981"/>
            <a:ext cx="476804" cy="586739"/>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slideLayout" Target="../slideLayouts/slideLayout1.xml"/><Relationship Id="rId7" Type="http://schemas.openxmlformats.org/officeDocument/2006/relationships/slideLayout" Target="../slideLayouts/slideLayout2.xml"/><Relationship Id="rId8" Type="http://schemas.openxmlformats.org/officeDocument/2006/relationships/slideLayout" Target="../slideLayouts/slideLayout3.xml"/><Relationship Id="rId9" Type="http://schemas.openxmlformats.org/officeDocument/2006/relationships/slideLayout" Target="../slideLayouts/slideLayout4.xml"/><Relationship Id="rId10" Type="http://schemas.openxmlformats.org/officeDocument/2006/relationships/slideLayout" Target="../slideLayouts/slideLayout5.xml"/><Relationship Id="rId11" Type="http://schemas.openxmlformats.org/officeDocument/2006/relationships/slideLayout" Target="../slideLayouts/slideLayout6.xml"/><Relationship Id="rId12" Type="http://schemas.openxmlformats.org/officeDocument/2006/relationships/slideLayout" Target="../slideLayouts/slideLayout7.xml"/><Relationship Id="rId13" Type="http://schemas.openxmlformats.org/officeDocument/2006/relationships/slideLayout" Target="../slideLayouts/slideLayout8.xml"/><Relationship Id="rId1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2" name="image2.jpeg"/>
          <p:cNvPicPr>
            <a:picLocks noChangeAspect="1"/>
          </p:cNvPicPr>
          <p:nvPr/>
        </p:nvPicPr>
        <p:blipFill>
          <a:blip r:embed="rId3">
            <a:extLst/>
          </a:blip>
          <a:stretch>
            <a:fillRect/>
          </a:stretch>
        </p:blipFill>
        <p:spPr>
          <a:xfrm>
            <a:off x="0" y="0"/>
            <a:ext cx="12192000" cy="6858000"/>
          </a:xfrm>
          <a:prstGeom prst="rect">
            <a:avLst/>
          </a:prstGeom>
          <a:ln w="12700">
            <a:miter lim="400000"/>
          </a:ln>
        </p:spPr>
      </p:pic>
      <p:grpSp>
        <p:nvGrpSpPr>
          <p:cNvPr id="6" name="Group 6"/>
          <p:cNvGrpSpPr/>
          <p:nvPr/>
        </p:nvGrpSpPr>
        <p:grpSpPr>
          <a:xfrm>
            <a:off x="-85345" y="-36574"/>
            <a:ext cx="12197414" cy="6863692"/>
            <a:chOff x="0" y="0"/>
            <a:chExt cx="12197412" cy="6863691"/>
          </a:xfrm>
        </p:grpSpPr>
        <p:pic>
          <p:nvPicPr>
            <p:cNvPr id="3" name="image1.png"/>
            <p:cNvPicPr>
              <a:picLocks noChangeAspect="1"/>
            </p:cNvPicPr>
            <p:nvPr/>
          </p:nvPicPr>
          <p:blipFill>
            <a:blip r:embed="rId4">
              <a:extLst/>
            </a:blip>
            <a:stretch>
              <a:fillRect/>
            </a:stretch>
          </p:blipFill>
          <p:spPr>
            <a:xfrm>
              <a:off x="0" y="0"/>
              <a:ext cx="12197412" cy="6863692"/>
            </a:xfrm>
            <a:prstGeom prst="rect">
              <a:avLst/>
            </a:prstGeom>
            <a:ln w="12700" cap="flat">
              <a:noFill/>
              <a:miter lim="400000"/>
            </a:ln>
            <a:effectLst/>
          </p:spPr>
        </p:pic>
        <p:sp>
          <p:nvSpPr>
            <p:cNvPr id="4" name="Shape 4"/>
            <p:cNvSpPr/>
            <p:nvPr/>
          </p:nvSpPr>
          <p:spPr>
            <a:xfrm>
              <a:off x="59943" y="36573"/>
              <a:ext cx="11772633" cy="641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7" y="0"/>
                  </a:moveTo>
                  <a:lnTo>
                    <a:pt x="21600" y="21600"/>
                  </a:lnTo>
                  <a:lnTo>
                    <a:pt x="0" y="21572"/>
                  </a:lnTo>
                </a:path>
              </a:pathLst>
            </a:custGeom>
            <a:noFill/>
            <a:ln w="82550" cap="flat">
              <a:solidFill>
                <a:srgbClr val="7F7F7F"/>
              </a:solidFill>
              <a:prstDash val="solid"/>
              <a:miter lim="400000"/>
            </a:ln>
            <a:effectLst/>
          </p:spPr>
          <p:txBody>
            <a:bodyPr wrap="square" lIns="45718" tIns="45718" rIns="45718" bIns="45718" numCol="1" anchor="t">
              <a:noAutofit/>
            </a:bodyPr>
            <a:lstStyle/>
            <a:p>
              <a:pPr>
                <a:defRPr>
                  <a:latin typeface="+mn-lt"/>
                  <a:ea typeface="+mn-ea"/>
                  <a:cs typeface="+mn-cs"/>
                  <a:sym typeface="Impact"/>
                </a:defRPr>
              </a:pPr>
            </a:p>
          </p:txBody>
        </p:sp>
        <p:pic>
          <p:nvPicPr>
            <p:cNvPr id="5" name="image2.png"/>
            <p:cNvPicPr>
              <a:picLocks noChangeAspect="1"/>
            </p:cNvPicPr>
            <p:nvPr/>
          </p:nvPicPr>
          <p:blipFill>
            <a:blip r:embed="rId5">
              <a:extLst/>
            </a:blip>
            <a:stretch>
              <a:fillRect/>
            </a:stretch>
          </p:blipFill>
          <p:spPr>
            <a:xfrm>
              <a:off x="79243" y="5632370"/>
              <a:ext cx="11715857" cy="792436"/>
            </a:xfrm>
            <a:prstGeom prst="rect">
              <a:avLst/>
            </a:prstGeom>
            <a:ln w="12700" cap="flat">
              <a:noFill/>
              <a:miter lim="400000"/>
            </a:ln>
            <a:effectLst/>
          </p:spPr>
        </p:pic>
      </p:grpSp>
      <p:sp>
        <p:nvSpPr>
          <p:cNvPr id="7" name="Shape 7"/>
          <p:cNvSpPr/>
          <p:nvPr/>
        </p:nvSpPr>
        <p:spPr>
          <a:xfrm>
            <a:off x="685800" y="517046"/>
            <a:ext cx="609600" cy="13360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defTabSz="914400">
              <a:defRPr sz="8000">
                <a:latin typeface="+mn-lt"/>
                <a:ea typeface="+mn-ea"/>
                <a:cs typeface="+mn-cs"/>
                <a:sym typeface="Impact"/>
              </a:defRPr>
            </a:lvl1pPr>
          </a:lstStyle>
          <a:p>
            <a:pPr/>
            <a:r>
              <a:t>“</a:t>
            </a:r>
          </a:p>
        </p:txBody>
      </p:sp>
      <p:sp>
        <p:nvSpPr>
          <p:cNvPr id="8" name="Shape 8"/>
          <p:cNvSpPr/>
          <p:nvPr/>
        </p:nvSpPr>
        <p:spPr>
          <a:xfrm>
            <a:off x="10472736" y="2547459"/>
            <a:ext cx="609602" cy="13360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r" defTabSz="914400">
              <a:defRPr sz="8000">
                <a:latin typeface="+mn-lt"/>
                <a:ea typeface="+mn-ea"/>
                <a:cs typeface="+mn-cs"/>
                <a:sym typeface="Impact"/>
              </a:defRPr>
            </a:lvl1pPr>
          </a:lstStyle>
          <a:p>
            <a:pPr/>
            <a:r>
              <a:t>”</a:t>
            </a:r>
          </a:p>
        </p:txBody>
      </p:sp>
      <p:sp>
        <p:nvSpPr>
          <p:cNvPr id="9" name="Shape 9"/>
          <p:cNvSpPr/>
          <p:nvPr>
            <p:ph type="title"/>
          </p:nvPr>
        </p:nvSpPr>
        <p:spPr>
          <a:xfrm>
            <a:off x="685800" y="685800"/>
            <a:ext cx="10396539" cy="1152525"/>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normAutofit fontScale="100000" lnSpcReduction="0"/>
          </a:bodyPr>
          <a:lstStyle/>
          <a:p>
            <a:pPr/>
            <a:r>
              <a:t>Title Text</a:t>
            </a:r>
          </a:p>
        </p:txBody>
      </p:sp>
      <p:sp>
        <p:nvSpPr>
          <p:cNvPr id="10" name="Shape 10"/>
          <p:cNvSpPr/>
          <p:nvPr>
            <p:ph type="body" idx="1"/>
          </p:nvPr>
        </p:nvSpPr>
        <p:spPr>
          <a:xfrm>
            <a:off x="685800" y="2063750"/>
            <a:ext cx="10396539" cy="3311525"/>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1" name="Shape 11"/>
          <p:cNvSpPr/>
          <p:nvPr>
            <p:ph type="sldNum" sz="quarter" idx="2"/>
          </p:nvPr>
        </p:nvSpPr>
        <p:spPr>
          <a:xfrm>
            <a:off x="6502123" y="5713730"/>
            <a:ext cx="476804" cy="586739"/>
          </a:xfrm>
          <a:prstGeom prst="rect">
            <a:avLst/>
          </a:prstGeom>
          <a:ln w="12700">
            <a:miter lim="400000"/>
          </a:ln>
        </p:spPr>
        <p:txBody>
          <a:bodyPr wrap="none" lIns="45718" tIns="45718" rIns="45718" bIns="45718" anchor="ctr">
            <a:spAutoFit/>
          </a:bodyPr>
          <a:lstStyle>
            <a:lvl1pPr algn="ctr" defTabSz="914400">
              <a:defRPr sz="3200">
                <a:solidFill>
                  <a:srgbClr val="5C0708"/>
                </a:solidFill>
                <a:latin typeface="+mn-lt"/>
                <a:ea typeface="+mn-ea"/>
                <a:cs typeface="+mn-cs"/>
                <a:sym typeface="Impac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0" baseline="0" cap="none" i="0" spc="0" strike="noStrike" sz="5400" u="none">
          <a:ln>
            <a:noFill/>
          </a:ln>
          <a:solidFill>
            <a:srgbClr val="B8180F"/>
          </a:solidFill>
          <a:uFillTx/>
          <a:latin typeface="+mn-lt"/>
          <a:ea typeface="+mn-ea"/>
          <a:cs typeface="+mn-cs"/>
          <a:sym typeface="Impact"/>
        </a:defRPr>
      </a:lvl1pPr>
      <a:lvl2pPr marL="0" marR="0" indent="228600" algn="l" defTabSz="914400" rtl="0" latinLnBrk="0">
        <a:lnSpc>
          <a:spcPct val="90000"/>
        </a:lnSpc>
        <a:spcBef>
          <a:spcPts val="0"/>
        </a:spcBef>
        <a:spcAft>
          <a:spcPts val="0"/>
        </a:spcAft>
        <a:buClrTx/>
        <a:buSzTx/>
        <a:buFontTx/>
        <a:buNone/>
        <a:tabLst/>
        <a:defRPr b="0" baseline="0" cap="none" i="0" spc="0" strike="noStrike" sz="5400" u="none">
          <a:ln>
            <a:noFill/>
          </a:ln>
          <a:solidFill>
            <a:srgbClr val="B8180F"/>
          </a:solidFill>
          <a:uFillTx/>
          <a:latin typeface="+mn-lt"/>
          <a:ea typeface="+mn-ea"/>
          <a:cs typeface="+mn-cs"/>
          <a:sym typeface="Impact"/>
        </a:defRPr>
      </a:lvl2pPr>
      <a:lvl3pPr marL="0" marR="0" indent="457200" algn="l" defTabSz="914400" rtl="0" latinLnBrk="0">
        <a:lnSpc>
          <a:spcPct val="90000"/>
        </a:lnSpc>
        <a:spcBef>
          <a:spcPts val="0"/>
        </a:spcBef>
        <a:spcAft>
          <a:spcPts val="0"/>
        </a:spcAft>
        <a:buClrTx/>
        <a:buSzTx/>
        <a:buFontTx/>
        <a:buNone/>
        <a:tabLst/>
        <a:defRPr b="0" baseline="0" cap="none" i="0" spc="0" strike="noStrike" sz="5400" u="none">
          <a:ln>
            <a:noFill/>
          </a:ln>
          <a:solidFill>
            <a:srgbClr val="B8180F"/>
          </a:solidFill>
          <a:uFillTx/>
          <a:latin typeface="+mn-lt"/>
          <a:ea typeface="+mn-ea"/>
          <a:cs typeface="+mn-cs"/>
          <a:sym typeface="Impact"/>
        </a:defRPr>
      </a:lvl3pPr>
      <a:lvl4pPr marL="0" marR="0" indent="685800" algn="l" defTabSz="914400" rtl="0" latinLnBrk="0">
        <a:lnSpc>
          <a:spcPct val="90000"/>
        </a:lnSpc>
        <a:spcBef>
          <a:spcPts val="0"/>
        </a:spcBef>
        <a:spcAft>
          <a:spcPts val="0"/>
        </a:spcAft>
        <a:buClrTx/>
        <a:buSzTx/>
        <a:buFontTx/>
        <a:buNone/>
        <a:tabLst/>
        <a:defRPr b="0" baseline="0" cap="none" i="0" spc="0" strike="noStrike" sz="5400" u="none">
          <a:ln>
            <a:noFill/>
          </a:ln>
          <a:solidFill>
            <a:srgbClr val="B8180F"/>
          </a:solidFill>
          <a:uFillTx/>
          <a:latin typeface="+mn-lt"/>
          <a:ea typeface="+mn-ea"/>
          <a:cs typeface="+mn-cs"/>
          <a:sym typeface="Impact"/>
        </a:defRPr>
      </a:lvl4pPr>
      <a:lvl5pPr marL="0" marR="0" indent="914400" algn="l" defTabSz="914400" rtl="0" latinLnBrk="0">
        <a:lnSpc>
          <a:spcPct val="90000"/>
        </a:lnSpc>
        <a:spcBef>
          <a:spcPts val="0"/>
        </a:spcBef>
        <a:spcAft>
          <a:spcPts val="0"/>
        </a:spcAft>
        <a:buClrTx/>
        <a:buSzTx/>
        <a:buFontTx/>
        <a:buNone/>
        <a:tabLst/>
        <a:defRPr b="0" baseline="0" cap="none" i="0" spc="0" strike="noStrike" sz="5400" u="none">
          <a:ln>
            <a:noFill/>
          </a:ln>
          <a:solidFill>
            <a:srgbClr val="B8180F"/>
          </a:solidFill>
          <a:uFillTx/>
          <a:latin typeface="+mn-lt"/>
          <a:ea typeface="+mn-ea"/>
          <a:cs typeface="+mn-cs"/>
          <a:sym typeface="Impact"/>
        </a:defRPr>
      </a:lvl5pPr>
      <a:lvl6pPr marL="0" marR="0" indent="1143000" algn="l" defTabSz="914400" rtl="0" latinLnBrk="0">
        <a:lnSpc>
          <a:spcPct val="90000"/>
        </a:lnSpc>
        <a:spcBef>
          <a:spcPts val="0"/>
        </a:spcBef>
        <a:spcAft>
          <a:spcPts val="0"/>
        </a:spcAft>
        <a:buClrTx/>
        <a:buSzTx/>
        <a:buFontTx/>
        <a:buNone/>
        <a:tabLst/>
        <a:defRPr b="0" baseline="0" cap="none" i="0" spc="0" strike="noStrike" sz="5400" u="none">
          <a:ln>
            <a:noFill/>
          </a:ln>
          <a:solidFill>
            <a:srgbClr val="B8180F"/>
          </a:solidFill>
          <a:uFillTx/>
          <a:latin typeface="+mn-lt"/>
          <a:ea typeface="+mn-ea"/>
          <a:cs typeface="+mn-cs"/>
          <a:sym typeface="Impact"/>
        </a:defRPr>
      </a:lvl6pPr>
      <a:lvl7pPr marL="0" marR="0" indent="1371600" algn="l" defTabSz="914400" rtl="0" latinLnBrk="0">
        <a:lnSpc>
          <a:spcPct val="90000"/>
        </a:lnSpc>
        <a:spcBef>
          <a:spcPts val="0"/>
        </a:spcBef>
        <a:spcAft>
          <a:spcPts val="0"/>
        </a:spcAft>
        <a:buClrTx/>
        <a:buSzTx/>
        <a:buFontTx/>
        <a:buNone/>
        <a:tabLst/>
        <a:defRPr b="0" baseline="0" cap="none" i="0" spc="0" strike="noStrike" sz="5400" u="none">
          <a:ln>
            <a:noFill/>
          </a:ln>
          <a:solidFill>
            <a:srgbClr val="B8180F"/>
          </a:solidFill>
          <a:uFillTx/>
          <a:latin typeface="+mn-lt"/>
          <a:ea typeface="+mn-ea"/>
          <a:cs typeface="+mn-cs"/>
          <a:sym typeface="Impact"/>
        </a:defRPr>
      </a:lvl7pPr>
      <a:lvl8pPr marL="0" marR="0" indent="1600200" algn="l" defTabSz="914400" rtl="0" latinLnBrk="0">
        <a:lnSpc>
          <a:spcPct val="90000"/>
        </a:lnSpc>
        <a:spcBef>
          <a:spcPts val="0"/>
        </a:spcBef>
        <a:spcAft>
          <a:spcPts val="0"/>
        </a:spcAft>
        <a:buClrTx/>
        <a:buSzTx/>
        <a:buFontTx/>
        <a:buNone/>
        <a:tabLst/>
        <a:defRPr b="0" baseline="0" cap="none" i="0" spc="0" strike="noStrike" sz="5400" u="none">
          <a:ln>
            <a:noFill/>
          </a:ln>
          <a:solidFill>
            <a:srgbClr val="B8180F"/>
          </a:solidFill>
          <a:uFillTx/>
          <a:latin typeface="+mn-lt"/>
          <a:ea typeface="+mn-ea"/>
          <a:cs typeface="+mn-cs"/>
          <a:sym typeface="Impact"/>
        </a:defRPr>
      </a:lvl8pPr>
      <a:lvl9pPr marL="0" marR="0" indent="1828800" algn="l" defTabSz="914400" rtl="0" latinLnBrk="0">
        <a:lnSpc>
          <a:spcPct val="90000"/>
        </a:lnSpc>
        <a:spcBef>
          <a:spcPts val="0"/>
        </a:spcBef>
        <a:spcAft>
          <a:spcPts val="0"/>
        </a:spcAft>
        <a:buClrTx/>
        <a:buSzTx/>
        <a:buFontTx/>
        <a:buNone/>
        <a:tabLst/>
        <a:defRPr b="0" baseline="0" cap="none" i="0" spc="0" strike="noStrike" sz="5400" u="none">
          <a:ln>
            <a:noFill/>
          </a:ln>
          <a:solidFill>
            <a:srgbClr val="B8180F"/>
          </a:solidFill>
          <a:uFillTx/>
          <a:latin typeface="+mn-lt"/>
          <a:ea typeface="+mn-ea"/>
          <a:cs typeface="+mn-cs"/>
          <a:sym typeface="Impact"/>
        </a:defRPr>
      </a:lvl9pPr>
    </p:titleStyle>
    <p:bodyStyle>
      <a:lvl1pPr marL="228600" marR="0" indent="-228600" algn="l" defTabSz="914400" rtl="0" latinLnBrk="0">
        <a:lnSpc>
          <a:spcPct val="120000"/>
        </a:lnSpc>
        <a:spcBef>
          <a:spcPts val="1000"/>
        </a:spcBef>
        <a:spcAft>
          <a:spcPts val="0"/>
        </a:spcAft>
        <a:buClr>
          <a:srgbClr val="B8180F"/>
        </a:buClr>
        <a:buSzPct val="160000"/>
        <a:buFont typeface="Arial"/>
        <a:buChar char="•"/>
        <a:tabLst/>
        <a:defRPr b="0" baseline="0" cap="none" i="0" spc="0" strike="noStrike" sz="2000" u="none">
          <a:ln>
            <a:noFill/>
          </a:ln>
          <a:solidFill>
            <a:srgbClr val="000000"/>
          </a:solidFill>
          <a:uFillTx/>
          <a:latin typeface="+mn-lt"/>
          <a:ea typeface="+mn-ea"/>
          <a:cs typeface="+mn-cs"/>
          <a:sym typeface="Impact"/>
        </a:defRPr>
      </a:lvl1pPr>
      <a:lvl2pPr marL="711200" marR="0" indent="-254000" algn="l" defTabSz="914400" rtl="0" latinLnBrk="0">
        <a:lnSpc>
          <a:spcPct val="120000"/>
        </a:lnSpc>
        <a:spcBef>
          <a:spcPts val="1000"/>
        </a:spcBef>
        <a:spcAft>
          <a:spcPts val="0"/>
        </a:spcAft>
        <a:buClr>
          <a:srgbClr val="B8180F"/>
        </a:buClr>
        <a:buSzPct val="160000"/>
        <a:buFont typeface="Arial"/>
        <a:buChar char="•"/>
        <a:tabLst/>
        <a:defRPr b="0" baseline="0" cap="none" i="0" spc="0" strike="noStrike" sz="2000" u="none">
          <a:ln>
            <a:noFill/>
          </a:ln>
          <a:solidFill>
            <a:srgbClr val="000000"/>
          </a:solidFill>
          <a:uFillTx/>
          <a:latin typeface="+mn-lt"/>
          <a:ea typeface="+mn-ea"/>
          <a:cs typeface="+mn-cs"/>
          <a:sym typeface="Impact"/>
        </a:defRPr>
      </a:lvl2pPr>
      <a:lvl3pPr marL="1200150" marR="0" indent="-285750" algn="l" defTabSz="914400" rtl="0" latinLnBrk="0">
        <a:lnSpc>
          <a:spcPct val="120000"/>
        </a:lnSpc>
        <a:spcBef>
          <a:spcPts val="1000"/>
        </a:spcBef>
        <a:spcAft>
          <a:spcPts val="0"/>
        </a:spcAft>
        <a:buClr>
          <a:srgbClr val="B8180F"/>
        </a:buClr>
        <a:buSzPct val="160000"/>
        <a:buFont typeface="Arial"/>
        <a:buChar char="•"/>
        <a:tabLst/>
        <a:defRPr b="0" baseline="0" cap="none" i="0" spc="0" strike="noStrike" sz="2000" u="none">
          <a:ln>
            <a:noFill/>
          </a:ln>
          <a:solidFill>
            <a:srgbClr val="000000"/>
          </a:solidFill>
          <a:uFillTx/>
          <a:latin typeface="+mn-lt"/>
          <a:ea typeface="+mn-ea"/>
          <a:cs typeface="+mn-cs"/>
          <a:sym typeface="Impact"/>
        </a:defRPr>
      </a:lvl3pPr>
      <a:lvl4pPr marL="1698170" marR="0" indent="-326570" algn="l" defTabSz="914400" rtl="0" latinLnBrk="0">
        <a:lnSpc>
          <a:spcPct val="120000"/>
        </a:lnSpc>
        <a:spcBef>
          <a:spcPts val="1000"/>
        </a:spcBef>
        <a:spcAft>
          <a:spcPts val="0"/>
        </a:spcAft>
        <a:buClr>
          <a:srgbClr val="B8180F"/>
        </a:buClr>
        <a:buSzPct val="160000"/>
        <a:buFont typeface="Arial"/>
        <a:buChar char="•"/>
        <a:tabLst/>
        <a:defRPr b="0" baseline="0" cap="none" i="0" spc="0" strike="noStrike" sz="2000" u="none">
          <a:ln>
            <a:noFill/>
          </a:ln>
          <a:solidFill>
            <a:srgbClr val="000000"/>
          </a:solidFill>
          <a:uFillTx/>
          <a:latin typeface="+mn-lt"/>
          <a:ea typeface="+mn-ea"/>
          <a:cs typeface="+mn-cs"/>
          <a:sym typeface="Impact"/>
        </a:defRPr>
      </a:lvl4pPr>
      <a:lvl5pPr marL="2082800" marR="0" indent="-254000" algn="l" defTabSz="914400" rtl="0" latinLnBrk="0">
        <a:lnSpc>
          <a:spcPct val="120000"/>
        </a:lnSpc>
        <a:spcBef>
          <a:spcPts val="1000"/>
        </a:spcBef>
        <a:spcAft>
          <a:spcPts val="0"/>
        </a:spcAft>
        <a:buClr>
          <a:srgbClr val="B8180F"/>
        </a:buClr>
        <a:buSzPct val="160000"/>
        <a:buFont typeface="Arial"/>
        <a:buChar char="•"/>
        <a:tabLst/>
        <a:defRPr b="0" baseline="0" cap="none" i="0" spc="0" strike="noStrike" sz="2000" u="none">
          <a:ln>
            <a:noFill/>
          </a:ln>
          <a:solidFill>
            <a:srgbClr val="000000"/>
          </a:solidFill>
          <a:uFillTx/>
          <a:latin typeface="+mn-lt"/>
          <a:ea typeface="+mn-ea"/>
          <a:cs typeface="+mn-cs"/>
          <a:sym typeface="Impact"/>
        </a:defRPr>
      </a:lvl5pPr>
      <a:lvl6pPr marL="2540000" marR="0" indent="-254000" algn="l" defTabSz="914400" rtl="0" latinLnBrk="0">
        <a:lnSpc>
          <a:spcPct val="120000"/>
        </a:lnSpc>
        <a:spcBef>
          <a:spcPts val="1000"/>
        </a:spcBef>
        <a:spcAft>
          <a:spcPts val="0"/>
        </a:spcAft>
        <a:buClr>
          <a:srgbClr val="B8180F"/>
        </a:buClr>
        <a:buSzPct val="160000"/>
        <a:buFont typeface="Arial"/>
        <a:buChar char="•"/>
        <a:tabLst/>
        <a:defRPr b="0" baseline="0" cap="none" i="0" spc="0" strike="noStrike" sz="2000" u="none">
          <a:ln>
            <a:noFill/>
          </a:ln>
          <a:solidFill>
            <a:srgbClr val="000000"/>
          </a:solidFill>
          <a:uFillTx/>
          <a:latin typeface="+mn-lt"/>
          <a:ea typeface="+mn-ea"/>
          <a:cs typeface="+mn-cs"/>
          <a:sym typeface="Impact"/>
        </a:defRPr>
      </a:lvl6pPr>
      <a:lvl7pPr marL="2997200" marR="0" indent="-254000" algn="l" defTabSz="914400" rtl="0" latinLnBrk="0">
        <a:lnSpc>
          <a:spcPct val="120000"/>
        </a:lnSpc>
        <a:spcBef>
          <a:spcPts val="1000"/>
        </a:spcBef>
        <a:spcAft>
          <a:spcPts val="0"/>
        </a:spcAft>
        <a:buClr>
          <a:srgbClr val="B8180F"/>
        </a:buClr>
        <a:buSzPct val="160000"/>
        <a:buFont typeface="Arial"/>
        <a:buChar char="•"/>
        <a:tabLst/>
        <a:defRPr b="0" baseline="0" cap="none" i="0" spc="0" strike="noStrike" sz="2000" u="none">
          <a:ln>
            <a:noFill/>
          </a:ln>
          <a:solidFill>
            <a:srgbClr val="000000"/>
          </a:solidFill>
          <a:uFillTx/>
          <a:latin typeface="+mn-lt"/>
          <a:ea typeface="+mn-ea"/>
          <a:cs typeface="+mn-cs"/>
          <a:sym typeface="Impact"/>
        </a:defRPr>
      </a:lvl7pPr>
      <a:lvl8pPr marL="3454400" marR="0" indent="-254000" algn="l" defTabSz="914400" rtl="0" latinLnBrk="0">
        <a:lnSpc>
          <a:spcPct val="120000"/>
        </a:lnSpc>
        <a:spcBef>
          <a:spcPts val="1000"/>
        </a:spcBef>
        <a:spcAft>
          <a:spcPts val="0"/>
        </a:spcAft>
        <a:buClr>
          <a:srgbClr val="B8180F"/>
        </a:buClr>
        <a:buSzPct val="160000"/>
        <a:buFont typeface="Arial"/>
        <a:buChar char="•"/>
        <a:tabLst/>
        <a:defRPr b="0" baseline="0" cap="none" i="0" spc="0" strike="noStrike" sz="2000" u="none">
          <a:ln>
            <a:noFill/>
          </a:ln>
          <a:solidFill>
            <a:srgbClr val="000000"/>
          </a:solidFill>
          <a:uFillTx/>
          <a:latin typeface="+mn-lt"/>
          <a:ea typeface="+mn-ea"/>
          <a:cs typeface="+mn-cs"/>
          <a:sym typeface="Impact"/>
        </a:defRPr>
      </a:lvl8pPr>
      <a:lvl9pPr marL="3911600" marR="0" indent="-254000" algn="l" defTabSz="914400" rtl="0" latinLnBrk="0">
        <a:lnSpc>
          <a:spcPct val="120000"/>
        </a:lnSpc>
        <a:spcBef>
          <a:spcPts val="1000"/>
        </a:spcBef>
        <a:spcAft>
          <a:spcPts val="0"/>
        </a:spcAft>
        <a:buClr>
          <a:srgbClr val="B8180F"/>
        </a:buClr>
        <a:buSzPct val="160000"/>
        <a:buFont typeface="Arial"/>
        <a:buChar char="•"/>
        <a:tabLst/>
        <a:defRPr b="0" baseline="0" cap="none" i="0" spc="0" strike="noStrike" sz="2000" u="none">
          <a:ln>
            <a:noFill/>
          </a:ln>
          <a:solidFill>
            <a:srgbClr val="000000"/>
          </a:solidFill>
          <a:uFillTx/>
          <a:latin typeface="+mn-lt"/>
          <a:ea typeface="+mn-ea"/>
          <a:cs typeface="+mn-cs"/>
          <a:sym typeface="Impact"/>
        </a:defRPr>
      </a:lvl9pPr>
    </p:bodyStyle>
    <p:otherStyle>
      <a:lvl1pPr marL="0" marR="0" indent="0" algn="ctr" defTabSz="914400" latinLnBrk="0">
        <a:lnSpc>
          <a:spcPct val="100000"/>
        </a:lnSpc>
        <a:spcBef>
          <a:spcPts val="0"/>
        </a:spcBef>
        <a:spcAft>
          <a:spcPts val="0"/>
        </a:spcAft>
        <a:buClrTx/>
        <a:buSzTx/>
        <a:buFontTx/>
        <a:buNone/>
        <a:tabLst/>
        <a:defRPr b="0" baseline="0" cap="none" i="0" spc="0" strike="noStrike" sz="3200" u="none">
          <a:ln>
            <a:noFill/>
          </a:ln>
          <a:solidFill>
            <a:schemeClr val="tx1"/>
          </a:solidFill>
          <a:uFillTx/>
          <a:latin typeface="+mn-lt"/>
          <a:ea typeface="+mn-ea"/>
          <a:cs typeface="+mn-cs"/>
          <a:sym typeface="Impact"/>
        </a:defRPr>
      </a:lvl1pPr>
      <a:lvl2pPr marL="0" marR="0" indent="228600" algn="ctr" defTabSz="914400" latinLnBrk="0">
        <a:lnSpc>
          <a:spcPct val="100000"/>
        </a:lnSpc>
        <a:spcBef>
          <a:spcPts val="0"/>
        </a:spcBef>
        <a:spcAft>
          <a:spcPts val="0"/>
        </a:spcAft>
        <a:buClrTx/>
        <a:buSzTx/>
        <a:buFontTx/>
        <a:buNone/>
        <a:tabLst/>
        <a:defRPr b="0" baseline="0" cap="none" i="0" spc="0" strike="noStrike" sz="3200" u="none">
          <a:ln>
            <a:noFill/>
          </a:ln>
          <a:solidFill>
            <a:schemeClr val="tx1"/>
          </a:solidFill>
          <a:uFillTx/>
          <a:latin typeface="+mn-lt"/>
          <a:ea typeface="+mn-ea"/>
          <a:cs typeface="+mn-cs"/>
          <a:sym typeface="Impact"/>
        </a:defRPr>
      </a:lvl2pPr>
      <a:lvl3pPr marL="0" marR="0" indent="457200" algn="ctr" defTabSz="914400" latinLnBrk="0">
        <a:lnSpc>
          <a:spcPct val="100000"/>
        </a:lnSpc>
        <a:spcBef>
          <a:spcPts val="0"/>
        </a:spcBef>
        <a:spcAft>
          <a:spcPts val="0"/>
        </a:spcAft>
        <a:buClrTx/>
        <a:buSzTx/>
        <a:buFontTx/>
        <a:buNone/>
        <a:tabLst/>
        <a:defRPr b="0" baseline="0" cap="none" i="0" spc="0" strike="noStrike" sz="3200" u="none">
          <a:ln>
            <a:noFill/>
          </a:ln>
          <a:solidFill>
            <a:schemeClr val="tx1"/>
          </a:solidFill>
          <a:uFillTx/>
          <a:latin typeface="+mn-lt"/>
          <a:ea typeface="+mn-ea"/>
          <a:cs typeface="+mn-cs"/>
          <a:sym typeface="Impact"/>
        </a:defRPr>
      </a:lvl3pPr>
      <a:lvl4pPr marL="0" marR="0" indent="685800" algn="ctr" defTabSz="914400" latinLnBrk="0">
        <a:lnSpc>
          <a:spcPct val="100000"/>
        </a:lnSpc>
        <a:spcBef>
          <a:spcPts val="0"/>
        </a:spcBef>
        <a:spcAft>
          <a:spcPts val="0"/>
        </a:spcAft>
        <a:buClrTx/>
        <a:buSzTx/>
        <a:buFontTx/>
        <a:buNone/>
        <a:tabLst/>
        <a:defRPr b="0" baseline="0" cap="none" i="0" spc="0" strike="noStrike" sz="3200" u="none">
          <a:ln>
            <a:noFill/>
          </a:ln>
          <a:solidFill>
            <a:schemeClr val="tx1"/>
          </a:solidFill>
          <a:uFillTx/>
          <a:latin typeface="+mn-lt"/>
          <a:ea typeface="+mn-ea"/>
          <a:cs typeface="+mn-cs"/>
          <a:sym typeface="Impact"/>
        </a:defRPr>
      </a:lvl4pPr>
      <a:lvl5pPr marL="0" marR="0" indent="914400" algn="ctr" defTabSz="914400" latinLnBrk="0">
        <a:lnSpc>
          <a:spcPct val="100000"/>
        </a:lnSpc>
        <a:spcBef>
          <a:spcPts val="0"/>
        </a:spcBef>
        <a:spcAft>
          <a:spcPts val="0"/>
        </a:spcAft>
        <a:buClrTx/>
        <a:buSzTx/>
        <a:buFontTx/>
        <a:buNone/>
        <a:tabLst/>
        <a:defRPr b="0" baseline="0" cap="none" i="0" spc="0" strike="noStrike" sz="3200" u="none">
          <a:ln>
            <a:noFill/>
          </a:ln>
          <a:solidFill>
            <a:schemeClr val="tx1"/>
          </a:solidFill>
          <a:uFillTx/>
          <a:latin typeface="+mn-lt"/>
          <a:ea typeface="+mn-ea"/>
          <a:cs typeface="+mn-cs"/>
          <a:sym typeface="Impact"/>
        </a:defRPr>
      </a:lvl5pPr>
      <a:lvl6pPr marL="0" marR="0" indent="1143000" algn="ctr" defTabSz="914400" latinLnBrk="0">
        <a:lnSpc>
          <a:spcPct val="100000"/>
        </a:lnSpc>
        <a:spcBef>
          <a:spcPts val="0"/>
        </a:spcBef>
        <a:spcAft>
          <a:spcPts val="0"/>
        </a:spcAft>
        <a:buClrTx/>
        <a:buSzTx/>
        <a:buFontTx/>
        <a:buNone/>
        <a:tabLst/>
        <a:defRPr b="0" baseline="0" cap="none" i="0" spc="0" strike="noStrike" sz="3200" u="none">
          <a:ln>
            <a:noFill/>
          </a:ln>
          <a:solidFill>
            <a:schemeClr val="tx1"/>
          </a:solidFill>
          <a:uFillTx/>
          <a:latin typeface="+mn-lt"/>
          <a:ea typeface="+mn-ea"/>
          <a:cs typeface="+mn-cs"/>
          <a:sym typeface="Impact"/>
        </a:defRPr>
      </a:lvl6pPr>
      <a:lvl7pPr marL="0" marR="0" indent="1371600" algn="ctr" defTabSz="914400" latinLnBrk="0">
        <a:lnSpc>
          <a:spcPct val="100000"/>
        </a:lnSpc>
        <a:spcBef>
          <a:spcPts val="0"/>
        </a:spcBef>
        <a:spcAft>
          <a:spcPts val="0"/>
        </a:spcAft>
        <a:buClrTx/>
        <a:buSzTx/>
        <a:buFontTx/>
        <a:buNone/>
        <a:tabLst/>
        <a:defRPr b="0" baseline="0" cap="none" i="0" spc="0" strike="noStrike" sz="3200" u="none">
          <a:ln>
            <a:noFill/>
          </a:ln>
          <a:solidFill>
            <a:schemeClr val="tx1"/>
          </a:solidFill>
          <a:uFillTx/>
          <a:latin typeface="+mn-lt"/>
          <a:ea typeface="+mn-ea"/>
          <a:cs typeface="+mn-cs"/>
          <a:sym typeface="Impact"/>
        </a:defRPr>
      </a:lvl7pPr>
      <a:lvl8pPr marL="0" marR="0" indent="1600200" algn="ctr" defTabSz="914400" latinLnBrk="0">
        <a:lnSpc>
          <a:spcPct val="100000"/>
        </a:lnSpc>
        <a:spcBef>
          <a:spcPts val="0"/>
        </a:spcBef>
        <a:spcAft>
          <a:spcPts val="0"/>
        </a:spcAft>
        <a:buClrTx/>
        <a:buSzTx/>
        <a:buFontTx/>
        <a:buNone/>
        <a:tabLst/>
        <a:defRPr b="0" baseline="0" cap="none" i="0" spc="0" strike="noStrike" sz="3200" u="none">
          <a:ln>
            <a:noFill/>
          </a:ln>
          <a:solidFill>
            <a:schemeClr val="tx1"/>
          </a:solidFill>
          <a:uFillTx/>
          <a:latin typeface="+mn-lt"/>
          <a:ea typeface="+mn-ea"/>
          <a:cs typeface="+mn-cs"/>
          <a:sym typeface="Impact"/>
        </a:defRPr>
      </a:lvl8pPr>
      <a:lvl9pPr marL="0" marR="0" indent="1828800" algn="ctr" defTabSz="914400" latinLnBrk="0">
        <a:lnSpc>
          <a:spcPct val="100000"/>
        </a:lnSpc>
        <a:spcBef>
          <a:spcPts val="0"/>
        </a:spcBef>
        <a:spcAft>
          <a:spcPts val="0"/>
        </a:spcAft>
        <a:buClrTx/>
        <a:buSzTx/>
        <a:buFontTx/>
        <a:buNone/>
        <a:tabLst/>
        <a:defRPr b="0" baseline="0" cap="none" i="0" spc="0" strike="noStrike" sz="3200" u="none">
          <a:ln>
            <a:noFill/>
          </a:ln>
          <a:solidFill>
            <a:schemeClr val="tx1"/>
          </a:solidFill>
          <a:uFillTx/>
          <a:latin typeface="+mn-lt"/>
          <a:ea typeface="+mn-ea"/>
          <a:cs typeface="+mn-cs"/>
          <a:sym typeface="Impac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10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4.png"/><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6.png"/><Relationship Id="rId6" Type="http://schemas.openxmlformats.org/officeDocument/2006/relationships/image" Target="../media/image87.png"/><Relationship Id="rId7" Type="http://schemas.openxmlformats.org/officeDocument/2006/relationships/image" Target="../media/image8.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 Id="rId3" Type="http://schemas.openxmlformats.org/officeDocument/2006/relationships/image" Target="../media/image25.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 Id="rId3" Type="http://schemas.openxmlformats.org/officeDocument/2006/relationships/image" Target="../media/image27.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5.jpeg"/><Relationship Id="rId4" Type="http://schemas.openxmlformats.org/officeDocument/2006/relationships/image" Target="../media/image28.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0.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 Id="rId3" Type="http://schemas.openxmlformats.org/officeDocument/2006/relationships/image" Target="../media/image32.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barbershop.org/" TargetMode="Externa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3.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37.pn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8.png"/></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0.png"/><Relationship Id="rId3" Type="http://schemas.openxmlformats.org/officeDocument/2006/relationships/hyperlink" Target="http://www.ebiz.barbershop.org/" TargetMode="External"/><Relationship Id="rId4" Type="http://schemas.openxmlformats.org/officeDocument/2006/relationships/image" Target="../media/image41.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2.png"/><Relationship Id="rId3" Type="http://schemas.openxmlformats.org/officeDocument/2006/relationships/image" Target="../media/image43.png"/></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4.png"/></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 Id="rId3" Type="http://schemas.openxmlformats.org/officeDocument/2006/relationships/image" Target="../media/image45.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 Id="rId3" Type="http://schemas.openxmlformats.org/officeDocument/2006/relationships/image" Target="../media/image8.jpeg"/><Relationship Id="rId4" Type="http://schemas.openxmlformats.org/officeDocument/2006/relationships/image" Target="../media/image47.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eg"/><Relationship Id="rId3" Type="http://schemas.openxmlformats.org/officeDocument/2006/relationships/image" Target="../media/image10.jpeg"/><Relationship Id="rId4" Type="http://schemas.openxmlformats.org/officeDocument/2006/relationships/image" Target="../media/image47.pn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8.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8.png"/></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9.png"/></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8.png"/><Relationship Id="rId3" Type="http://schemas.openxmlformats.org/officeDocument/2006/relationships/hyperlink" Target="http://www.barbershop.org/" TargetMode="Externa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barbershop.org/" TargetMode="External"/><Relationship Id="rId3" Type="http://schemas.openxmlformats.org/officeDocument/2006/relationships/image" Target="../media/image48.png"/></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0.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1.png"/><Relationship Id="rId3" Type="http://schemas.openxmlformats.org/officeDocument/2006/relationships/image" Target="../media/image52.png"/></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eg"/><Relationship Id="rId3" Type="http://schemas.openxmlformats.org/officeDocument/2006/relationships/image" Target="../media/image27.png"/></Relationships>

</file>

<file path=ppt/slides/_rels/slide5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6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3.png"/></Relationships>

</file>

<file path=ppt/slides/_rels/slide6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jpeg"/><Relationship Id="rId3" Type="http://schemas.openxmlformats.org/officeDocument/2006/relationships/image" Target="../media/image27.png"/></Relationships>

</file>

<file path=ppt/slides/_rels/slide6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eg"/><Relationship Id="rId3" Type="http://schemas.openxmlformats.org/officeDocument/2006/relationships/image" Target="../media/image54.png"/></Relationships>

</file>

<file path=ppt/slides/_rels/slide6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5.png"/><Relationship Id="rId3" Type="http://schemas.openxmlformats.org/officeDocument/2006/relationships/image" Target="../media/image56.png"/></Relationships>

</file>

<file path=ppt/slides/_rels/slide6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7.png"/></Relationships>

</file>

<file path=ppt/slides/_rels/slide6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8.png"/></Relationships>

</file>

<file path=ppt/slides/_rels/slide6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9.png"/></Relationships>

</file>

<file path=ppt/slides/_rels/slide6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0.png"/></Relationships>

</file>

<file path=ppt/slides/_rels/slide6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7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ebiz.barbershop.org/" TargetMode="External"/><Relationship Id="rId3" Type="http://schemas.openxmlformats.org/officeDocument/2006/relationships/image" Target="../media/image15.jpeg"/></Relationships>

</file>

<file path=ppt/slides/_rels/slide7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1.png"/></Relationships>

</file>

<file path=ppt/slides/_rels/slide7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2.png"/></Relationships>

</file>

<file path=ppt/slides/_rels/slide7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3.png"/></Relationships>

</file>

<file path=ppt/slides/_rels/slide7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3.png"/></Relationships>

</file>

<file path=ppt/slides/_rels/slide7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4.png"/></Relationships>

</file>

<file path=ppt/slides/_rels/slide7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5.png"/></Relationships>

</file>

<file path=ppt/slides/_rels/slide7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6.png"/></Relationships>

</file>

<file path=ppt/slides/_rels/slide7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7.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8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8.png"/></Relationships>

</file>

<file path=ppt/slides/_rels/slide8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9.png"/><Relationship Id="rId3" Type="http://schemas.openxmlformats.org/officeDocument/2006/relationships/image" Target="../media/image41.png"/></Relationships>

</file>

<file path=ppt/slides/_rels/slide8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barbershop.org/" TargetMode="External"/></Relationships>

</file>

<file path=ppt/slides/_rels/slide8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ebiz.barbershop.org/" TargetMode="External"/></Relationships>

</file>

<file path=ppt/slides/_rels/slide8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0.png"/><Relationship Id="rId3" Type="http://schemas.openxmlformats.org/officeDocument/2006/relationships/image" Target="../media/image71.png"/></Relationships>

</file>

<file path=ppt/slides/_rels/slide8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2.png"/></Relationships>

</file>

<file path=ppt/slides/_rels/slide8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3.png"/><Relationship Id="rId3" Type="http://schemas.openxmlformats.org/officeDocument/2006/relationships/image" Target="../media/image74.png"/></Relationships>

</file>

<file path=ppt/slides/_rels/slide8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5.png"/><Relationship Id="rId3" Type="http://schemas.openxmlformats.org/officeDocument/2006/relationships/image" Target="../media/image76.png"/></Relationships>

</file>

<file path=ppt/slides/_rels/slide8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7.png"/><Relationship Id="rId3" Type="http://schemas.openxmlformats.org/officeDocument/2006/relationships/image" Target="../media/image78.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9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6.png"/></Relationships>

</file>

<file path=ppt/slides/_rels/slide9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9.png"/></Relationships>

</file>

<file path=ppt/slides/_rels/slide9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0.png"/></Relationships>

</file>

<file path=ppt/slides/_rels/slide9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1.png"/></Relationships>

</file>

<file path=ppt/slides/_rels/slide9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2.png"/></Relationships>

</file>

<file path=ppt/slides/_rels/slide9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3.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ph type="body" sz="quarter" idx="4294967295"/>
          </p:nvPr>
        </p:nvSpPr>
        <p:spPr>
          <a:xfrm rot="21420000">
            <a:off x="434973" y="2863850"/>
            <a:ext cx="10287004" cy="1206501"/>
          </a:xfrm>
          <a:prstGeom prst="rect">
            <a:avLst/>
          </a:prstGeom>
        </p:spPr>
        <p:txBody>
          <a:bodyPr anchor="t"/>
          <a:lstStyle>
            <a:lvl1pPr marL="0" indent="0" algn="r">
              <a:buSzTx/>
              <a:buNone/>
              <a:defRPr sz="5400">
                <a:solidFill>
                  <a:srgbClr val="7F7F7F"/>
                </a:solidFill>
              </a:defRPr>
            </a:lvl1pPr>
          </a:lstStyle>
          <a:p>
            <a:pPr/>
            <a:r>
              <a:t>SECRETARY’S CLASS- SESSION 1</a:t>
            </a:r>
          </a:p>
        </p:txBody>
      </p:sp>
      <p:grpSp>
        <p:nvGrpSpPr>
          <p:cNvPr id="131" name="Group 131"/>
          <p:cNvGrpSpPr/>
          <p:nvPr/>
        </p:nvGrpSpPr>
        <p:grpSpPr>
          <a:xfrm>
            <a:off x="4620695" y="4076436"/>
            <a:ext cx="6766281" cy="1898183"/>
            <a:chOff x="0" y="-1"/>
            <a:chExt cx="6766279" cy="1898181"/>
          </a:xfrm>
        </p:grpSpPr>
        <p:pic>
          <p:nvPicPr>
            <p:cNvPr id="127" name="image7.png"/>
            <p:cNvPicPr>
              <a:picLocks noChangeAspect="1"/>
            </p:cNvPicPr>
            <p:nvPr/>
          </p:nvPicPr>
          <p:blipFill>
            <a:blip r:embed="rId2">
              <a:extLst/>
            </a:blip>
            <a:stretch>
              <a:fillRect/>
            </a:stretch>
          </p:blipFill>
          <p:spPr>
            <a:xfrm rot="21415437">
              <a:off x="4654740" y="54235"/>
              <a:ext cx="2067254" cy="1706083"/>
            </a:xfrm>
            <a:prstGeom prst="rect">
              <a:avLst/>
            </a:prstGeom>
            <a:ln w="12700" cap="flat">
              <a:noFill/>
              <a:miter lim="400000"/>
            </a:ln>
            <a:effectLst/>
          </p:spPr>
        </p:pic>
        <p:grpSp>
          <p:nvGrpSpPr>
            <p:cNvPr id="130" name="Group 130"/>
            <p:cNvGrpSpPr/>
            <p:nvPr/>
          </p:nvGrpSpPr>
          <p:grpSpPr>
            <a:xfrm>
              <a:off x="-1" y="246372"/>
              <a:ext cx="4815861" cy="1651809"/>
              <a:chOff x="0" y="0"/>
              <a:chExt cx="4815859" cy="1651808"/>
            </a:xfrm>
          </p:grpSpPr>
          <p:pic>
            <p:nvPicPr>
              <p:cNvPr id="128" name="image8.png"/>
              <p:cNvPicPr>
                <a:picLocks noChangeAspect="1"/>
              </p:cNvPicPr>
              <p:nvPr/>
            </p:nvPicPr>
            <p:blipFill>
              <a:blip r:embed="rId3">
                <a:extLst/>
              </a:blip>
              <a:stretch>
                <a:fillRect/>
              </a:stretch>
            </p:blipFill>
            <p:spPr>
              <a:xfrm>
                <a:off x="0" y="0"/>
                <a:ext cx="4815860" cy="1651809"/>
              </a:xfrm>
              <a:prstGeom prst="rect">
                <a:avLst/>
              </a:prstGeom>
              <a:ln w="12700" cap="flat">
                <a:noFill/>
                <a:miter lim="400000"/>
              </a:ln>
              <a:effectLst/>
            </p:spPr>
          </p:pic>
          <p:pic>
            <p:nvPicPr>
              <p:cNvPr id="129" name="image9.png"/>
              <p:cNvPicPr>
                <a:picLocks noChangeAspect="1"/>
              </p:cNvPicPr>
              <p:nvPr/>
            </p:nvPicPr>
            <p:blipFill>
              <a:blip r:embed="rId4">
                <a:extLst/>
              </a:blip>
              <a:stretch>
                <a:fillRect/>
              </a:stretch>
            </p:blipFill>
            <p:spPr>
              <a:xfrm rot="21396017">
                <a:off x="3188123" y="243942"/>
                <a:ext cx="396785" cy="1213893"/>
              </a:xfrm>
              <a:prstGeom prst="rect">
                <a:avLst/>
              </a:prstGeom>
              <a:ln w="12700" cap="flat">
                <a:noFill/>
                <a:miter lim="400000"/>
              </a:ln>
              <a:effectLst/>
            </p:spPr>
          </p:pic>
        </p:grpSp>
      </p:grpSp>
      <p:pic>
        <p:nvPicPr>
          <p:cNvPr id="132" name="logo_FWD.jpg"/>
          <p:cNvPicPr>
            <a:picLocks noChangeAspect="1"/>
          </p:cNvPicPr>
          <p:nvPr/>
        </p:nvPicPr>
        <p:blipFill>
          <a:blip r:embed="rId5">
            <a:extLst/>
          </a:blip>
          <a:srcRect l="0" t="4009" r="0" b="4009"/>
          <a:stretch>
            <a:fillRect/>
          </a:stretch>
        </p:blipFill>
        <p:spPr>
          <a:xfrm rot="21444324">
            <a:off x="346685" y="601077"/>
            <a:ext cx="2466447" cy="2271482"/>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5" name="Shape 165"/>
          <p:cNvSpPr/>
          <p:nvPr>
            <p:ph type="body" idx="4294967295"/>
          </p:nvPr>
        </p:nvSpPr>
        <p:spPr>
          <a:xfrm>
            <a:off x="0" y="726385"/>
            <a:ext cx="12192001" cy="4800601"/>
          </a:xfrm>
          <a:prstGeom prst="rect">
            <a:avLst/>
          </a:prstGeom>
        </p:spPr>
        <p:txBody>
          <a:bodyPr/>
          <a:lstStyle/>
          <a:p>
            <a:pPr algn="ctr">
              <a:lnSpc>
                <a:spcPct val="110000"/>
              </a:lnSpc>
              <a:buSzTx/>
              <a:buNone/>
              <a:defRPr b="1">
                <a:latin typeface="Century Gothic"/>
                <a:ea typeface="Century Gothic"/>
                <a:cs typeface="Century Gothic"/>
                <a:sym typeface="Century Gothic"/>
              </a:defRPr>
            </a:pPr>
            <a:r>
              <a:t>ANNUALLY</a:t>
            </a:r>
          </a:p>
          <a:p>
            <a:pPr>
              <a:lnSpc>
                <a:spcPct val="110000"/>
              </a:lnSpc>
              <a:defRPr b="1">
                <a:latin typeface="Century Gothic"/>
                <a:ea typeface="Century Gothic"/>
                <a:cs typeface="Century Gothic"/>
                <a:sym typeface="Century Gothic"/>
              </a:defRPr>
            </a:pPr>
            <a:r>
              <a:t>JAN – BONDED MEMBERS IN MINUTES, REMIND CP TO APPOINT NOMINATING AND FINANCIAL REVIEW COMMITTEES</a:t>
            </a:r>
          </a:p>
          <a:p>
            <a:pPr>
              <a:lnSpc>
                <a:spcPct val="110000"/>
              </a:lnSpc>
              <a:defRPr b="1">
                <a:latin typeface="Century Gothic"/>
                <a:ea typeface="Century Gothic"/>
                <a:cs typeface="Century Gothic"/>
                <a:sym typeface="Century Gothic"/>
              </a:defRPr>
            </a:pPr>
            <a:r>
              <a:t>MAR – CONTEST ENTRY FOR SPRING CONTEST </a:t>
            </a:r>
          </a:p>
          <a:p>
            <a:pPr>
              <a:lnSpc>
                <a:spcPct val="110000"/>
              </a:lnSpc>
              <a:defRPr b="1">
                <a:latin typeface="Century Gothic"/>
                <a:ea typeface="Century Gothic"/>
                <a:cs typeface="Century Gothic"/>
                <a:sym typeface="Century Gothic"/>
              </a:defRPr>
            </a:pPr>
            <a:r>
              <a:t>APR – VERIFY CONTINUED EXISTENCE CERTIFICATE (INCORPORATION) AND FEE TO STATE, SHARE INFO ON INTERNATIONAL</a:t>
            </a:r>
          </a:p>
          <a:p>
            <a:pPr>
              <a:lnSpc>
                <a:spcPct val="110000"/>
              </a:lnSpc>
              <a:defRPr b="1">
                <a:latin typeface="Century Gothic"/>
                <a:ea typeface="Century Gothic"/>
                <a:cs typeface="Century Gothic"/>
                <a:sym typeface="Century Gothic"/>
              </a:defRPr>
            </a:pPr>
            <a:r>
              <a:t>MAY – VERIFY AUDIT AND IRS 990 FORMS FILED (IN U.S.) BY CHAPTER TREASURER</a:t>
            </a:r>
          </a:p>
          <a:p>
            <a:pPr>
              <a:lnSpc>
                <a:spcPct val="110000"/>
              </a:lnSpc>
              <a:defRPr b="1">
                <a:latin typeface="Century Gothic"/>
                <a:ea typeface="Century Gothic"/>
                <a:cs typeface="Century Gothic"/>
                <a:sym typeface="Century Gothic"/>
              </a:defRPr>
            </a:pPr>
            <a:r>
              <a:t>AUG – CONTEST ENTRY SUBMITTED</a:t>
            </a:r>
          </a:p>
          <a:p>
            <a:pPr>
              <a:lnSpc>
                <a:spcPct val="110000"/>
              </a:lnSpc>
              <a:defRPr b="1">
                <a:latin typeface="Century Gothic"/>
                <a:ea typeface="Century Gothic"/>
                <a:cs typeface="Century Gothic"/>
                <a:sym typeface="Century Gothic"/>
              </a:defRPr>
            </a:pPr>
            <a:r>
              <a:t>OCT – HOLD CHAPTER ELECTIONS, COMPLETE CHAPTER LEADERSHIP REPORT TO SOCIETY, COMPLETE CHAPTER OFFICER REGISTRATION TO COTS</a:t>
            </a:r>
          </a:p>
          <a:p>
            <a:pPr>
              <a:lnSpc>
                <a:spcPct val="110000"/>
              </a:lnSpc>
              <a:defRPr b="1">
                <a:latin typeface="Century Gothic"/>
                <a:ea typeface="Century Gothic"/>
                <a:cs typeface="Century Gothic"/>
                <a:sym typeface="Century Gothic"/>
              </a:defRPr>
            </a:pPr>
            <a:r>
              <a:t>FILE SHOW CLEARANCE (BMI/ASCAP IN U.S) FORMS</a:t>
            </a:r>
          </a:p>
        </p:txBody>
      </p:sp>
      <p:pic>
        <p:nvPicPr>
          <p:cNvPr id="166" name="image16.png"/>
          <p:cNvPicPr>
            <a:picLocks noChangeAspect="1"/>
          </p:cNvPicPr>
          <p:nvPr/>
        </p:nvPicPr>
        <p:blipFill>
          <a:blip r:embed="rId2">
            <a:extLst/>
          </a:blip>
          <a:stretch>
            <a:fillRect/>
          </a:stretch>
        </p:blipFill>
        <p:spPr>
          <a:xfrm>
            <a:off x="8229600" y="5181600"/>
            <a:ext cx="4368801" cy="2047875"/>
          </a:xfrm>
          <a:prstGeom prst="rect">
            <a:avLst/>
          </a:prstGeom>
          <a:ln w="12700">
            <a:miter lim="400000"/>
          </a:ln>
        </p:spPr>
      </p:pic>
      <p:sp>
        <p:nvSpPr>
          <p:cNvPr id="167" name="Shape 167"/>
          <p:cNvSpPr/>
          <p:nvPr/>
        </p:nvSpPr>
        <p:spPr>
          <a:xfrm>
            <a:off x="152400" y="-24450"/>
            <a:ext cx="10363200" cy="96646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algn="ctr" defTabSz="914400">
              <a:lnSpc>
                <a:spcPct val="90000"/>
              </a:lnSpc>
              <a:defRPr sz="3600">
                <a:solidFill>
                  <a:srgbClr val="FF2600"/>
                </a:solidFill>
                <a:latin typeface="Arial Black"/>
                <a:ea typeface="Arial Black"/>
                <a:cs typeface="Arial Black"/>
                <a:sym typeface="Arial Black"/>
              </a:defRPr>
            </a:pPr>
            <a:r>
              <a:t>SECRETARY’S YEARLY SCHEDULE</a:t>
            </a:r>
            <a:br/>
            <a:r>
              <a:rPr sz="1600"/>
              <a:t>(SEE PAGE 6 CHAPTER SECRETARY MANUAL FOR ADDITIONAL DETAILS)</a:t>
            </a:r>
          </a:p>
        </p:txBody>
      </p:sp>
    </p:spTree>
  </p:cSld>
  <p:clrMapOvr>
    <a:masterClrMapping/>
  </p:clrMapOvr>
  <p:transition xmlns:p14="http://schemas.microsoft.com/office/powerpoint/2010/main" spd="med" advClick="1" p14:dur="1000"/>
</p:sld>
</file>

<file path=ppt/slides/slide10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15" name="image86.png"/>
          <p:cNvPicPr>
            <a:picLocks noChangeAspect="1"/>
          </p:cNvPicPr>
          <p:nvPr/>
        </p:nvPicPr>
        <p:blipFill>
          <a:blip r:embed="rId2">
            <a:extLst/>
          </a:blip>
          <a:stretch>
            <a:fillRect/>
          </a:stretch>
        </p:blipFill>
        <p:spPr>
          <a:xfrm>
            <a:off x="4457700" y="990600"/>
            <a:ext cx="4178301" cy="5380039"/>
          </a:xfrm>
          <a:prstGeom prst="rect">
            <a:avLst/>
          </a:prstGeom>
          <a:ln w="12700">
            <a:miter lim="400000"/>
          </a:ln>
        </p:spPr>
      </p:pic>
      <p:pic>
        <p:nvPicPr>
          <p:cNvPr id="516" name="image87.png"/>
          <p:cNvPicPr>
            <a:picLocks noChangeAspect="1"/>
          </p:cNvPicPr>
          <p:nvPr/>
        </p:nvPicPr>
        <p:blipFill>
          <a:blip r:embed="rId3">
            <a:extLst/>
          </a:blip>
          <a:stretch>
            <a:fillRect/>
          </a:stretch>
        </p:blipFill>
        <p:spPr>
          <a:xfrm>
            <a:off x="9245600" y="990600"/>
            <a:ext cx="2178050" cy="1743075"/>
          </a:xfrm>
          <a:prstGeom prst="rect">
            <a:avLst/>
          </a:prstGeom>
          <a:ln w="12700">
            <a:miter lim="400000"/>
          </a:ln>
        </p:spPr>
      </p:pic>
      <p:pic>
        <p:nvPicPr>
          <p:cNvPr id="517" name="image88.png"/>
          <p:cNvPicPr>
            <a:picLocks noChangeAspect="1"/>
          </p:cNvPicPr>
          <p:nvPr/>
        </p:nvPicPr>
        <p:blipFill>
          <a:blip r:embed="rId4">
            <a:extLst/>
          </a:blip>
          <a:stretch>
            <a:fillRect/>
          </a:stretch>
        </p:blipFill>
        <p:spPr>
          <a:xfrm rot="20813518">
            <a:off x="-228600" y="944562"/>
            <a:ext cx="5080001" cy="2619377"/>
          </a:xfrm>
          <a:prstGeom prst="rect">
            <a:avLst/>
          </a:prstGeom>
          <a:ln w="12700">
            <a:miter lim="400000"/>
          </a:ln>
        </p:spPr>
      </p:pic>
      <p:pic>
        <p:nvPicPr>
          <p:cNvPr id="518" name="image7.png"/>
          <p:cNvPicPr>
            <a:picLocks noChangeAspect="1"/>
          </p:cNvPicPr>
          <p:nvPr/>
        </p:nvPicPr>
        <p:blipFill>
          <a:blip r:embed="rId5">
            <a:extLst/>
          </a:blip>
          <a:stretch>
            <a:fillRect/>
          </a:stretch>
        </p:blipFill>
        <p:spPr>
          <a:xfrm>
            <a:off x="10383836" y="5284787"/>
            <a:ext cx="1419227" cy="1169989"/>
          </a:xfrm>
          <a:prstGeom prst="rect">
            <a:avLst/>
          </a:prstGeom>
          <a:ln w="12700">
            <a:miter lim="400000"/>
          </a:ln>
        </p:spPr>
      </p:pic>
      <p:grpSp>
        <p:nvGrpSpPr>
          <p:cNvPr id="521" name="Group 521"/>
          <p:cNvGrpSpPr/>
          <p:nvPr/>
        </p:nvGrpSpPr>
        <p:grpSpPr>
          <a:xfrm>
            <a:off x="6509745" y="5346994"/>
            <a:ext cx="4066196" cy="1138813"/>
            <a:chOff x="0" y="0"/>
            <a:chExt cx="4066194" cy="1138811"/>
          </a:xfrm>
        </p:grpSpPr>
        <p:pic>
          <p:nvPicPr>
            <p:cNvPr id="519" name="image89.png"/>
            <p:cNvPicPr>
              <a:picLocks noChangeAspect="1"/>
            </p:cNvPicPr>
            <p:nvPr/>
          </p:nvPicPr>
          <p:blipFill>
            <a:blip r:embed="rId6">
              <a:extLst/>
            </a:blip>
            <a:stretch>
              <a:fillRect/>
            </a:stretch>
          </p:blipFill>
          <p:spPr>
            <a:xfrm>
              <a:off x="0" y="-1"/>
              <a:ext cx="4066195" cy="1138813"/>
            </a:xfrm>
            <a:prstGeom prst="rect">
              <a:avLst/>
            </a:prstGeom>
            <a:ln w="12700" cap="flat">
              <a:noFill/>
              <a:miter lim="400000"/>
            </a:ln>
            <a:effectLst/>
          </p:spPr>
        </p:pic>
        <p:pic>
          <p:nvPicPr>
            <p:cNvPr id="520" name="image9.png"/>
            <p:cNvPicPr>
              <a:picLocks noChangeAspect="1"/>
            </p:cNvPicPr>
            <p:nvPr/>
          </p:nvPicPr>
          <p:blipFill>
            <a:blip r:embed="rId7">
              <a:extLst/>
            </a:blip>
            <a:stretch>
              <a:fillRect/>
            </a:stretch>
          </p:blipFill>
          <p:spPr>
            <a:xfrm>
              <a:off x="2692364" y="142579"/>
              <a:ext cx="323457" cy="965671"/>
            </a:xfrm>
            <a:prstGeom prst="rect">
              <a:avLst/>
            </a:prstGeom>
            <a:ln w="12700" cap="flat">
              <a:noFill/>
              <a:miter lim="400000"/>
            </a:ln>
            <a:effectLst/>
          </p:spPr>
        </p:pic>
      </p:grpSp>
    </p:spTree>
  </p:cSld>
  <p:clrMapOvr>
    <a:masterClrMapping/>
  </p:clrMapOvr>
  <mc:AlternateContent xmlns:mc="http://schemas.openxmlformats.org/markup-compatibility/2006">
    <mc:Choice xmlns:p14="http://schemas.microsoft.com/office/powerpoint/2010/main" Requires="p14">
      <p:transition spd="fast" advClick="1" p14:dur="500">
        <p:dissolve/>
      </p:transition>
    </mc:Choice>
    <mc:Fallback>
      <p:transition spd="fast">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Shape 169"/>
          <p:cNvSpPr/>
          <p:nvPr>
            <p:ph type="title" idx="4294967295"/>
          </p:nvPr>
        </p:nvSpPr>
        <p:spPr>
          <a:xfrm>
            <a:off x="219075" y="0"/>
            <a:ext cx="10363200" cy="1069975"/>
          </a:xfrm>
          <a:prstGeom prst="rect">
            <a:avLst/>
          </a:prstGeom>
        </p:spPr>
        <p:txBody>
          <a:bodyPr/>
          <a:lstStyle>
            <a:lvl1pPr algn="ctr">
              <a:defRPr sz="3600">
                <a:solidFill>
                  <a:srgbClr val="FF2600"/>
                </a:solidFill>
                <a:latin typeface="Arial Black"/>
                <a:ea typeface="Arial Black"/>
                <a:cs typeface="Arial Black"/>
                <a:sym typeface="Arial Black"/>
              </a:defRPr>
            </a:lvl1pPr>
          </a:lstStyle>
          <a:p>
            <a:pPr/>
            <a:r>
              <a:t>ROBERT’S RULES OF ORDER</a:t>
            </a:r>
          </a:p>
        </p:txBody>
      </p:sp>
      <p:sp>
        <p:nvSpPr>
          <p:cNvPr id="170" name="Shape 170"/>
          <p:cNvSpPr/>
          <p:nvPr>
            <p:ph type="body" sz="half" idx="4294967295"/>
          </p:nvPr>
        </p:nvSpPr>
        <p:spPr>
          <a:xfrm>
            <a:off x="-204789" y="1268412"/>
            <a:ext cx="12192003" cy="2438401"/>
          </a:xfrm>
          <a:prstGeom prst="rect">
            <a:avLst/>
          </a:prstGeom>
        </p:spPr>
        <p:txBody>
          <a:bodyPr/>
          <a:lstStyle/>
          <a:p>
            <a:pPr marL="198881" indent="-198881" algn="ctr" defTabSz="795527">
              <a:spcBef>
                <a:spcPts val="800"/>
              </a:spcBef>
              <a:buSzTx/>
              <a:buNone/>
              <a:defRPr b="1" sz="1900" u="sng">
                <a:latin typeface="Arial"/>
                <a:ea typeface="Arial"/>
                <a:cs typeface="Arial"/>
                <a:sym typeface="Arial"/>
              </a:defRPr>
            </a:pPr>
            <a:r>
              <a:t>ROBERT’S RULES OF ORDER</a:t>
            </a:r>
            <a:r>
              <a:rPr u="none"/>
              <a:t> (REVISED) IS AN EXCELLENT RESOURCE TO ASSIST YOUR </a:t>
            </a:r>
            <a:endParaRPr u="none"/>
          </a:p>
          <a:p>
            <a:pPr marL="198881" indent="-198881" algn="ctr" defTabSz="795527">
              <a:spcBef>
                <a:spcPts val="800"/>
              </a:spcBef>
              <a:buSzTx/>
              <a:buNone/>
              <a:defRPr b="1" sz="1900" u="sng">
                <a:latin typeface="Arial"/>
                <a:ea typeface="Arial"/>
                <a:cs typeface="Arial"/>
                <a:sym typeface="Arial"/>
              </a:defRPr>
            </a:pPr>
            <a:r>
              <a:rPr u="none"/>
              <a:t>CHAPTER IN RUNNING THEIR BUSINESS MEETINGS</a:t>
            </a:r>
          </a:p>
          <a:p>
            <a:pPr marL="198881" indent="-198881" algn="ctr" defTabSz="795527">
              <a:spcBef>
                <a:spcPts val="800"/>
              </a:spcBef>
              <a:buSzTx/>
              <a:buNone/>
              <a:defRPr b="1" i="1" sz="1900">
                <a:solidFill>
                  <a:srgbClr val="FF2600"/>
                </a:solidFill>
                <a:latin typeface="Arial"/>
                <a:ea typeface="Arial"/>
                <a:cs typeface="Arial"/>
                <a:sym typeface="Arial"/>
              </a:defRPr>
            </a:pPr>
            <a:r>
              <a:t>-- HOWEVER --</a:t>
            </a:r>
          </a:p>
          <a:p>
            <a:pPr marL="198881" indent="-198881" algn="ctr" defTabSz="795527">
              <a:spcBef>
                <a:spcPts val="800"/>
              </a:spcBef>
              <a:buSzTx/>
              <a:buNone/>
              <a:defRPr b="1" sz="1900">
                <a:latin typeface="Arial"/>
                <a:ea typeface="Arial"/>
                <a:cs typeface="Arial"/>
                <a:sym typeface="Arial"/>
              </a:defRPr>
            </a:pPr>
            <a:r>
              <a:t>YOUR MEETINGS DO </a:t>
            </a:r>
            <a:r>
              <a:rPr u="sng"/>
              <a:t>NOT</a:t>
            </a:r>
            <a:r>
              <a:t> NEED TO FOLLOW STRICT PARLIAMENTARY PROCEDURES (FOUND IN </a:t>
            </a:r>
            <a:r>
              <a:rPr u="sng"/>
              <a:t>ROBERT'S RULES OF ORDER)</a:t>
            </a:r>
            <a:r>
              <a:t> TO BE RUN EFFECTIVELY.</a:t>
            </a:r>
          </a:p>
        </p:txBody>
      </p:sp>
      <p:pic>
        <p:nvPicPr>
          <p:cNvPr id="171" name="image17.png"/>
          <p:cNvPicPr>
            <a:picLocks noChangeAspect="1"/>
          </p:cNvPicPr>
          <p:nvPr/>
        </p:nvPicPr>
        <p:blipFill>
          <a:blip r:embed="rId2">
            <a:extLst/>
          </a:blip>
          <a:stretch>
            <a:fillRect/>
          </a:stretch>
        </p:blipFill>
        <p:spPr>
          <a:xfrm>
            <a:off x="3454400" y="3962400"/>
            <a:ext cx="6008688" cy="2895600"/>
          </a:xfrm>
          <a:prstGeom prst="rect">
            <a:avLst/>
          </a:prstGeom>
          <a:ln w="12700">
            <a:miter lim="400000"/>
          </a:ln>
        </p:spPr>
      </p:pic>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Shape 173"/>
          <p:cNvSpPr/>
          <p:nvPr/>
        </p:nvSpPr>
        <p:spPr>
          <a:xfrm>
            <a:off x="2078258" y="-17032"/>
            <a:ext cx="9170053" cy="51460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b="1" sz="1700">
                <a:latin typeface="Times"/>
                <a:ea typeface="Times"/>
                <a:cs typeface="Times"/>
                <a:sym typeface="Times"/>
              </a:defRPr>
            </a:pPr>
            <a:r>
              <a:t>PROCEDURES IN SMALL BOARDS</a:t>
            </a:r>
          </a:p>
          <a:p>
            <a:pPr>
              <a:defRPr b="1" sz="1500">
                <a:latin typeface="Times"/>
                <a:ea typeface="Times"/>
                <a:cs typeface="Times"/>
                <a:sym typeface="Times"/>
              </a:defRPr>
            </a:pPr>
            <a:r>
              <a:t>EXCERPT FROM ROBERT’S RULES OF ORDER</a:t>
            </a:r>
          </a:p>
          <a:p>
            <a:pPr>
              <a:defRPr b="1" sz="1700">
                <a:latin typeface="Times"/>
                <a:ea typeface="Times"/>
                <a:cs typeface="Times"/>
                <a:sym typeface="Times"/>
              </a:defRPr>
            </a:pPr>
            <a:r>
              <a:t>“In a board meeting where there are not more than about a dozen members present, some of the formality that is necessary in a large assembly would hinder business. The rules governing such meetings are different from the rules that hold in other assemblies, in the following respects:</a:t>
            </a:r>
          </a:p>
          <a:p>
            <a:pPr>
              <a:defRPr b="1" sz="1700">
                <a:latin typeface="Times"/>
                <a:ea typeface="Times"/>
                <a:cs typeface="Times"/>
                <a:sym typeface="Times"/>
              </a:defRPr>
            </a:pPr>
            <a:r>
              <a:t>1. Members are not required to obtain the floor before making motions or speaking, which they can do while seated.</a:t>
            </a:r>
          </a:p>
          <a:p>
            <a:pPr>
              <a:defRPr b="1" sz="1700">
                <a:latin typeface="Times"/>
                <a:ea typeface="Times"/>
                <a:cs typeface="Times"/>
                <a:sym typeface="Times"/>
              </a:defRPr>
            </a:pPr>
            <a:r>
              <a:t>2.  There is no limit to the number of times a member can speak to a question, and motions to close or limit debate generally should not be permitted.</a:t>
            </a:r>
          </a:p>
          <a:p>
            <a:pPr>
              <a:defRPr b="1" sz="1700">
                <a:latin typeface="Times"/>
                <a:ea typeface="Times"/>
                <a:cs typeface="Times"/>
                <a:sym typeface="Times"/>
              </a:defRPr>
            </a:pPr>
            <a:r>
              <a:t>3. Informal discussion of a subject is permitted while a motion is pending.</a:t>
            </a:r>
          </a:p>
          <a:p>
            <a:pPr>
              <a:defRPr b="1" sz="1700">
                <a:latin typeface="Times"/>
                <a:ea typeface="Times"/>
                <a:cs typeface="Times"/>
                <a:sym typeface="Times"/>
              </a:defRPr>
            </a:pPr>
            <a:r>
              <a:t>4. The chairman need not rise while putting question to vote.</a:t>
            </a:r>
          </a:p>
          <a:p>
            <a:pPr>
              <a:defRPr b="1" sz="1700">
                <a:latin typeface="Times"/>
                <a:ea typeface="Times"/>
                <a:cs typeface="Times"/>
                <a:sym typeface="Times"/>
              </a:defRPr>
            </a:pPr>
            <a:r>
              <a:t>5. The chairman can speak in discussion without rising or leaving the chair; and, subject to</a:t>
            </a:r>
          </a:p>
          <a:p>
            <a:pPr>
              <a:defRPr b="1" sz="1700">
                <a:latin typeface="Times"/>
                <a:ea typeface="Times"/>
                <a:cs typeface="Times"/>
                <a:sym typeface="Times"/>
              </a:defRPr>
            </a:pPr>
            <a:r>
              <a:t>rule or custom within the particular board (which should be uniformly followed regardless</a:t>
            </a:r>
          </a:p>
          <a:p>
            <a:pPr>
              <a:defRPr b="1" sz="1700">
                <a:latin typeface="Times"/>
                <a:ea typeface="Times"/>
                <a:cs typeface="Times"/>
                <a:sym typeface="Times"/>
              </a:defRPr>
            </a:pPr>
            <a:r>
              <a:t>of how many members are present), he usually can make motions and usually votes on all</a:t>
            </a:r>
          </a:p>
          <a:p>
            <a:pPr>
              <a:defRPr b="1" sz="1700">
                <a:latin typeface="Times"/>
                <a:ea typeface="Times"/>
                <a:cs typeface="Times"/>
                <a:sym typeface="Times"/>
              </a:defRPr>
            </a:pPr>
            <a:r>
              <a:t>questions.</a:t>
            </a:r>
          </a:p>
          <a:p>
            <a:pPr>
              <a:defRPr b="1" sz="1700">
                <a:latin typeface="Times"/>
                <a:ea typeface="Times"/>
                <a:cs typeface="Times"/>
                <a:sym typeface="Times"/>
              </a:defRPr>
            </a:pPr>
            <a:r>
              <a:t>6.  Sometimes, when a proposal is perfectly clear to all present, a vote can be taken without a</a:t>
            </a:r>
          </a:p>
          <a:p>
            <a:pPr>
              <a:defRPr b="1" sz="1700">
                <a:latin typeface="Times"/>
                <a:ea typeface="Times"/>
                <a:cs typeface="Times"/>
                <a:sym typeface="Times"/>
              </a:defRPr>
            </a:pPr>
            <a:r>
              <a:t>motion’s having been introduced. Unless agreed to by unanimous consent, all proposed</a:t>
            </a:r>
          </a:p>
          <a:p>
            <a:pPr>
              <a:defRPr b="1" sz="1700">
                <a:latin typeface="Times"/>
                <a:ea typeface="Times"/>
                <a:cs typeface="Times"/>
                <a:sym typeface="Times"/>
              </a:defRPr>
            </a:pPr>
            <a:r>
              <a:t>actions of a board must be approved by vote under the same rules as in other assemblies,</a:t>
            </a:r>
          </a:p>
          <a:p>
            <a:pPr>
              <a:defRPr b="1" sz="1700">
                <a:latin typeface="Times"/>
                <a:ea typeface="Times"/>
                <a:cs typeface="Times"/>
                <a:sym typeface="Times"/>
              </a:defRPr>
            </a:pPr>
            <a:r>
              <a:t>except that a vote can be taken initially by a show of hands, which is often a better method</a:t>
            </a:r>
          </a:p>
          <a:p>
            <a:pPr>
              <a:defRPr b="1" sz="1700">
                <a:latin typeface="Times"/>
                <a:ea typeface="Times"/>
                <a:cs typeface="Times"/>
                <a:sym typeface="Times"/>
              </a:defRPr>
            </a:pPr>
            <a:r>
              <a:t>in such meetings</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Shape 175"/>
          <p:cNvSpPr/>
          <p:nvPr/>
        </p:nvSpPr>
        <p:spPr>
          <a:xfrm>
            <a:off x="1377870" y="366468"/>
            <a:ext cx="8772383" cy="438657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nSpc>
                <a:spcPct val="120000"/>
              </a:lnSpc>
              <a:defRPr b="1" sz="1600" u="sng">
                <a:latin typeface="Times"/>
                <a:ea typeface="Times"/>
                <a:cs typeface="Times"/>
                <a:sym typeface="Times"/>
              </a:defRPr>
            </a:pPr>
            <a:r>
              <a:t>To Limit Debate</a:t>
            </a:r>
          </a:p>
          <a:p>
            <a:pPr>
              <a:lnSpc>
                <a:spcPct val="120000"/>
              </a:lnSpc>
              <a:defRPr b="1" sz="1600">
                <a:latin typeface="Times"/>
                <a:ea typeface="Times"/>
                <a:cs typeface="Times"/>
                <a:sym typeface="Times"/>
              </a:defRPr>
            </a:pPr>
            <a:r>
              <a:t>When members of the assembly call out informally, “Question! Question!”, it means only that they as individuals are ready to vote on the pending question or motion. This informal “call for the question” by members must be clearly differentiated from the formal motion “to close debate and vote immediately on the pending question”, (or what is exactly the same) the formal “I move the previous question”.</a:t>
            </a:r>
          </a:p>
          <a:p>
            <a:pPr>
              <a:lnSpc>
                <a:spcPct val="120000"/>
              </a:lnSpc>
              <a:defRPr b="1" sz="1600">
                <a:latin typeface="Times"/>
                <a:ea typeface="Times"/>
                <a:cs typeface="Times"/>
                <a:sym typeface="Times"/>
              </a:defRPr>
            </a:pPr>
          </a:p>
          <a:p>
            <a:pPr>
              <a:lnSpc>
                <a:spcPct val="120000"/>
              </a:lnSpc>
              <a:defRPr b="1" sz="1600" u="sng">
                <a:latin typeface="Times"/>
                <a:ea typeface="Times"/>
                <a:cs typeface="Times"/>
                <a:sym typeface="Times"/>
              </a:defRPr>
            </a:pPr>
            <a:r>
              <a:t>To Close Debate</a:t>
            </a:r>
          </a:p>
          <a:p>
            <a:pPr>
              <a:lnSpc>
                <a:spcPct val="120000"/>
              </a:lnSpc>
              <a:defRPr b="1" sz="1600">
                <a:latin typeface="Times"/>
                <a:ea typeface="Times"/>
                <a:cs typeface="Times"/>
                <a:sym typeface="Times"/>
              </a:defRPr>
            </a:pPr>
            <a:r>
              <a:t>“I move the previous Question” is the old, brief way of moving to close debate.</a:t>
            </a:r>
          </a:p>
          <a:p>
            <a:pPr>
              <a:lnSpc>
                <a:spcPct val="120000"/>
              </a:lnSpc>
              <a:defRPr b="1" sz="1600">
                <a:latin typeface="Times"/>
                <a:ea typeface="Times"/>
                <a:cs typeface="Times"/>
                <a:sym typeface="Times"/>
              </a:defRPr>
            </a:pPr>
            <a:r>
              <a:t>The current formal way of closing debate is “I move that we close debate and vote</a:t>
            </a:r>
          </a:p>
          <a:p>
            <a:pPr>
              <a:lnSpc>
                <a:spcPct val="120000"/>
              </a:lnSpc>
              <a:defRPr b="1" sz="1600">
                <a:latin typeface="Times"/>
                <a:ea typeface="Times"/>
                <a:cs typeface="Times"/>
                <a:sym typeface="Times"/>
              </a:defRPr>
            </a:pPr>
            <a:r>
              <a:t>immediately on the pending question”. Requires a second.</a:t>
            </a:r>
          </a:p>
          <a:p>
            <a:pPr>
              <a:lnSpc>
                <a:spcPct val="120000"/>
              </a:lnSpc>
              <a:defRPr b="1" sz="1600">
                <a:latin typeface="Times"/>
                <a:ea typeface="Times"/>
                <a:cs typeface="Times"/>
                <a:sym typeface="Times"/>
              </a:defRPr>
            </a:pPr>
            <a:r>
              <a:t>Is not debatable nor can it have a subsidiary motion to amend.</a:t>
            </a:r>
          </a:p>
          <a:p>
            <a:pPr>
              <a:lnSpc>
                <a:spcPct val="120000"/>
              </a:lnSpc>
              <a:defRPr b="1" sz="1600">
                <a:latin typeface="Times"/>
                <a:ea typeface="Times"/>
                <a:cs typeface="Times"/>
                <a:sym typeface="Times"/>
              </a:defRPr>
            </a:pPr>
            <a:r>
              <a:t>Requires a two-thirds vote to pass.</a:t>
            </a:r>
          </a:p>
          <a:p>
            <a:pPr>
              <a:lnSpc>
                <a:spcPct val="120000"/>
              </a:lnSpc>
              <a:defRPr b="1" sz="1600">
                <a:latin typeface="Times"/>
                <a:ea typeface="Times"/>
                <a:cs typeface="Times"/>
                <a:sym typeface="Times"/>
              </a:defRPr>
            </a:pPr>
            <a:r>
              <a:t>NOTE: Copies of Roberts Rules of Order are available at most book stores. It is recommended</a:t>
            </a:r>
          </a:p>
          <a:p>
            <a:pPr>
              <a:lnSpc>
                <a:spcPct val="120000"/>
              </a:lnSpc>
              <a:defRPr b="1" sz="1600">
                <a:latin typeface="Times"/>
                <a:ea typeface="Times"/>
                <a:cs typeface="Times"/>
                <a:sym typeface="Times"/>
              </a:defRPr>
            </a:pPr>
            <a:r>
              <a:t>the Chairman have a copy of “Parliamentary Procedure at a glance”.</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7" name="Shape 177"/>
          <p:cNvSpPr/>
          <p:nvPr>
            <p:ph type="title" idx="4294967295"/>
          </p:nvPr>
        </p:nvSpPr>
        <p:spPr>
          <a:xfrm>
            <a:off x="352425" y="112712"/>
            <a:ext cx="10363200" cy="1069976"/>
          </a:xfrm>
          <a:prstGeom prst="rect">
            <a:avLst/>
          </a:prstGeom>
        </p:spPr>
        <p:txBody>
          <a:bodyPr/>
          <a:lstStyle>
            <a:lvl1pPr algn="ctr">
              <a:defRPr sz="2800">
                <a:solidFill>
                  <a:srgbClr val="FF2600"/>
                </a:solidFill>
                <a:latin typeface="Arial Black"/>
                <a:ea typeface="Arial Black"/>
                <a:cs typeface="Arial Black"/>
                <a:sym typeface="Arial Black"/>
              </a:defRPr>
            </a:lvl1pPr>
          </a:lstStyle>
          <a:p>
            <a:pPr/>
            <a:r>
              <a:t>ROBERT’S RULES OF ORDER</a:t>
            </a:r>
          </a:p>
        </p:txBody>
      </p:sp>
      <p:sp>
        <p:nvSpPr>
          <p:cNvPr id="178" name="Shape 178"/>
          <p:cNvSpPr/>
          <p:nvPr>
            <p:ph type="body" idx="4294967295"/>
          </p:nvPr>
        </p:nvSpPr>
        <p:spPr>
          <a:xfrm>
            <a:off x="304800" y="925511"/>
            <a:ext cx="11887200" cy="4419603"/>
          </a:xfrm>
          <a:prstGeom prst="rect">
            <a:avLst/>
          </a:prstGeom>
        </p:spPr>
        <p:txBody>
          <a:bodyPr/>
          <a:lstStyle/>
          <a:p>
            <a:pPr marL="219454" indent="-219454" defTabSz="877822">
              <a:lnSpc>
                <a:spcPct val="150000"/>
              </a:lnSpc>
              <a:spcBef>
                <a:spcPts val="900"/>
              </a:spcBef>
              <a:defRPr b="1" sz="1900">
                <a:latin typeface="Century Gothic"/>
                <a:ea typeface="Century Gothic"/>
                <a:cs typeface="Century Gothic"/>
                <a:sym typeface="Century Gothic"/>
              </a:defRPr>
            </a:pPr>
            <a:r>
              <a:t>USE CONSENSUS, RATHER THAN MOTIONS, WHENEVER POSSIBLE</a:t>
            </a:r>
          </a:p>
          <a:p>
            <a:pPr marL="219454" indent="-219454" defTabSz="877822">
              <a:lnSpc>
                <a:spcPct val="150000"/>
              </a:lnSpc>
              <a:spcBef>
                <a:spcPts val="900"/>
              </a:spcBef>
              <a:defRPr b="1" sz="1900">
                <a:latin typeface="Century Gothic"/>
                <a:ea typeface="Century Gothic"/>
                <a:cs typeface="Century Gothic"/>
                <a:sym typeface="Century Gothic"/>
              </a:defRPr>
            </a:pPr>
            <a:r>
              <a:t>USE MOTIONS, </a:t>
            </a:r>
            <a:r>
              <a:rPr u="sng"/>
              <a:t>IN WRITING</a:t>
            </a:r>
            <a:r>
              <a:t>, WHEN DEALING WITH ALL MONEY MATTERS</a:t>
            </a:r>
          </a:p>
          <a:p>
            <a:pPr marL="219454" indent="-219454" defTabSz="877822">
              <a:lnSpc>
                <a:spcPct val="150000"/>
              </a:lnSpc>
              <a:spcBef>
                <a:spcPts val="900"/>
              </a:spcBef>
              <a:defRPr b="1" sz="1900">
                <a:latin typeface="Century Gothic"/>
                <a:ea typeface="Century Gothic"/>
                <a:cs typeface="Century Gothic"/>
                <a:sym typeface="Century Gothic"/>
              </a:defRPr>
            </a:pPr>
            <a:r>
              <a:t>IT’S UNNECESSARY TO LIST MAKERS OF A MOTION AND SECOND OR VOTING</a:t>
            </a:r>
          </a:p>
          <a:p>
            <a:pPr marL="219454" indent="-219454" defTabSz="877822">
              <a:lnSpc>
                <a:spcPct val="150000"/>
              </a:lnSpc>
              <a:spcBef>
                <a:spcPts val="900"/>
              </a:spcBef>
              <a:buSzTx/>
              <a:buNone/>
              <a:defRPr b="1" sz="1900">
                <a:latin typeface="Century Gothic"/>
                <a:ea typeface="Century Gothic"/>
                <a:cs typeface="Century Gothic"/>
                <a:sym typeface="Century Gothic"/>
              </a:defRPr>
            </a:pPr>
            <a:r>
              <a:t>   RESULTS, UNLESS A ROLL CALL VOTE IS CALLED FOR OR A DISSENTING VOTE</a:t>
            </a:r>
          </a:p>
          <a:p>
            <a:pPr marL="219454" indent="-219454" defTabSz="877822">
              <a:lnSpc>
                <a:spcPct val="150000"/>
              </a:lnSpc>
              <a:spcBef>
                <a:spcPts val="900"/>
              </a:spcBef>
              <a:buSzTx/>
              <a:buNone/>
              <a:defRPr b="1" sz="1900">
                <a:latin typeface="Century Gothic"/>
                <a:ea typeface="Century Gothic"/>
                <a:cs typeface="Century Gothic"/>
                <a:sym typeface="Century Gothic"/>
              </a:defRPr>
            </a:pPr>
            <a:r>
              <a:t>   WANTS TO HAVE HIS VOTE RECORDED IN THE MINUTES</a:t>
            </a:r>
          </a:p>
          <a:p>
            <a:pPr marL="219454" indent="-219454" defTabSz="877822">
              <a:lnSpc>
                <a:spcPct val="150000"/>
              </a:lnSpc>
              <a:spcBef>
                <a:spcPts val="900"/>
              </a:spcBef>
              <a:defRPr b="1" sz="1900">
                <a:latin typeface="Century Gothic"/>
                <a:ea typeface="Century Gothic"/>
                <a:cs typeface="Century Gothic"/>
                <a:sym typeface="Century Gothic"/>
              </a:defRPr>
            </a:pPr>
            <a:r>
              <a:t>INSIST ON </a:t>
            </a:r>
            <a:r>
              <a:rPr u="sng"/>
              <a:t>WRITTEN</a:t>
            </a:r>
            <a:r>
              <a:t> REPORTS FROM CHAPTER VICE-PRESIDENTS OR</a:t>
            </a:r>
          </a:p>
          <a:p>
            <a:pPr marL="219454" indent="-219454" defTabSz="877822">
              <a:lnSpc>
                <a:spcPct val="150000"/>
              </a:lnSpc>
              <a:spcBef>
                <a:spcPts val="900"/>
              </a:spcBef>
              <a:buSzTx/>
              <a:buNone/>
              <a:defRPr b="1" sz="1900">
                <a:latin typeface="Century Gothic"/>
                <a:ea typeface="Century Gothic"/>
                <a:cs typeface="Century Gothic"/>
                <a:sym typeface="Century Gothic"/>
              </a:defRPr>
            </a:pPr>
            <a:r>
              <a:t>   COMMITTEE CHAIRMEN; DELIVERED WELL IN ADVANCE OF THE MEETING</a:t>
            </a:r>
          </a:p>
          <a:p>
            <a:pPr marL="219454" indent="-219454" defTabSz="877822">
              <a:lnSpc>
                <a:spcPct val="150000"/>
              </a:lnSpc>
              <a:spcBef>
                <a:spcPts val="900"/>
              </a:spcBef>
              <a:defRPr b="1" sz="1900" u="sng">
                <a:latin typeface="Century Gothic"/>
                <a:ea typeface="Century Gothic"/>
                <a:cs typeface="Century Gothic"/>
                <a:sym typeface="Century Gothic"/>
              </a:defRPr>
            </a:pPr>
            <a:r>
              <a:t>ALWAYS</a:t>
            </a:r>
            <a:r>
              <a:rPr u="none"/>
              <a:t> PUBLISH THE AGENDA AHEAD OF THE MEETING (A WEEK IF POSSIBLE)</a:t>
            </a:r>
          </a:p>
        </p:txBody>
      </p:sp>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 name="Shape 180"/>
          <p:cNvSpPr/>
          <p:nvPr>
            <p:ph type="title" idx="4294967295"/>
          </p:nvPr>
        </p:nvSpPr>
        <p:spPr>
          <a:xfrm>
            <a:off x="11111" y="-2"/>
            <a:ext cx="11923715" cy="1143004"/>
          </a:xfrm>
          <a:prstGeom prst="rect">
            <a:avLst/>
          </a:prstGeom>
        </p:spPr>
        <p:txBody>
          <a:bodyPr/>
          <a:lstStyle>
            <a:lvl1pPr>
              <a:defRPr sz="3600">
                <a:solidFill>
                  <a:srgbClr val="FF2600"/>
                </a:solidFill>
                <a:latin typeface="Arial Black"/>
                <a:ea typeface="Arial Black"/>
                <a:cs typeface="Arial Black"/>
                <a:sym typeface="Arial Black"/>
              </a:defRPr>
            </a:lvl1pPr>
          </a:lstStyle>
          <a:p>
            <a:pPr/>
            <a:r>
              <a:t>WHY USE PARLIAMENTARY PROCEDURES?</a:t>
            </a:r>
          </a:p>
        </p:txBody>
      </p:sp>
      <p:sp>
        <p:nvSpPr>
          <p:cNvPr id="181" name="Shape 181"/>
          <p:cNvSpPr/>
          <p:nvPr>
            <p:ph type="body" idx="4294967295"/>
          </p:nvPr>
        </p:nvSpPr>
        <p:spPr>
          <a:xfrm>
            <a:off x="352425" y="1039812"/>
            <a:ext cx="11582400" cy="4525963"/>
          </a:xfrm>
          <a:prstGeom prst="rect">
            <a:avLst/>
          </a:prstGeom>
        </p:spPr>
        <p:txBody>
          <a:bodyPr/>
          <a:lstStyle/>
          <a:p>
            <a:pPr marL="196595" indent="-196595" defTabSz="786383">
              <a:spcBef>
                <a:spcPts val="800"/>
              </a:spcBef>
              <a:buSzTx/>
              <a:buNone/>
              <a:defRPr b="1" sz="2700">
                <a:latin typeface="Century Gothic"/>
                <a:ea typeface="Century Gothic"/>
                <a:cs typeface="Century Gothic"/>
                <a:sym typeface="Century Gothic"/>
              </a:defRPr>
            </a:pPr>
            <a:r>
              <a:t>PARLIAMENTARY PROCEDURES ALLOW FOR…</a:t>
            </a:r>
          </a:p>
          <a:p>
            <a:pPr marL="196595" indent="-196595" defTabSz="786383">
              <a:spcBef>
                <a:spcPts val="800"/>
              </a:spcBef>
              <a:buSzTx/>
              <a:buNone/>
              <a:defRPr b="1" sz="1700">
                <a:latin typeface="Century Gothic"/>
                <a:ea typeface="Century Gothic"/>
                <a:cs typeface="Century Gothic"/>
                <a:sym typeface="Century Gothic"/>
              </a:defRPr>
            </a:pPr>
          </a:p>
          <a:p>
            <a:pPr marL="196595" indent="-196595" defTabSz="786383">
              <a:spcBef>
                <a:spcPts val="800"/>
              </a:spcBef>
              <a:buSzPct val="100000"/>
              <a:buFont typeface="Wingdings"/>
              <a:buChar char="➢"/>
              <a:defRPr b="1">
                <a:latin typeface="Century Gothic"/>
                <a:ea typeface="Century Gothic"/>
                <a:cs typeface="Century Gothic"/>
                <a:sym typeface="Century Gothic"/>
              </a:defRPr>
            </a:pPr>
            <a:r>
              <a:t> EVERYONE TO BE HEARD AT A MEETING</a:t>
            </a:r>
          </a:p>
          <a:p>
            <a:pPr marL="196595" indent="-196595" defTabSz="786383">
              <a:spcBef>
                <a:spcPts val="800"/>
              </a:spcBef>
              <a:buSzPct val="100000"/>
              <a:buFont typeface="Wingdings"/>
              <a:buChar char="➢"/>
              <a:defRPr b="1">
                <a:latin typeface="Century Gothic"/>
                <a:ea typeface="Century Gothic"/>
                <a:cs typeface="Century Gothic"/>
                <a:sym typeface="Century Gothic"/>
              </a:defRPr>
            </a:pPr>
            <a:r>
              <a:t> A DECISION-MAKING PROCESS WITHOUT CONFUSION</a:t>
            </a:r>
          </a:p>
          <a:p>
            <a:pPr marL="196595" indent="-196595" defTabSz="786383">
              <a:spcBef>
                <a:spcPts val="800"/>
              </a:spcBef>
              <a:buSzPct val="100000"/>
              <a:buFont typeface="Wingdings"/>
              <a:buChar char="➢"/>
              <a:defRPr b="1">
                <a:latin typeface="Century Gothic"/>
                <a:ea typeface="Century Gothic"/>
                <a:cs typeface="Century Gothic"/>
                <a:sym typeface="Century Gothic"/>
              </a:defRPr>
            </a:pPr>
            <a:r>
              <a:t> A FAIR HEARING OF AN ISSUE/MOTION</a:t>
            </a:r>
          </a:p>
          <a:p>
            <a:pPr marL="196595" indent="-196595" defTabSz="786383">
              <a:spcBef>
                <a:spcPts val="800"/>
              </a:spcBef>
              <a:buSzPct val="100000"/>
              <a:buFont typeface="Wingdings"/>
              <a:buChar char="➢"/>
              <a:defRPr b="1">
                <a:latin typeface="Century Gothic"/>
                <a:ea typeface="Century Gothic"/>
                <a:cs typeface="Century Gothic"/>
                <a:sym typeface="Century Gothic"/>
              </a:defRPr>
            </a:pPr>
            <a:r>
              <a:t> FLEXIBILITY TO ADDRESS MOST MEETING SITUATIONS</a:t>
            </a:r>
          </a:p>
          <a:p>
            <a:pPr marL="196595" indent="-196595" defTabSz="786383">
              <a:spcBef>
                <a:spcPts val="800"/>
              </a:spcBef>
              <a:buSzPct val="100000"/>
              <a:buFont typeface="Wingdings"/>
              <a:buChar char="➢"/>
              <a:defRPr b="1">
                <a:latin typeface="Century Gothic"/>
                <a:ea typeface="Century Gothic"/>
                <a:cs typeface="Century Gothic"/>
                <a:sym typeface="Century Gothic"/>
              </a:defRPr>
            </a:pPr>
            <a:r>
              <a:t> PROTECTION OF THE RIGHTS OF EVERYONE</a:t>
            </a:r>
          </a:p>
          <a:p>
            <a:pPr marL="196595" indent="-196595" defTabSz="786383">
              <a:spcBef>
                <a:spcPts val="800"/>
              </a:spcBef>
              <a:buSzPct val="100000"/>
              <a:buFont typeface="Wingdings"/>
              <a:buChar char="➢"/>
              <a:defRPr b="1">
                <a:latin typeface="Century Gothic"/>
                <a:ea typeface="Century Gothic"/>
                <a:cs typeface="Century Gothic"/>
                <a:sym typeface="Century Gothic"/>
              </a:defRPr>
            </a:pPr>
            <a:r>
              <a:t> DEMOCRATIC PROCESS AT MEETINGS</a:t>
            </a:r>
          </a:p>
        </p:txBody>
      </p:sp>
      <p:pic>
        <p:nvPicPr>
          <p:cNvPr id="182" name="image18.png"/>
          <p:cNvPicPr>
            <a:picLocks noChangeAspect="1"/>
          </p:cNvPicPr>
          <p:nvPr/>
        </p:nvPicPr>
        <p:blipFill>
          <a:blip r:embed="rId2">
            <a:extLst/>
          </a:blip>
          <a:stretch>
            <a:fillRect/>
          </a:stretch>
        </p:blipFill>
        <p:spPr>
          <a:xfrm>
            <a:off x="8886825" y="4343400"/>
            <a:ext cx="3048000" cy="2705101"/>
          </a:xfrm>
          <a:prstGeom prst="rect">
            <a:avLst/>
          </a:prstGeom>
          <a:ln w="12700">
            <a:miter lim="400000"/>
          </a:ln>
        </p:spPr>
      </p:pic>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hape 184"/>
          <p:cNvSpPr/>
          <p:nvPr>
            <p:ph type="title" idx="4294967295"/>
          </p:nvPr>
        </p:nvSpPr>
        <p:spPr>
          <a:xfrm>
            <a:off x="200025" y="96837"/>
            <a:ext cx="10363200" cy="841376"/>
          </a:xfrm>
          <a:prstGeom prst="rect">
            <a:avLst/>
          </a:prstGeom>
        </p:spPr>
        <p:txBody>
          <a:bodyPr/>
          <a:lstStyle>
            <a:lvl1pPr>
              <a:defRPr sz="4000">
                <a:solidFill>
                  <a:srgbClr val="FF2600"/>
                </a:solidFill>
                <a:latin typeface="Arial Black"/>
                <a:ea typeface="Arial Black"/>
                <a:cs typeface="Arial Black"/>
                <a:sym typeface="Arial Black"/>
              </a:defRPr>
            </a:lvl1pPr>
          </a:lstStyle>
          <a:p>
            <a:pPr/>
            <a:r>
              <a:t>QUORUM</a:t>
            </a:r>
          </a:p>
        </p:txBody>
      </p:sp>
      <p:sp>
        <p:nvSpPr>
          <p:cNvPr id="185" name="Shape 185"/>
          <p:cNvSpPr/>
          <p:nvPr>
            <p:ph type="body" idx="4294967295"/>
          </p:nvPr>
        </p:nvSpPr>
        <p:spPr>
          <a:xfrm>
            <a:off x="-173039" y="385761"/>
            <a:ext cx="10183816" cy="4800603"/>
          </a:xfrm>
          <a:prstGeom prst="rect">
            <a:avLst/>
          </a:prstGeom>
        </p:spPr>
        <p:txBody>
          <a:bodyPr/>
          <a:lstStyle/>
          <a:p>
            <a:pPr algn="ctr">
              <a:lnSpc>
                <a:spcPct val="80000"/>
              </a:lnSpc>
              <a:buSzTx/>
              <a:buNone/>
              <a:defRPr b="1" sz="2400">
                <a:latin typeface="Century Gothic"/>
                <a:ea typeface="Century Gothic"/>
                <a:cs typeface="Century Gothic"/>
                <a:sym typeface="Century Gothic"/>
              </a:defRPr>
            </a:pPr>
            <a:r>
              <a:t>	A QUORUM IS THE MINIMUM NUMBER OF OFFICERS OR MEMBERS REQUIRED AT A MEETING IN ORDER TO CONDUCT BUSINESS</a:t>
            </a:r>
          </a:p>
          <a:p>
            <a:pPr algn="ctr">
              <a:lnSpc>
                <a:spcPct val="80000"/>
              </a:lnSpc>
              <a:buSzTx/>
              <a:buNone/>
              <a:defRPr b="1">
                <a:latin typeface="Century Gothic"/>
                <a:ea typeface="Century Gothic"/>
                <a:cs typeface="Century Gothic"/>
                <a:sym typeface="Century Gothic"/>
              </a:defRPr>
            </a:pPr>
          </a:p>
          <a:p>
            <a:pPr algn="ctr">
              <a:lnSpc>
                <a:spcPct val="80000"/>
              </a:lnSpc>
              <a:buSzTx/>
              <a:buNone/>
              <a:defRPr b="1" sz="2800">
                <a:latin typeface="Century Gothic"/>
                <a:ea typeface="Century Gothic"/>
                <a:cs typeface="Century Gothic"/>
                <a:sym typeface="Century Gothic"/>
              </a:defRPr>
            </a:pPr>
            <a:r>
              <a:t>AT CHAPTER BOARD MEETING</a:t>
            </a:r>
          </a:p>
          <a:p>
            <a:pPr algn="ctr">
              <a:lnSpc>
                <a:spcPct val="80000"/>
              </a:lnSpc>
              <a:buSzTx/>
              <a:buNone/>
              <a:defRPr b="1" sz="2400">
                <a:latin typeface="Century Gothic"/>
                <a:ea typeface="Century Gothic"/>
                <a:cs typeface="Century Gothic"/>
                <a:sym typeface="Century Gothic"/>
              </a:defRPr>
            </a:pPr>
            <a:r>
              <a:t>50% (OR MORE) OF VOTING OFFICERS PRESENT</a:t>
            </a:r>
          </a:p>
          <a:p>
            <a:pPr algn="ctr">
              <a:lnSpc>
                <a:spcPct val="80000"/>
              </a:lnSpc>
              <a:buSzTx/>
              <a:buNone/>
              <a:defRPr b="1">
                <a:latin typeface="Century Gothic"/>
                <a:ea typeface="Century Gothic"/>
                <a:cs typeface="Century Gothic"/>
                <a:sym typeface="Century Gothic"/>
              </a:defRPr>
            </a:pPr>
          </a:p>
          <a:p>
            <a:pPr algn="ctr">
              <a:lnSpc>
                <a:spcPct val="80000"/>
              </a:lnSpc>
              <a:buSzTx/>
              <a:buNone/>
              <a:defRPr b="1">
                <a:latin typeface="Century Gothic"/>
                <a:ea typeface="Century Gothic"/>
                <a:cs typeface="Century Gothic"/>
                <a:sym typeface="Century Gothic"/>
              </a:defRPr>
            </a:pPr>
          </a:p>
          <a:p>
            <a:pPr algn="ctr">
              <a:lnSpc>
                <a:spcPct val="80000"/>
              </a:lnSpc>
              <a:buSzTx/>
              <a:buNone/>
              <a:defRPr b="1" sz="2800">
                <a:latin typeface="Century Gothic"/>
                <a:ea typeface="Century Gothic"/>
                <a:cs typeface="Century Gothic"/>
                <a:sym typeface="Century Gothic"/>
              </a:defRPr>
            </a:pPr>
            <a:r>
              <a:t>AT ANNUAL MEMBERSHIP MEETING</a:t>
            </a:r>
          </a:p>
          <a:p>
            <a:pPr algn="ctr">
              <a:lnSpc>
                <a:spcPct val="80000"/>
              </a:lnSpc>
              <a:buSzTx/>
              <a:buNone/>
              <a:defRPr b="1" sz="2400">
                <a:latin typeface="Century Gothic"/>
                <a:ea typeface="Century Gothic"/>
                <a:cs typeface="Century Gothic"/>
                <a:sym typeface="Century Gothic"/>
              </a:defRPr>
            </a:pPr>
            <a:r>
              <a:t>30% (OR MORE) OF ALL GENERAL MEMBERSHIP PRESENT</a:t>
            </a:r>
          </a:p>
        </p:txBody>
      </p:sp>
      <p:pic>
        <p:nvPicPr>
          <p:cNvPr id="186" name="image19.png"/>
          <p:cNvPicPr>
            <a:picLocks noChangeAspect="1"/>
          </p:cNvPicPr>
          <p:nvPr/>
        </p:nvPicPr>
        <p:blipFill>
          <a:blip r:embed="rId2">
            <a:extLst/>
          </a:blip>
          <a:stretch>
            <a:fillRect/>
          </a:stretch>
        </p:blipFill>
        <p:spPr>
          <a:xfrm>
            <a:off x="7416800" y="4495800"/>
            <a:ext cx="5080000" cy="2619375"/>
          </a:xfrm>
          <a:prstGeom prst="rect">
            <a:avLst/>
          </a:prstGeom>
          <a:ln w="12700">
            <a:miter lim="400000"/>
          </a:ln>
        </p:spPr>
      </p:pic>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8" name="Shape 188"/>
          <p:cNvSpPr/>
          <p:nvPr>
            <p:ph type="title" idx="4294967295"/>
          </p:nvPr>
        </p:nvSpPr>
        <p:spPr>
          <a:xfrm>
            <a:off x="263525" y="17462"/>
            <a:ext cx="10363200" cy="841376"/>
          </a:xfrm>
          <a:prstGeom prst="rect">
            <a:avLst/>
          </a:prstGeom>
        </p:spPr>
        <p:txBody>
          <a:bodyPr/>
          <a:lstStyle>
            <a:lvl1pPr>
              <a:defRPr sz="3200">
                <a:solidFill>
                  <a:srgbClr val="FF2600"/>
                </a:solidFill>
                <a:latin typeface="Arial Black"/>
                <a:ea typeface="Arial Black"/>
                <a:cs typeface="Arial Black"/>
                <a:sym typeface="Arial Black"/>
              </a:defRPr>
            </a:lvl1pPr>
          </a:lstStyle>
          <a:p>
            <a:pPr/>
            <a:r>
              <a:t>TYPES OF MOTIONS</a:t>
            </a:r>
          </a:p>
        </p:txBody>
      </p:sp>
      <p:sp>
        <p:nvSpPr>
          <p:cNvPr id="189" name="Shape 189"/>
          <p:cNvSpPr/>
          <p:nvPr>
            <p:ph type="body" idx="4294967295"/>
          </p:nvPr>
        </p:nvSpPr>
        <p:spPr>
          <a:xfrm>
            <a:off x="263525" y="439464"/>
            <a:ext cx="10363200" cy="5181603"/>
          </a:xfrm>
          <a:prstGeom prst="rect">
            <a:avLst/>
          </a:prstGeom>
        </p:spPr>
        <p:txBody>
          <a:bodyPr/>
          <a:lstStyle/>
          <a:p>
            <a:pPr>
              <a:lnSpc>
                <a:spcPct val="110000"/>
              </a:lnSpc>
              <a:defRPr b="1" sz="2400">
                <a:latin typeface="Century Gothic"/>
                <a:ea typeface="Century Gothic"/>
                <a:cs typeface="Century Gothic"/>
                <a:sym typeface="Century Gothic"/>
              </a:defRPr>
            </a:pPr>
            <a:r>
              <a:t>MAIN MOTIONS</a:t>
            </a:r>
          </a:p>
          <a:p>
            <a:pPr>
              <a:lnSpc>
                <a:spcPct val="110000"/>
              </a:lnSpc>
              <a:defRPr b="1" sz="2400">
                <a:latin typeface="Century Gothic"/>
                <a:ea typeface="Century Gothic"/>
                <a:cs typeface="Century Gothic"/>
                <a:sym typeface="Century Gothic"/>
              </a:defRPr>
            </a:pPr>
            <a:r>
              <a:t>SUBSIDIARY MOTIONS</a:t>
            </a:r>
          </a:p>
          <a:p>
            <a:pPr>
              <a:lnSpc>
                <a:spcPct val="110000"/>
              </a:lnSpc>
              <a:buSzTx/>
              <a:buNone/>
              <a:defRPr b="1">
                <a:latin typeface="Century Gothic"/>
                <a:ea typeface="Century Gothic"/>
                <a:cs typeface="Century Gothic"/>
                <a:sym typeface="Century Gothic"/>
              </a:defRPr>
            </a:pPr>
            <a:r>
              <a:rPr sz="2400"/>
              <a:t>	</a:t>
            </a:r>
            <a:r>
              <a:t>- </a:t>
            </a:r>
            <a:r>
              <a:rPr sz="1800"/>
              <a:t>AMENDMENTS TO THE MOTION</a:t>
            </a:r>
            <a:endParaRPr sz="1800"/>
          </a:p>
          <a:p>
            <a:pPr>
              <a:lnSpc>
                <a:spcPct val="110000"/>
              </a:lnSpc>
              <a:buSzTx/>
              <a:buNone/>
              <a:defRPr b="1" sz="1800">
                <a:latin typeface="Century Gothic"/>
                <a:ea typeface="Century Gothic"/>
                <a:cs typeface="Century Gothic"/>
                <a:sym typeface="Century Gothic"/>
              </a:defRPr>
            </a:pPr>
            <a:r>
              <a:t>	</a:t>
            </a:r>
            <a:r>
              <a:t>- MOTIONS TO TABLE</a:t>
            </a:r>
          </a:p>
          <a:p>
            <a:pPr>
              <a:lnSpc>
                <a:spcPct val="110000"/>
              </a:lnSpc>
              <a:defRPr b="1" sz="2400">
                <a:latin typeface="Century Gothic"/>
                <a:ea typeface="Century Gothic"/>
                <a:cs typeface="Century Gothic"/>
                <a:sym typeface="Century Gothic"/>
              </a:defRPr>
            </a:pPr>
            <a:r>
              <a:t>PRIVILEGED MOTIONS</a:t>
            </a:r>
          </a:p>
          <a:p>
            <a:pPr>
              <a:lnSpc>
                <a:spcPct val="110000"/>
              </a:lnSpc>
              <a:buSzTx/>
              <a:buNone/>
              <a:defRPr b="1">
                <a:latin typeface="Century Gothic"/>
                <a:ea typeface="Century Gothic"/>
                <a:cs typeface="Century Gothic"/>
                <a:sym typeface="Century Gothic"/>
              </a:defRPr>
            </a:pPr>
            <a:r>
              <a:rPr sz="2400"/>
              <a:t>	</a:t>
            </a:r>
            <a:r>
              <a:t>-  </a:t>
            </a:r>
            <a:r>
              <a:rPr sz="1800"/>
              <a:t>PERSONAL PRIVILEGE</a:t>
            </a:r>
            <a:endParaRPr sz="1800"/>
          </a:p>
          <a:p>
            <a:pPr>
              <a:lnSpc>
                <a:spcPct val="110000"/>
              </a:lnSpc>
              <a:buSzTx/>
              <a:buNone/>
              <a:defRPr b="1" sz="1800">
                <a:latin typeface="Century Gothic"/>
                <a:ea typeface="Century Gothic"/>
                <a:cs typeface="Century Gothic"/>
                <a:sym typeface="Century Gothic"/>
              </a:defRPr>
            </a:pPr>
            <a:r>
              <a:t>	</a:t>
            </a:r>
            <a:r>
              <a:t> - POINT OF ORDER</a:t>
            </a:r>
          </a:p>
          <a:p>
            <a:pPr>
              <a:lnSpc>
                <a:spcPct val="110000"/>
              </a:lnSpc>
              <a:defRPr b="1" sz="2400">
                <a:latin typeface="Century Gothic"/>
                <a:ea typeface="Century Gothic"/>
                <a:cs typeface="Century Gothic"/>
                <a:sym typeface="Century Gothic"/>
              </a:defRPr>
            </a:pPr>
            <a:r>
              <a:t>INCIDENTAL MOTIONS</a:t>
            </a:r>
          </a:p>
          <a:p>
            <a:pPr>
              <a:lnSpc>
                <a:spcPct val="110000"/>
              </a:lnSpc>
              <a:defRPr b="1" sz="2400">
                <a:latin typeface="Century Gothic"/>
                <a:ea typeface="Century Gothic"/>
                <a:cs typeface="Century Gothic"/>
                <a:sym typeface="Century Gothic"/>
              </a:defRPr>
            </a:pPr>
            <a:r>
              <a:t>MOTIONS TO RECONSIDER</a:t>
            </a:r>
          </a:p>
          <a:p>
            <a:pPr>
              <a:lnSpc>
                <a:spcPct val="110000"/>
              </a:lnSpc>
              <a:buSzTx/>
              <a:buNone/>
              <a:defRPr b="1">
                <a:latin typeface="Century Gothic"/>
                <a:ea typeface="Century Gothic"/>
                <a:cs typeface="Century Gothic"/>
                <a:sym typeface="Century Gothic"/>
              </a:defRPr>
            </a:pPr>
            <a:r>
              <a:rPr sz="2400"/>
              <a:t>	</a:t>
            </a:r>
            <a:r>
              <a:t>-  </a:t>
            </a:r>
            <a:r>
              <a:rPr sz="1800"/>
              <a:t>REQUIRES 2/3 MAJORITY AND  SPECIAL REQUIREMENTS TO RECONSIDER</a:t>
            </a:r>
          </a:p>
        </p:txBody>
      </p:sp>
      <p:pic>
        <p:nvPicPr>
          <p:cNvPr id="190" name="image20.png"/>
          <p:cNvPicPr>
            <a:picLocks noChangeAspect="1"/>
          </p:cNvPicPr>
          <p:nvPr/>
        </p:nvPicPr>
        <p:blipFill>
          <a:blip r:embed="rId2">
            <a:extLst/>
          </a:blip>
          <a:stretch>
            <a:fillRect/>
          </a:stretch>
        </p:blipFill>
        <p:spPr>
          <a:xfrm>
            <a:off x="7112000" y="1219200"/>
            <a:ext cx="5080000" cy="3810000"/>
          </a:xfrm>
          <a:prstGeom prst="rect">
            <a:avLst/>
          </a:prstGeom>
          <a:ln w="12700">
            <a:miter lim="400000"/>
          </a:ln>
        </p:spPr>
      </p:pic>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2" name="image21.png"/>
          <p:cNvPicPr>
            <a:picLocks noChangeAspect="1"/>
          </p:cNvPicPr>
          <p:nvPr/>
        </p:nvPicPr>
        <p:blipFill>
          <a:blip r:embed="rId2">
            <a:extLst/>
          </a:blip>
          <a:stretch>
            <a:fillRect/>
          </a:stretch>
        </p:blipFill>
        <p:spPr>
          <a:xfrm>
            <a:off x="0" y="479425"/>
            <a:ext cx="12076114" cy="6416676"/>
          </a:xfrm>
          <a:prstGeom prst="rect">
            <a:avLst/>
          </a:prstGeom>
          <a:ln w="12700">
            <a:miter lim="400000"/>
          </a:ln>
        </p:spPr>
      </p:pic>
      <p:sp>
        <p:nvSpPr>
          <p:cNvPr id="193" name="Shape 193"/>
          <p:cNvSpPr/>
          <p:nvPr>
            <p:ph type="title" idx="4294967295"/>
          </p:nvPr>
        </p:nvSpPr>
        <p:spPr>
          <a:xfrm>
            <a:off x="177800" y="-111125"/>
            <a:ext cx="10363200" cy="841375"/>
          </a:xfrm>
          <a:prstGeom prst="rect">
            <a:avLst/>
          </a:prstGeom>
        </p:spPr>
        <p:txBody>
          <a:bodyPr/>
          <a:lstStyle>
            <a:lvl1pPr algn="ctr">
              <a:defRPr sz="3600">
                <a:solidFill>
                  <a:srgbClr val="FF2600"/>
                </a:solidFill>
                <a:latin typeface="Arial Black"/>
                <a:ea typeface="Arial Black"/>
                <a:cs typeface="Arial Black"/>
                <a:sym typeface="Arial Black"/>
              </a:defRPr>
            </a:lvl1pPr>
          </a:lstStyle>
          <a:p>
            <a:pPr/>
            <a:r>
              <a:t>ROBERT’S RULES CHEAT SHEET</a:t>
            </a:r>
          </a:p>
        </p:txBody>
      </p:sp>
    </p:spTree>
  </p:cSld>
  <p:clrMapOvr>
    <a:masterClrMapping/>
  </p:clrMapOvr>
  <p:transition xmlns:p14="http://schemas.microsoft.com/office/powerpoint/2010/main" spd="med" advClick="1" p14:dur="1000"/>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5" name="image22.png"/>
          <p:cNvPicPr>
            <a:picLocks noChangeAspect="1"/>
          </p:cNvPicPr>
          <p:nvPr/>
        </p:nvPicPr>
        <p:blipFill>
          <a:blip r:embed="rId2">
            <a:extLst/>
          </a:blip>
          <a:stretch>
            <a:fillRect/>
          </a:stretch>
        </p:blipFill>
        <p:spPr>
          <a:xfrm>
            <a:off x="10223500" y="2971800"/>
            <a:ext cx="1968501" cy="2895600"/>
          </a:xfrm>
          <a:prstGeom prst="rect">
            <a:avLst/>
          </a:prstGeom>
          <a:ln w="12700">
            <a:miter lim="400000"/>
          </a:ln>
        </p:spPr>
      </p:pic>
      <p:sp>
        <p:nvSpPr>
          <p:cNvPr id="196" name="Shape 196"/>
          <p:cNvSpPr/>
          <p:nvPr>
            <p:ph type="title" idx="4294967295"/>
          </p:nvPr>
        </p:nvSpPr>
        <p:spPr>
          <a:xfrm>
            <a:off x="282575" y="0"/>
            <a:ext cx="10363200" cy="993775"/>
          </a:xfrm>
          <a:prstGeom prst="rect">
            <a:avLst/>
          </a:prstGeom>
        </p:spPr>
        <p:txBody>
          <a:bodyPr/>
          <a:lstStyle>
            <a:lvl1pPr algn="ctr">
              <a:defRPr sz="3200">
                <a:solidFill>
                  <a:srgbClr val="FF2600"/>
                </a:solidFill>
                <a:latin typeface="Arial Black"/>
                <a:ea typeface="Arial Black"/>
                <a:cs typeface="Arial Black"/>
                <a:sym typeface="Arial Black"/>
              </a:defRPr>
            </a:lvl1pPr>
          </a:lstStyle>
          <a:p>
            <a:pPr/>
            <a:r>
              <a:t>YOUR ROLE AT CHAPTER BOARD MEETINGS</a:t>
            </a:r>
          </a:p>
        </p:txBody>
      </p:sp>
      <p:sp>
        <p:nvSpPr>
          <p:cNvPr id="197" name="Shape 197"/>
          <p:cNvSpPr/>
          <p:nvPr>
            <p:ph type="body" idx="4294967295"/>
          </p:nvPr>
        </p:nvSpPr>
        <p:spPr>
          <a:xfrm>
            <a:off x="0" y="1106486"/>
            <a:ext cx="12496800" cy="4495803"/>
          </a:xfrm>
          <a:prstGeom prst="rect">
            <a:avLst/>
          </a:prstGeom>
        </p:spPr>
        <p:txBody>
          <a:bodyPr/>
          <a:lstStyle/>
          <a:p>
            <a:pPr>
              <a:lnSpc>
                <a:spcPct val="140000"/>
              </a:lnSpc>
              <a:buSzPct val="92000"/>
              <a:defRPr b="1" sz="2400">
                <a:latin typeface="Century Gothic"/>
                <a:ea typeface="Century Gothic"/>
                <a:cs typeface="Century Gothic"/>
                <a:sym typeface="Century Gothic"/>
              </a:defRPr>
            </a:pPr>
            <a:r>
              <a:t>YOU</a:t>
            </a:r>
            <a:r>
              <a:rPr b="0"/>
              <a:t> ARE THE RECORDING SECRETARY AND YOU TAKE MINUTES.</a:t>
            </a:r>
          </a:p>
          <a:p>
            <a:pPr>
              <a:lnSpc>
                <a:spcPct val="140000"/>
              </a:lnSpc>
              <a:buSzPct val="92000"/>
              <a:defRPr b="1" sz="2400">
                <a:latin typeface="Century Gothic"/>
                <a:ea typeface="Century Gothic"/>
                <a:cs typeface="Century Gothic"/>
                <a:sym typeface="Century Gothic"/>
              </a:defRPr>
            </a:pPr>
            <a:r>
              <a:t>YOU</a:t>
            </a:r>
            <a:r>
              <a:rPr b="0"/>
              <a:t> ARE THE VOICE OF REASON AND PROCEDURES.</a:t>
            </a:r>
          </a:p>
          <a:p>
            <a:pPr>
              <a:lnSpc>
                <a:spcPct val="140000"/>
              </a:lnSpc>
              <a:buSzPct val="92000"/>
              <a:defRPr b="1" sz="2400">
                <a:latin typeface="Century Gothic"/>
                <a:ea typeface="Century Gothic"/>
                <a:cs typeface="Century Gothic"/>
                <a:sym typeface="Century Gothic"/>
              </a:defRPr>
            </a:pPr>
            <a:r>
              <a:t>YOU</a:t>
            </a:r>
            <a:r>
              <a:rPr b="0"/>
              <a:t> REPRESENT THE MEMBERS AND HAVE A VOICE IN DELIBERATIONS.</a:t>
            </a:r>
          </a:p>
          <a:p>
            <a:pPr>
              <a:lnSpc>
                <a:spcPct val="140000"/>
              </a:lnSpc>
              <a:buSzPct val="92000"/>
              <a:defRPr b="1" sz="2400">
                <a:latin typeface="Century Gothic"/>
                <a:ea typeface="Century Gothic"/>
                <a:cs typeface="Century Gothic"/>
                <a:sym typeface="Century Gothic"/>
              </a:defRPr>
            </a:pPr>
            <a:r>
              <a:t>YOU</a:t>
            </a:r>
            <a:r>
              <a:rPr b="0"/>
              <a:t> ARE THE MAN “IN THE KNOW”.</a:t>
            </a:r>
          </a:p>
          <a:p>
            <a:pPr>
              <a:lnSpc>
                <a:spcPct val="140000"/>
              </a:lnSpc>
              <a:buSzPct val="92000"/>
              <a:defRPr b="1" sz="2400">
                <a:latin typeface="Century Gothic"/>
                <a:ea typeface="Century Gothic"/>
                <a:cs typeface="Century Gothic"/>
                <a:sym typeface="Century Gothic"/>
              </a:defRPr>
            </a:pPr>
            <a:r>
              <a:t>YOU </a:t>
            </a:r>
            <a:r>
              <a:rPr b="0"/>
              <a:t>ACCURATELY SHARE INFORMATION WITH THE MEMBERS.</a:t>
            </a:r>
          </a:p>
          <a:p>
            <a:pPr>
              <a:lnSpc>
                <a:spcPct val="140000"/>
              </a:lnSpc>
              <a:buSzPct val="92000"/>
              <a:defRPr b="1" sz="2400">
                <a:latin typeface="Century Gothic"/>
                <a:ea typeface="Century Gothic"/>
                <a:cs typeface="Century Gothic"/>
                <a:sym typeface="Century Gothic"/>
              </a:defRPr>
            </a:pPr>
            <a:r>
              <a:t>YOU</a:t>
            </a:r>
            <a:r>
              <a:rPr b="0"/>
              <a:t> SHARE INFORMATION FROM THE DISTRICT AND SOCIETY.</a:t>
            </a:r>
          </a:p>
          <a:p>
            <a:pPr>
              <a:lnSpc>
                <a:spcPct val="140000"/>
              </a:lnSpc>
              <a:buSzPct val="92000"/>
              <a:defRPr b="1" sz="2400">
                <a:latin typeface="Century Gothic"/>
                <a:ea typeface="Century Gothic"/>
                <a:cs typeface="Century Gothic"/>
                <a:sym typeface="Century Gothic"/>
              </a:defRPr>
            </a:pPr>
            <a:r>
              <a:t>YOU</a:t>
            </a:r>
            <a:r>
              <a:rPr b="0"/>
              <a:t> WORK CLOSELY WITH THE CHAPTER PRESIDENT AND TREASURER.</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4" name="image10.png"/>
          <p:cNvPicPr>
            <a:picLocks noChangeAspect="1"/>
          </p:cNvPicPr>
          <p:nvPr/>
        </p:nvPicPr>
        <p:blipFill>
          <a:blip r:embed="rId2">
            <a:extLst/>
          </a:blip>
          <a:stretch>
            <a:fillRect/>
          </a:stretch>
        </p:blipFill>
        <p:spPr>
          <a:xfrm>
            <a:off x="7531100" y="685800"/>
            <a:ext cx="4762500" cy="3810000"/>
          </a:xfrm>
          <a:prstGeom prst="rect">
            <a:avLst/>
          </a:prstGeom>
          <a:ln w="12700">
            <a:miter lim="400000"/>
          </a:ln>
        </p:spPr>
      </p:pic>
      <p:sp>
        <p:nvSpPr>
          <p:cNvPr id="135" name="Shape 135"/>
          <p:cNvSpPr/>
          <p:nvPr>
            <p:ph type="body" idx="4294967295"/>
          </p:nvPr>
        </p:nvSpPr>
        <p:spPr>
          <a:xfrm>
            <a:off x="1016000" y="693736"/>
            <a:ext cx="10261600" cy="5486403"/>
          </a:xfrm>
          <a:prstGeom prst="rect">
            <a:avLst/>
          </a:prstGeom>
        </p:spPr>
        <p:txBody>
          <a:bodyPr/>
          <a:lstStyle/>
          <a:p>
            <a:pPr>
              <a:lnSpc>
                <a:spcPct val="150000"/>
              </a:lnSpc>
              <a:buFont typeface="Wingdings"/>
              <a:buChar char="➢"/>
              <a:defRPr sz="2400">
                <a:latin typeface="Arial Black"/>
                <a:ea typeface="Arial Black"/>
                <a:cs typeface="Arial Black"/>
                <a:sym typeface="Arial Black"/>
              </a:defRPr>
            </a:pPr>
            <a:r>
              <a:t> YOUR NAME?</a:t>
            </a:r>
          </a:p>
          <a:p>
            <a:pPr>
              <a:lnSpc>
                <a:spcPct val="150000"/>
              </a:lnSpc>
              <a:buFont typeface="Wingdings"/>
              <a:buChar char="➢"/>
              <a:defRPr sz="2400">
                <a:latin typeface="Arial Black"/>
                <a:ea typeface="Arial Black"/>
                <a:cs typeface="Arial Black"/>
                <a:sym typeface="Arial Black"/>
              </a:defRPr>
            </a:pPr>
            <a:r>
              <a:t> YOUR VOICE PART?</a:t>
            </a:r>
          </a:p>
          <a:p>
            <a:pPr>
              <a:lnSpc>
                <a:spcPct val="150000"/>
              </a:lnSpc>
              <a:buFont typeface="Wingdings"/>
              <a:buChar char="➢"/>
              <a:defRPr sz="2400">
                <a:latin typeface="Arial Black"/>
                <a:ea typeface="Arial Black"/>
                <a:cs typeface="Arial Black"/>
                <a:sym typeface="Arial Black"/>
              </a:defRPr>
            </a:pPr>
            <a:r>
              <a:t> THE CHAPTER YOU REPRESENT?</a:t>
            </a:r>
          </a:p>
          <a:p>
            <a:pPr>
              <a:lnSpc>
                <a:spcPct val="150000"/>
              </a:lnSpc>
              <a:buFont typeface="Wingdings"/>
              <a:buChar char="➢"/>
              <a:defRPr sz="2400">
                <a:latin typeface="Arial Black"/>
                <a:ea typeface="Arial Black"/>
                <a:cs typeface="Arial Black"/>
                <a:sym typeface="Arial Black"/>
              </a:defRPr>
            </a:pPr>
            <a:r>
              <a:t> # OF YEAR’S IN THE SOCIETY?</a:t>
            </a:r>
          </a:p>
          <a:p>
            <a:pPr>
              <a:lnSpc>
                <a:spcPct val="150000"/>
              </a:lnSpc>
              <a:buFont typeface="Wingdings"/>
              <a:buChar char="➢"/>
              <a:defRPr sz="2400">
                <a:latin typeface="Arial Black"/>
                <a:ea typeface="Arial Black"/>
                <a:cs typeface="Arial Black"/>
                <a:sym typeface="Arial Black"/>
              </a:defRPr>
            </a:pPr>
            <a:r>
              <a:t> WHY YOU TOOK THE JOB?</a:t>
            </a:r>
          </a:p>
        </p:txBody>
      </p:sp>
      <p:sp>
        <p:nvSpPr>
          <p:cNvPr id="136" name="Shape 136"/>
          <p:cNvSpPr/>
          <p:nvPr>
            <p:ph type="title" idx="4294967295"/>
          </p:nvPr>
        </p:nvSpPr>
        <p:spPr>
          <a:xfrm>
            <a:off x="508000" y="228600"/>
            <a:ext cx="10363200" cy="765175"/>
          </a:xfrm>
          <a:prstGeom prst="rect">
            <a:avLst/>
          </a:prstGeom>
        </p:spPr>
        <p:txBody>
          <a:bodyPr/>
          <a:lstStyle>
            <a:lvl1pPr algn="ctr" defTabSz="859536">
              <a:defRPr sz="3700">
                <a:solidFill>
                  <a:srgbClr val="FF2600"/>
                </a:solidFill>
                <a:latin typeface="Arial Black"/>
                <a:ea typeface="Arial Black"/>
                <a:cs typeface="Arial Black"/>
                <a:sym typeface="Arial Black"/>
              </a:defRPr>
            </a:lvl1pPr>
          </a:lstStyle>
          <a:p>
            <a:pPr/>
            <a:r>
              <a:t>INTRODUCTIONS</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6" presetID="23" grpId="1" fill="hold">
                                  <p:stCondLst>
                                    <p:cond delay="0"/>
                                  </p:stCondLst>
                                  <p:iterate type="el" backwards="0">
                                    <p:tmAbs val="0"/>
                                  </p:iterate>
                                  <p:childTnLst>
                                    <p:set>
                                      <p:cBhvr>
                                        <p:cTn id="6" fill="hold"/>
                                        <p:tgtEl>
                                          <p:spTgt spid="135">
                                            <p:bg/>
                                          </p:spTgt>
                                        </p:tgtEl>
                                        <p:attrNameLst>
                                          <p:attrName>style.visibility</p:attrName>
                                        </p:attrNameLst>
                                      </p:cBhvr>
                                      <p:to>
                                        <p:strVal val="visible"/>
                                      </p:to>
                                    </p:set>
                                    <p:anim calcmode="lin" valueType="num">
                                      <p:cBhvr>
                                        <p:cTn id="7" dur="500" fill="hold"/>
                                        <p:tgtEl>
                                          <p:spTgt spid="135">
                                            <p:bg/>
                                          </p:spTgt>
                                        </p:tgtEl>
                                        <p:attrNameLst>
                                          <p:attrName>ppt_w</p:attrName>
                                        </p:attrNameLst>
                                      </p:cBhvr>
                                      <p:tavLst>
                                        <p:tav tm="0">
                                          <p:val>
                                            <p:fltVal val="0"/>
                                          </p:val>
                                        </p:tav>
                                        <p:tav tm="100000">
                                          <p:val>
                                            <p:strVal val="#ppt_w"/>
                                          </p:val>
                                        </p:tav>
                                      </p:tavLst>
                                    </p:anim>
                                    <p:anim calcmode="lin" valueType="num">
                                      <p:cBhvr>
                                        <p:cTn id="8" dur="500" fill="hold"/>
                                        <p:tgtEl>
                                          <p:spTgt spid="135">
                                            <p:bg/>
                                          </p:spTgt>
                                        </p:tgtEl>
                                        <p:attrNameLst>
                                          <p:attrName>ppt_h</p:attrName>
                                        </p:attrNameLst>
                                      </p:cBhvr>
                                      <p:tavLst>
                                        <p:tav tm="0">
                                          <p:val>
                                            <p:fltVal val="0"/>
                                          </p:val>
                                        </p:tav>
                                        <p:tav tm="100000">
                                          <p:val>
                                            <p:strVal val="#ppt_h"/>
                                          </p:val>
                                        </p:tav>
                                      </p:tavLst>
                                    </p:anim>
                                  </p:childTnLst>
                                </p:cTn>
                              </p:par>
                              <p:par>
                                <p:cTn id="9" presetClass="entr" nodeType="withEffect" presetSubtype="16" presetID="23" grpId="1" fill="hold">
                                  <p:stCondLst>
                                    <p:cond delay="0"/>
                                  </p:stCondLst>
                                  <p:iterate type="el" backwards="0">
                                    <p:tmAbs val="0"/>
                                  </p:iterate>
                                  <p:childTnLst>
                                    <p:set>
                                      <p:cBhvr>
                                        <p:cTn id="10" fill="hold"/>
                                        <p:tgtEl>
                                          <p:spTgt spid="135">
                                            <p:txEl>
                                              <p:pRg st="0" end="0"/>
                                            </p:txEl>
                                          </p:spTgt>
                                        </p:tgtEl>
                                        <p:attrNameLst>
                                          <p:attrName>style.visibility</p:attrName>
                                        </p:attrNameLst>
                                      </p:cBhvr>
                                      <p:to>
                                        <p:strVal val="visible"/>
                                      </p:to>
                                    </p:set>
                                    <p:anim calcmode="lin" valueType="num">
                                      <p:cBhvr>
                                        <p:cTn id="11" dur="500" fill="hold"/>
                                        <p:tgtEl>
                                          <p:spTgt spid="135">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35">
                                            <p:txEl>
                                              <p:pRg st="0" end="0"/>
                                            </p:txEl>
                                          </p:spTgt>
                                        </p:tgtEl>
                                        <p:attrNameLst>
                                          <p:attrName>ppt_h</p:attrName>
                                        </p:attrNameLst>
                                      </p:cBhvr>
                                      <p:tavLst>
                                        <p:tav tm="0">
                                          <p:val>
                                            <p:fltVal val="0"/>
                                          </p:val>
                                        </p:tav>
                                        <p:tav tm="100000">
                                          <p:val>
                                            <p:strVal val="#ppt_h"/>
                                          </p:val>
                                        </p:tav>
                                      </p:tavLst>
                                    </p:anim>
                                  </p:childTnLst>
                                </p:cTn>
                              </p:par>
                            </p:childTnLst>
                          </p:cTn>
                        </p:par>
                        <p:par>
                          <p:cTn id="13" fill="hold">
                            <p:stCondLst>
                              <p:cond delay="500"/>
                            </p:stCondLst>
                            <p:childTnLst>
                              <p:par>
                                <p:cTn id="14" presetClass="entr" nodeType="afterEffect" presetSubtype="16" presetID="23" grpId="1" fill="hold">
                                  <p:stCondLst>
                                    <p:cond delay="0"/>
                                  </p:stCondLst>
                                  <p:iterate type="el" backwards="0">
                                    <p:tmAbs val="0"/>
                                  </p:iterate>
                                  <p:childTnLst>
                                    <p:set>
                                      <p:cBhvr>
                                        <p:cTn id="15" fill="hold"/>
                                        <p:tgtEl>
                                          <p:spTgt spid="135">
                                            <p:txEl>
                                              <p:pRg st="1" end="1"/>
                                            </p:txEl>
                                          </p:spTgt>
                                        </p:tgtEl>
                                        <p:attrNameLst>
                                          <p:attrName>style.visibility</p:attrName>
                                        </p:attrNameLst>
                                      </p:cBhvr>
                                      <p:to>
                                        <p:strVal val="visible"/>
                                      </p:to>
                                    </p:set>
                                    <p:anim calcmode="lin" valueType="num">
                                      <p:cBhvr>
                                        <p:cTn id="16" dur="500" fill="hold"/>
                                        <p:tgtEl>
                                          <p:spTgt spid="135">
                                            <p:txEl>
                                              <p:pRg st="1" end="1"/>
                                            </p:txEl>
                                          </p:spTgt>
                                        </p:tgtEl>
                                        <p:attrNameLst>
                                          <p:attrName>ppt_w</p:attrName>
                                        </p:attrNameLst>
                                      </p:cBhvr>
                                      <p:tavLst>
                                        <p:tav tm="0">
                                          <p:val>
                                            <p:fltVal val="0"/>
                                          </p:val>
                                        </p:tav>
                                        <p:tav tm="100000">
                                          <p:val>
                                            <p:strVal val="#ppt_w"/>
                                          </p:val>
                                        </p:tav>
                                      </p:tavLst>
                                    </p:anim>
                                    <p:anim calcmode="lin" valueType="num">
                                      <p:cBhvr>
                                        <p:cTn id="17" dur="500" fill="hold"/>
                                        <p:tgtEl>
                                          <p:spTgt spid="13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16" presetID="23" grpId="1" fill="hold">
                                  <p:stCondLst>
                                    <p:cond delay="0"/>
                                  </p:stCondLst>
                                  <p:iterate type="el" backwards="0">
                                    <p:tmAbs val="0"/>
                                  </p:iterate>
                                  <p:childTnLst>
                                    <p:set>
                                      <p:cBhvr>
                                        <p:cTn id="21" fill="hold"/>
                                        <p:tgtEl>
                                          <p:spTgt spid="135">
                                            <p:txEl>
                                              <p:pRg st="2" end="2"/>
                                            </p:txEl>
                                          </p:spTgt>
                                        </p:tgtEl>
                                        <p:attrNameLst>
                                          <p:attrName>style.visibility</p:attrName>
                                        </p:attrNameLst>
                                      </p:cBhvr>
                                      <p:to>
                                        <p:strVal val="visible"/>
                                      </p:to>
                                    </p:set>
                                    <p:anim calcmode="lin" valueType="num">
                                      <p:cBhvr>
                                        <p:cTn id="22" dur="500" fill="hold"/>
                                        <p:tgtEl>
                                          <p:spTgt spid="135">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13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Class="entr" nodeType="clickEffect" presetSubtype="16" presetID="23" grpId="1" fill="hold">
                                  <p:stCondLst>
                                    <p:cond delay="0"/>
                                  </p:stCondLst>
                                  <p:iterate type="el" backwards="0">
                                    <p:tmAbs val="0"/>
                                  </p:iterate>
                                  <p:childTnLst>
                                    <p:set>
                                      <p:cBhvr>
                                        <p:cTn id="27" fill="hold"/>
                                        <p:tgtEl>
                                          <p:spTgt spid="135">
                                            <p:txEl>
                                              <p:pRg st="3" end="3"/>
                                            </p:txEl>
                                          </p:spTgt>
                                        </p:tgtEl>
                                        <p:attrNameLst>
                                          <p:attrName>style.visibility</p:attrName>
                                        </p:attrNameLst>
                                      </p:cBhvr>
                                      <p:to>
                                        <p:strVal val="visible"/>
                                      </p:to>
                                    </p:set>
                                    <p:anim calcmode="lin" valueType="num">
                                      <p:cBhvr>
                                        <p:cTn id="28" dur="500" fill="hold"/>
                                        <p:tgtEl>
                                          <p:spTgt spid="135">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13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Class="entr" nodeType="clickEffect" presetSubtype="16" presetID="23" grpId="1" fill="hold">
                                  <p:stCondLst>
                                    <p:cond delay="0"/>
                                  </p:stCondLst>
                                  <p:iterate type="el" backwards="0">
                                    <p:tmAbs val="0"/>
                                  </p:iterate>
                                  <p:childTnLst>
                                    <p:set>
                                      <p:cBhvr>
                                        <p:cTn id="33" fill="hold"/>
                                        <p:tgtEl>
                                          <p:spTgt spid="135">
                                            <p:txEl>
                                              <p:pRg st="4" end="4"/>
                                            </p:txEl>
                                          </p:spTgt>
                                        </p:tgtEl>
                                        <p:attrNameLst>
                                          <p:attrName>style.visibility</p:attrName>
                                        </p:attrNameLst>
                                      </p:cBhvr>
                                      <p:to>
                                        <p:strVal val="visible"/>
                                      </p:to>
                                    </p:set>
                                    <p:anim calcmode="lin" valueType="num">
                                      <p:cBhvr>
                                        <p:cTn id="34" dur="500" fill="hold"/>
                                        <p:tgtEl>
                                          <p:spTgt spid="135">
                                            <p:txEl>
                                              <p:pRg st="4" end="4"/>
                                            </p:txEl>
                                          </p:spTgt>
                                        </p:tgtEl>
                                        <p:attrNameLst>
                                          <p:attrName>ppt_w</p:attrName>
                                        </p:attrNameLst>
                                      </p:cBhvr>
                                      <p:tavLst>
                                        <p:tav tm="0">
                                          <p:val>
                                            <p:fltVal val="0"/>
                                          </p:val>
                                        </p:tav>
                                        <p:tav tm="100000">
                                          <p:val>
                                            <p:strVal val="#ppt_w"/>
                                          </p:val>
                                        </p:tav>
                                      </p:tavLst>
                                    </p:anim>
                                    <p:anim calcmode="lin" valueType="num">
                                      <p:cBhvr>
                                        <p:cTn id="35" dur="500" fill="hold"/>
                                        <p:tgtEl>
                                          <p:spTgt spid="13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35" grpId="1"/>
    </p:bldLst>
  </p:timing>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9" name="Shape 199"/>
          <p:cNvSpPr/>
          <p:nvPr>
            <p:ph type="title" idx="4294967295"/>
          </p:nvPr>
        </p:nvSpPr>
        <p:spPr>
          <a:xfrm>
            <a:off x="-203200" y="0"/>
            <a:ext cx="10363200" cy="1069975"/>
          </a:xfrm>
          <a:prstGeom prst="rect">
            <a:avLst/>
          </a:prstGeom>
        </p:spPr>
        <p:txBody>
          <a:bodyPr/>
          <a:lstStyle>
            <a:lvl1pPr algn="ctr">
              <a:defRPr sz="3600">
                <a:solidFill>
                  <a:srgbClr val="FF2600"/>
                </a:solidFill>
                <a:latin typeface="Arial Black"/>
                <a:ea typeface="Arial Black"/>
                <a:cs typeface="Arial Black"/>
                <a:sym typeface="Arial Black"/>
              </a:defRPr>
            </a:lvl1pPr>
          </a:lstStyle>
          <a:p>
            <a:pPr/>
            <a:r>
              <a:t>MEETING RESPONSIBILITIES</a:t>
            </a:r>
          </a:p>
        </p:txBody>
      </p:sp>
      <p:sp>
        <p:nvSpPr>
          <p:cNvPr id="200" name="Shape 200"/>
          <p:cNvSpPr/>
          <p:nvPr>
            <p:ph type="body" idx="4294967295"/>
          </p:nvPr>
        </p:nvSpPr>
        <p:spPr>
          <a:xfrm>
            <a:off x="120560" y="393984"/>
            <a:ext cx="11785604" cy="4648201"/>
          </a:xfrm>
          <a:prstGeom prst="rect">
            <a:avLst/>
          </a:prstGeom>
        </p:spPr>
        <p:txBody>
          <a:bodyPr/>
          <a:lstStyle/>
          <a:p>
            <a:pPr algn="ctr">
              <a:lnSpc>
                <a:spcPct val="140000"/>
              </a:lnSpc>
              <a:buSzTx/>
              <a:buNone/>
              <a:defRPr b="1" sz="3200" u="sng">
                <a:latin typeface="Arial"/>
                <a:ea typeface="Arial"/>
                <a:cs typeface="Arial"/>
                <a:sym typeface="Arial"/>
              </a:defRPr>
            </a:pPr>
            <a:r>
              <a:t>BEFORE</a:t>
            </a:r>
            <a:r>
              <a:rPr u="none"/>
              <a:t> THE MEETING</a:t>
            </a:r>
          </a:p>
          <a:p>
            <a:pPr>
              <a:lnSpc>
                <a:spcPct val="140000"/>
              </a:lnSpc>
              <a:buSzPct val="100000"/>
              <a:defRPr b="1">
                <a:latin typeface="Arial"/>
                <a:ea typeface="Arial"/>
                <a:cs typeface="Arial"/>
                <a:sym typeface="Arial"/>
              </a:defRPr>
            </a:pPr>
            <a:r>
              <a:t>ANNOUNCE TO THE MEMBERSHIP THAT THE MEETING WILL TAKE PLACE, ITS TIME AND LOCATION.</a:t>
            </a:r>
          </a:p>
          <a:p>
            <a:pPr>
              <a:lnSpc>
                <a:spcPct val="140000"/>
              </a:lnSpc>
              <a:buSzPct val="100000"/>
              <a:defRPr b="1">
                <a:latin typeface="Arial"/>
                <a:ea typeface="Arial"/>
                <a:cs typeface="Arial"/>
                <a:sym typeface="Arial"/>
              </a:defRPr>
            </a:pPr>
            <a:r>
              <a:t>DESIGN AND PUBLISH THE AGENDA WITH THE CHAPTER PRESIDENT</a:t>
            </a:r>
          </a:p>
          <a:p>
            <a:pPr>
              <a:lnSpc>
                <a:spcPct val="140000"/>
              </a:lnSpc>
              <a:buSzPct val="100000"/>
              <a:defRPr b="1">
                <a:latin typeface="Arial"/>
                <a:ea typeface="Arial"/>
                <a:cs typeface="Arial"/>
                <a:sym typeface="Arial"/>
              </a:defRPr>
            </a:pPr>
            <a:r>
              <a:t>SEEK INPUT FROM THE CHAPTER MEMBERSHIP.</a:t>
            </a:r>
          </a:p>
          <a:p>
            <a:pPr>
              <a:lnSpc>
                <a:spcPct val="140000"/>
              </a:lnSpc>
              <a:buSzPct val="100000"/>
              <a:defRPr b="1">
                <a:latin typeface="Arial"/>
                <a:ea typeface="Arial"/>
                <a:cs typeface="Arial"/>
                <a:sym typeface="Arial"/>
              </a:defRPr>
            </a:pPr>
            <a:r>
              <a:t>COPY AND MAKE AVAILABLE ALL DOCUMENTS AND REPORTS NEEDED FOR THE MEETING.</a:t>
            </a:r>
          </a:p>
          <a:p>
            <a:pPr>
              <a:lnSpc>
                <a:spcPct val="140000"/>
              </a:lnSpc>
              <a:buSzPct val="100000"/>
              <a:defRPr b="1">
                <a:latin typeface="Arial"/>
                <a:ea typeface="Arial"/>
                <a:cs typeface="Arial"/>
                <a:sym typeface="Arial"/>
              </a:defRPr>
            </a:pPr>
            <a:r>
              <a:t>PREPARE A MEMBERSHIP STATUS REPORT.</a:t>
            </a:r>
          </a:p>
        </p:txBody>
      </p:sp>
      <p:pic>
        <p:nvPicPr>
          <p:cNvPr id="201" name="image23.png"/>
          <p:cNvPicPr>
            <a:picLocks noChangeAspect="1"/>
          </p:cNvPicPr>
          <p:nvPr/>
        </p:nvPicPr>
        <p:blipFill>
          <a:blip r:embed="rId2">
            <a:extLst/>
          </a:blip>
          <a:stretch>
            <a:fillRect/>
          </a:stretch>
        </p:blipFill>
        <p:spPr>
          <a:xfrm>
            <a:off x="7213600" y="4038600"/>
            <a:ext cx="4876800" cy="3200401"/>
          </a:xfrm>
          <a:prstGeom prst="rect">
            <a:avLst/>
          </a:prstGeom>
          <a:ln w="12700">
            <a:miter lim="400000"/>
          </a:ln>
        </p:spPr>
      </p:pic>
    </p:spTree>
  </p:cSld>
  <p:clrMapOvr>
    <a:masterClrMapping/>
  </p:clrMapOvr>
  <p:transition xmlns:p14="http://schemas.microsoft.com/office/powerpoint/2010/main" spd="med" advClick="1" p14:dur="1000"/>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3" name="Shape 203"/>
          <p:cNvSpPr/>
          <p:nvPr>
            <p:ph type="title" idx="4294967295"/>
          </p:nvPr>
        </p:nvSpPr>
        <p:spPr>
          <a:xfrm>
            <a:off x="203200" y="73025"/>
            <a:ext cx="10363200" cy="1069975"/>
          </a:xfrm>
          <a:prstGeom prst="rect">
            <a:avLst/>
          </a:prstGeom>
        </p:spPr>
        <p:txBody>
          <a:bodyPr/>
          <a:lstStyle>
            <a:lvl1pPr algn="ctr">
              <a:defRPr sz="3600">
                <a:solidFill>
                  <a:srgbClr val="FF2600"/>
                </a:solidFill>
                <a:latin typeface="Arial Black"/>
                <a:ea typeface="Arial Black"/>
                <a:cs typeface="Arial Black"/>
                <a:sym typeface="Arial Black"/>
              </a:defRPr>
            </a:lvl1pPr>
          </a:lstStyle>
          <a:p>
            <a:pPr/>
            <a:r>
              <a:t>MEETING RESPONSIBILITIES</a:t>
            </a:r>
          </a:p>
        </p:txBody>
      </p:sp>
      <p:sp>
        <p:nvSpPr>
          <p:cNvPr id="204" name="Shape 204"/>
          <p:cNvSpPr/>
          <p:nvPr>
            <p:ph type="body" idx="4294967295"/>
          </p:nvPr>
        </p:nvSpPr>
        <p:spPr>
          <a:xfrm>
            <a:off x="325777" y="374313"/>
            <a:ext cx="10464804" cy="5562603"/>
          </a:xfrm>
          <a:prstGeom prst="rect">
            <a:avLst/>
          </a:prstGeom>
        </p:spPr>
        <p:txBody>
          <a:bodyPr/>
          <a:lstStyle/>
          <a:p>
            <a:pPr algn="ctr">
              <a:lnSpc>
                <a:spcPct val="150000"/>
              </a:lnSpc>
              <a:buSzTx/>
              <a:buNone/>
              <a:defRPr b="1" sz="2800" u="sng">
                <a:latin typeface="Arial"/>
                <a:ea typeface="Arial"/>
                <a:cs typeface="Arial"/>
                <a:sym typeface="Arial"/>
              </a:defRPr>
            </a:pPr>
            <a:r>
              <a:t>DURING</a:t>
            </a:r>
            <a:r>
              <a:rPr u="none"/>
              <a:t> THE MEETING</a:t>
            </a:r>
          </a:p>
          <a:p>
            <a:pPr>
              <a:lnSpc>
                <a:spcPct val="150000"/>
              </a:lnSpc>
              <a:buSzPct val="99000"/>
              <a:defRPr b="1">
                <a:latin typeface="Arial"/>
                <a:ea typeface="Arial"/>
                <a:cs typeface="Arial"/>
                <a:sym typeface="Arial"/>
              </a:defRPr>
            </a:pPr>
            <a:r>
              <a:t>RECORD ACCURATE MINUTES.</a:t>
            </a:r>
          </a:p>
          <a:p>
            <a:pPr>
              <a:lnSpc>
                <a:spcPct val="150000"/>
              </a:lnSpc>
              <a:buSzPct val="99000"/>
              <a:defRPr b="1">
                <a:latin typeface="Arial"/>
                <a:ea typeface="Arial"/>
                <a:cs typeface="Arial"/>
                <a:sym typeface="Arial"/>
              </a:defRPr>
            </a:pPr>
            <a:r>
              <a:t>PROVIDE INPUT DURING MEETING DISCUSSIONS.</a:t>
            </a:r>
          </a:p>
          <a:p>
            <a:pPr>
              <a:lnSpc>
                <a:spcPct val="150000"/>
              </a:lnSpc>
              <a:buSzTx/>
              <a:buNone/>
              <a:defRPr b="1">
                <a:latin typeface="Arial"/>
                <a:ea typeface="Arial"/>
                <a:cs typeface="Arial"/>
                <a:sym typeface="Arial"/>
              </a:defRPr>
            </a:pPr>
          </a:p>
          <a:p>
            <a:pPr algn="ctr">
              <a:lnSpc>
                <a:spcPct val="150000"/>
              </a:lnSpc>
              <a:buSzTx/>
              <a:buNone/>
              <a:defRPr b="1" sz="2800" u="sng">
                <a:latin typeface="Arial"/>
                <a:ea typeface="Arial"/>
                <a:cs typeface="Arial"/>
                <a:sym typeface="Arial"/>
              </a:defRPr>
            </a:pPr>
            <a:r>
              <a:t>AFTER</a:t>
            </a:r>
            <a:r>
              <a:rPr u="none"/>
              <a:t> THE MEETING</a:t>
            </a:r>
          </a:p>
          <a:p>
            <a:pPr>
              <a:lnSpc>
                <a:spcPct val="150000"/>
              </a:lnSpc>
              <a:buSzPct val="99000"/>
              <a:defRPr b="1">
                <a:latin typeface="Arial"/>
                <a:ea typeface="Arial"/>
                <a:cs typeface="Arial"/>
                <a:sym typeface="Arial"/>
              </a:defRPr>
            </a:pPr>
            <a:r>
              <a:t>PROMPTLY PREPARE AND PUBLISH MINUTES.</a:t>
            </a:r>
          </a:p>
          <a:p>
            <a:pPr>
              <a:lnSpc>
                <a:spcPct val="150000"/>
              </a:lnSpc>
              <a:buSzPct val="99000"/>
              <a:defRPr b="1">
                <a:latin typeface="Arial"/>
                <a:ea typeface="Arial"/>
                <a:cs typeface="Arial"/>
                <a:sym typeface="Arial"/>
              </a:defRPr>
            </a:pPr>
            <a:r>
              <a:t>SHARE THE MINUTES AND INFORMATION WITH THE BULLETIN EDITOR.</a:t>
            </a:r>
          </a:p>
          <a:p>
            <a:pPr>
              <a:lnSpc>
                <a:spcPct val="150000"/>
              </a:lnSpc>
              <a:buSzPct val="99000"/>
              <a:defRPr b="1">
                <a:latin typeface="Arial"/>
                <a:ea typeface="Arial"/>
                <a:cs typeface="Arial"/>
                <a:sym typeface="Arial"/>
              </a:defRPr>
            </a:pPr>
            <a:r>
              <a:t>ANSWER QUESTIONS COMING FROM THE CHAPTER MEMBERSHIP</a:t>
            </a:r>
            <a:r>
              <a:rPr b="0"/>
              <a:t>.</a:t>
            </a:r>
          </a:p>
        </p:txBody>
      </p:sp>
      <p:pic>
        <p:nvPicPr>
          <p:cNvPr id="205" name="image24.png"/>
          <p:cNvPicPr>
            <a:picLocks noChangeAspect="1"/>
          </p:cNvPicPr>
          <p:nvPr/>
        </p:nvPicPr>
        <p:blipFill>
          <a:blip r:embed="rId2">
            <a:extLst/>
          </a:blip>
          <a:stretch>
            <a:fillRect/>
          </a:stretch>
        </p:blipFill>
        <p:spPr>
          <a:xfrm>
            <a:off x="7620000" y="1600200"/>
            <a:ext cx="4572000" cy="2676525"/>
          </a:xfrm>
          <a:prstGeom prst="rect">
            <a:avLst/>
          </a:prstGeom>
          <a:ln w="12700">
            <a:miter lim="400000"/>
          </a:ln>
        </p:spPr>
      </p:pic>
    </p:spTree>
  </p:cSld>
  <p:clrMapOvr>
    <a:masterClrMapping/>
  </p:clrMapOvr>
  <p:transition xmlns:p14="http://schemas.microsoft.com/office/powerpoint/2010/main" spd="med" advClick="1" p14:dur="1000"/>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07" name="image25.png"/>
          <p:cNvPicPr>
            <a:picLocks noChangeAspect="1"/>
          </p:cNvPicPr>
          <p:nvPr/>
        </p:nvPicPr>
        <p:blipFill>
          <a:blip r:embed="rId2">
            <a:extLst/>
          </a:blip>
          <a:stretch>
            <a:fillRect/>
          </a:stretch>
        </p:blipFill>
        <p:spPr>
          <a:xfrm>
            <a:off x="1613728" y="-118715"/>
            <a:ext cx="6672264" cy="6858001"/>
          </a:xfrm>
          <a:prstGeom prst="rect">
            <a:avLst/>
          </a:prstGeom>
          <a:ln w="12700">
            <a:miter lim="400000"/>
          </a:ln>
        </p:spPr>
      </p:pic>
      <p:pic>
        <p:nvPicPr>
          <p:cNvPr id="208" name="image26.png"/>
          <p:cNvPicPr>
            <a:picLocks noChangeAspect="1"/>
          </p:cNvPicPr>
          <p:nvPr/>
        </p:nvPicPr>
        <p:blipFill>
          <a:blip r:embed="rId3">
            <a:extLst/>
          </a:blip>
          <a:stretch>
            <a:fillRect/>
          </a:stretch>
        </p:blipFill>
        <p:spPr>
          <a:xfrm>
            <a:off x="7315200" y="914400"/>
            <a:ext cx="5334000" cy="5334000"/>
          </a:xfrm>
          <a:prstGeom prst="rect">
            <a:avLst/>
          </a:prstGeom>
          <a:ln w="12700">
            <a:miter lim="400000"/>
          </a:ln>
        </p:spPr>
      </p:pic>
    </p:spTree>
  </p:cSld>
  <p:clrMapOvr>
    <a:masterClrMapping/>
  </p:clrMapOvr>
  <p:transition xmlns:p14="http://schemas.microsoft.com/office/powerpoint/2010/main" spd="med" advClick="1" p14:dur="1000"/>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10" name="image27.png"/>
          <p:cNvPicPr>
            <a:picLocks noChangeAspect="1"/>
          </p:cNvPicPr>
          <p:nvPr/>
        </p:nvPicPr>
        <p:blipFill>
          <a:blip r:embed="rId2">
            <a:extLst/>
          </a:blip>
          <a:stretch>
            <a:fillRect/>
          </a:stretch>
        </p:blipFill>
        <p:spPr>
          <a:xfrm>
            <a:off x="5104659" y="-33729"/>
            <a:ext cx="6256339" cy="6858001"/>
          </a:xfrm>
          <a:prstGeom prst="rect">
            <a:avLst/>
          </a:prstGeom>
          <a:ln w="12700">
            <a:miter lim="400000"/>
          </a:ln>
        </p:spPr>
      </p:pic>
      <p:pic>
        <p:nvPicPr>
          <p:cNvPr id="211" name="image28.png"/>
          <p:cNvPicPr>
            <a:picLocks noChangeAspect="1"/>
          </p:cNvPicPr>
          <p:nvPr/>
        </p:nvPicPr>
        <p:blipFill>
          <a:blip r:embed="rId3">
            <a:extLst/>
          </a:blip>
          <a:stretch>
            <a:fillRect/>
          </a:stretch>
        </p:blipFill>
        <p:spPr>
          <a:xfrm>
            <a:off x="0" y="1295400"/>
            <a:ext cx="5532439" cy="5029201"/>
          </a:xfrm>
          <a:prstGeom prst="rect">
            <a:avLst/>
          </a:prstGeom>
          <a:ln w="12700">
            <a:miter lim="400000"/>
          </a:ln>
        </p:spPr>
      </p:pic>
    </p:spTree>
  </p:cSld>
  <p:clrMapOvr>
    <a:masterClrMapping/>
  </p:clrMapOvr>
  <p:transition xmlns:p14="http://schemas.microsoft.com/office/powerpoint/2010/main" spd="med" advClick="1" p14:dur="1000"/>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13" name="image3.jpeg"/>
          <p:cNvPicPr>
            <a:picLocks noChangeAspect="1"/>
          </p:cNvPicPr>
          <p:nvPr/>
        </p:nvPicPr>
        <p:blipFill>
          <a:blip r:embed="rId2">
            <a:extLst/>
          </a:blip>
          <a:stretch>
            <a:fillRect/>
          </a:stretch>
        </p:blipFill>
        <p:spPr>
          <a:xfrm>
            <a:off x="6299200" y="533400"/>
            <a:ext cx="5892801" cy="6297614"/>
          </a:xfrm>
          <a:prstGeom prst="rect">
            <a:avLst/>
          </a:prstGeom>
          <a:ln w="12700">
            <a:miter lim="400000"/>
          </a:ln>
        </p:spPr>
      </p:pic>
      <p:pic>
        <p:nvPicPr>
          <p:cNvPr id="214" name="image4.jpeg"/>
          <p:cNvPicPr>
            <a:picLocks noChangeAspect="1"/>
          </p:cNvPicPr>
          <p:nvPr/>
        </p:nvPicPr>
        <p:blipFill>
          <a:blip r:embed="rId3">
            <a:extLst/>
          </a:blip>
          <a:stretch>
            <a:fillRect/>
          </a:stretch>
        </p:blipFill>
        <p:spPr>
          <a:xfrm>
            <a:off x="0" y="447675"/>
            <a:ext cx="5994401" cy="6410326"/>
          </a:xfrm>
          <a:prstGeom prst="rect">
            <a:avLst/>
          </a:prstGeom>
          <a:ln w="12700">
            <a:miter lim="400000"/>
          </a:ln>
        </p:spPr>
      </p:pic>
      <p:pic>
        <p:nvPicPr>
          <p:cNvPr id="215" name="image29.png"/>
          <p:cNvPicPr>
            <a:picLocks noChangeAspect="1"/>
          </p:cNvPicPr>
          <p:nvPr/>
        </p:nvPicPr>
        <p:blipFill>
          <a:blip r:embed="rId4">
            <a:extLst/>
          </a:blip>
          <a:stretch>
            <a:fillRect/>
          </a:stretch>
        </p:blipFill>
        <p:spPr>
          <a:xfrm>
            <a:off x="-133350" y="-92075"/>
            <a:ext cx="10526714" cy="1025526"/>
          </a:xfrm>
          <a:prstGeom prst="rect">
            <a:avLst/>
          </a:prstGeom>
          <a:ln w="12700">
            <a:miter lim="400000"/>
          </a:ln>
        </p:spPr>
      </p:pic>
    </p:spTree>
  </p:cSld>
  <p:clrMapOvr>
    <a:masterClrMapping/>
  </p:clrMapOvr>
  <p:transition xmlns:p14="http://schemas.microsoft.com/office/powerpoint/2010/main" spd="med" advClick="1" p14:dur="1000"/>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7" name="Shape 217"/>
          <p:cNvSpPr/>
          <p:nvPr>
            <p:ph type="title" idx="4294967295"/>
          </p:nvPr>
        </p:nvSpPr>
        <p:spPr>
          <a:xfrm>
            <a:off x="0" y="457200"/>
            <a:ext cx="10363200" cy="990600"/>
          </a:xfrm>
          <a:prstGeom prst="rect">
            <a:avLst/>
          </a:prstGeom>
        </p:spPr>
        <p:txBody>
          <a:bodyPr/>
          <a:lstStyle>
            <a:lvl1pPr algn="ctr">
              <a:defRPr sz="3200">
                <a:solidFill>
                  <a:srgbClr val="FF2600"/>
                </a:solidFill>
                <a:latin typeface="Arial Black"/>
                <a:ea typeface="Arial Black"/>
                <a:cs typeface="Arial Black"/>
                <a:sym typeface="Arial Black"/>
              </a:defRPr>
            </a:lvl1pPr>
          </a:lstStyle>
          <a:p>
            <a:pPr/>
            <a:r>
              <a:t>MEMBERSHIP &amp; TRANSFER FORM</a:t>
            </a:r>
          </a:p>
        </p:txBody>
      </p:sp>
      <p:sp>
        <p:nvSpPr>
          <p:cNvPr id="218" name="Shape 218"/>
          <p:cNvSpPr/>
          <p:nvPr>
            <p:ph type="body" idx="4294967295"/>
          </p:nvPr>
        </p:nvSpPr>
        <p:spPr>
          <a:xfrm>
            <a:off x="101600" y="217025"/>
            <a:ext cx="11988800" cy="5715001"/>
          </a:xfrm>
          <a:prstGeom prst="rect">
            <a:avLst/>
          </a:prstGeom>
        </p:spPr>
        <p:txBody>
          <a:bodyPr/>
          <a:lstStyle/>
          <a:p>
            <a:pPr>
              <a:lnSpc>
                <a:spcPct val="150000"/>
              </a:lnSpc>
              <a:buSzPct val="100000"/>
              <a:buFont typeface="Wingdings"/>
              <a:buChar char="➢"/>
              <a:defRPr b="1" sz="2400">
                <a:latin typeface="Arial"/>
                <a:ea typeface="Arial"/>
                <a:cs typeface="Arial"/>
                <a:sym typeface="Arial"/>
              </a:defRPr>
            </a:pPr>
            <a:r>
              <a:t> IS A ONE SHEET/ONE SIDED FORM;</a:t>
            </a:r>
          </a:p>
          <a:p>
            <a:pPr>
              <a:lnSpc>
                <a:spcPct val="150000"/>
              </a:lnSpc>
              <a:buSzPct val="100000"/>
              <a:buFont typeface="Wingdings"/>
              <a:buChar char="➢"/>
              <a:defRPr b="1" sz="2400">
                <a:latin typeface="Arial"/>
                <a:ea typeface="Arial"/>
                <a:cs typeface="Arial"/>
                <a:sym typeface="Arial"/>
              </a:defRPr>
            </a:pPr>
            <a:r>
              <a:t>HANDLES </a:t>
            </a:r>
            <a:r>
              <a:rPr u="sng"/>
              <a:t>ALL</a:t>
            </a:r>
            <a:r>
              <a:t> APPLICATIONS FOR REGULAR, SENIORS, STUDENT, DUAL AND TRANSFER MEMBERSHIPS; AND,</a:t>
            </a:r>
          </a:p>
          <a:p>
            <a:pPr>
              <a:lnSpc>
                <a:spcPct val="150000"/>
              </a:lnSpc>
              <a:buSzPct val="100000"/>
              <a:buFont typeface="Wingdings"/>
              <a:buChar char="➢"/>
              <a:defRPr b="1" sz="2400">
                <a:latin typeface="Arial"/>
                <a:ea typeface="Arial"/>
                <a:cs typeface="Arial"/>
                <a:sym typeface="Arial"/>
              </a:defRPr>
            </a:pPr>
            <a:r>
              <a:t>WILL HELP TO LEAD THE WAY FOR  ONLINE APPLICATION PROCESSING IN THE FUTURE WITH APPLICATION FEES PAID USING A CREDIT CARD.</a:t>
            </a:r>
          </a:p>
        </p:txBody>
      </p:sp>
      <p:pic>
        <p:nvPicPr>
          <p:cNvPr id="219" name="image30.png"/>
          <p:cNvPicPr>
            <a:picLocks noChangeAspect="1"/>
          </p:cNvPicPr>
          <p:nvPr/>
        </p:nvPicPr>
        <p:blipFill>
          <a:blip r:embed="rId2">
            <a:extLst/>
          </a:blip>
          <a:stretch>
            <a:fillRect/>
          </a:stretch>
        </p:blipFill>
        <p:spPr>
          <a:xfrm>
            <a:off x="6197600" y="4267200"/>
            <a:ext cx="3454401" cy="2266950"/>
          </a:xfrm>
          <a:prstGeom prst="rect">
            <a:avLst/>
          </a:prstGeom>
          <a:ln w="12700">
            <a:miter lim="400000"/>
          </a:ln>
        </p:spPr>
      </p:pic>
    </p:spTree>
  </p:cSld>
  <p:clrMapOvr>
    <a:masterClrMapping/>
  </p:clrMapOvr>
  <p:transition xmlns:p14="http://schemas.microsoft.com/office/powerpoint/2010/main" spd="med" advClick="1" p14:dur="1000"/>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21" name="image31.png"/>
          <p:cNvPicPr>
            <a:picLocks noChangeAspect="1"/>
          </p:cNvPicPr>
          <p:nvPr/>
        </p:nvPicPr>
        <p:blipFill>
          <a:blip r:embed="rId2">
            <a:extLst/>
          </a:blip>
          <a:stretch>
            <a:fillRect/>
          </a:stretch>
        </p:blipFill>
        <p:spPr>
          <a:xfrm>
            <a:off x="-30163" y="304800"/>
            <a:ext cx="6400802" cy="6477000"/>
          </a:xfrm>
          <a:prstGeom prst="rect">
            <a:avLst/>
          </a:prstGeom>
          <a:ln w="12700">
            <a:miter lim="400000"/>
          </a:ln>
        </p:spPr>
      </p:pic>
      <p:sp>
        <p:nvSpPr>
          <p:cNvPr id="222" name="Shape 222"/>
          <p:cNvSpPr/>
          <p:nvPr>
            <p:ph type="body" idx="4294967295"/>
          </p:nvPr>
        </p:nvSpPr>
        <p:spPr>
          <a:xfrm>
            <a:off x="6197600" y="0"/>
            <a:ext cx="5994400" cy="6858000"/>
          </a:xfrm>
          <a:prstGeom prst="rect">
            <a:avLst/>
          </a:prstGeom>
          <a:solidFill>
            <a:srgbClr val="A6A6A6"/>
          </a:solidFill>
          <a:ln w="9525">
            <a:solidFill>
              <a:srgbClr val="000000"/>
            </a:solidFill>
            <a:round/>
          </a:ln>
        </p:spPr>
        <p:txBody>
          <a:bodyPr/>
          <a:lstStyle/>
          <a:p>
            <a:pPr algn="ctr">
              <a:lnSpc>
                <a:spcPct val="90000"/>
              </a:lnSpc>
              <a:buSzTx/>
              <a:buNone/>
              <a:defRPr b="1" sz="2400">
                <a:solidFill>
                  <a:srgbClr val="FF2600"/>
                </a:solidFill>
                <a:latin typeface="Century Gothic"/>
                <a:ea typeface="Century Gothic"/>
                <a:cs typeface="Century Gothic"/>
                <a:sym typeface="Century Gothic"/>
              </a:defRPr>
            </a:pPr>
            <a:r>
              <a:t>COMBINED PURPOSE</a:t>
            </a:r>
          </a:p>
          <a:p>
            <a:pPr algn="ctr">
              <a:lnSpc>
                <a:spcPct val="90000"/>
              </a:lnSpc>
              <a:buSzTx/>
              <a:buNone/>
              <a:defRPr b="1" sz="2400">
                <a:solidFill>
                  <a:srgbClr val="FF2600"/>
                </a:solidFill>
                <a:latin typeface="Century Gothic"/>
                <a:ea typeface="Century Gothic"/>
                <a:cs typeface="Century Gothic"/>
                <a:sym typeface="Century Gothic"/>
              </a:defRPr>
            </a:pPr>
            <a:r>
              <a:t>APPLICATION FORM</a:t>
            </a:r>
          </a:p>
          <a:p>
            <a:pPr>
              <a:lnSpc>
                <a:spcPct val="90000"/>
              </a:lnSpc>
              <a:buSzTx/>
              <a:buNone/>
              <a:defRPr b="1" i="1" sz="2400">
                <a:solidFill>
                  <a:srgbClr val="1AE8BC"/>
                </a:solidFill>
                <a:latin typeface="Century Gothic"/>
                <a:ea typeface="Century Gothic"/>
                <a:cs typeface="Century Gothic"/>
                <a:sym typeface="Century Gothic"/>
              </a:defRPr>
            </a:pPr>
            <a:r>
              <a:t>NEW/DUAL  MEMBER</a:t>
            </a:r>
            <a:r>
              <a:rPr i="0"/>
              <a:t>…</a:t>
            </a:r>
          </a:p>
          <a:p>
            <a:pPr>
              <a:lnSpc>
                <a:spcPct val="90000"/>
              </a:lnSpc>
              <a:defRPr b="1">
                <a:latin typeface="Century Gothic"/>
                <a:ea typeface="Century Gothic"/>
                <a:cs typeface="Century Gothic"/>
                <a:sym typeface="Century Gothic"/>
              </a:defRPr>
            </a:pPr>
            <a:r>
              <a:t>COMPLETE SECTIONS I, II, &amp; IV</a:t>
            </a:r>
          </a:p>
          <a:p>
            <a:pPr>
              <a:lnSpc>
                <a:spcPct val="90000"/>
              </a:lnSpc>
              <a:buSzTx/>
              <a:buNone/>
              <a:defRPr b="1" i="1" sz="2400">
                <a:solidFill>
                  <a:srgbClr val="1AE8BC"/>
                </a:solidFill>
                <a:latin typeface="Century Gothic"/>
                <a:ea typeface="Century Gothic"/>
                <a:cs typeface="Century Gothic"/>
                <a:sym typeface="Century Gothic"/>
              </a:defRPr>
            </a:pPr>
            <a:r>
              <a:t>TRANSFER MEMBER…</a:t>
            </a:r>
          </a:p>
          <a:p>
            <a:pPr>
              <a:lnSpc>
                <a:spcPct val="90000"/>
              </a:lnSpc>
              <a:defRPr b="1">
                <a:latin typeface="Century Gothic"/>
                <a:ea typeface="Century Gothic"/>
                <a:cs typeface="Century Gothic"/>
                <a:sym typeface="Century Gothic"/>
              </a:defRPr>
            </a:pPr>
            <a:r>
              <a:t>COMPLETE SECTIONS I, III &amp; IV</a:t>
            </a:r>
          </a:p>
          <a:p>
            <a:pPr>
              <a:lnSpc>
                <a:spcPct val="90000"/>
              </a:lnSpc>
              <a:defRPr b="1">
                <a:latin typeface="Century Gothic"/>
                <a:ea typeface="Century Gothic"/>
                <a:cs typeface="Century Gothic"/>
                <a:sym typeface="Century Gothic"/>
              </a:defRPr>
            </a:pPr>
            <a:r>
              <a:t>NO FEES REQUIRED</a:t>
            </a:r>
          </a:p>
          <a:p>
            <a:pPr>
              <a:lnSpc>
                <a:spcPct val="90000"/>
              </a:lnSpc>
              <a:buSzTx/>
              <a:buNone/>
              <a:defRPr b="1" sz="1400">
                <a:latin typeface="Century Gothic"/>
                <a:ea typeface="Century Gothic"/>
                <a:cs typeface="Century Gothic"/>
                <a:sym typeface="Century Gothic"/>
              </a:defRPr>
            </a:pPr>
          </a:p>
          <a:p>
            <a:pPr algn="ctr">
              <a:lnSpc>
                <a:spcPct val="90000"/>
              </a:lnSpc>
              <a:buSzTx/>
              <a:buNone/>
              <a:defRPr b="1">
                <a:solidFill>
                  <a:srgbClr val="FF2600"/>
                </a:solidFill>
                <a:latin typeface="Century Gothic"/>
                <a:ea typeface="Century Gothic"/>
                <a:cs typeface="Century Gothic"/>
                <a:sym typeface="Century Gothic"/>
              </a:defRPr>
            </a:pPr>
            <a:r>
              <a:t>TIPS:</a:t>
            </a:r>
          </a:p>
          <a:p>
            <a:pPr>
              <a:lnSpc>
                <a:spcPct val="90000"/>
              </a:lnSpc>
              <a:defRPr b="1" sz="1400">
                <a:latin typeface="Century Gothic"/>
                <a:ea typeface="Century Gothic"/>
                <a:cs typeface="Century Gothic"/>
                <a:sym typeface="Century Gothic"/>
              </a:defRPr>
            </a:pPr>
            <a:r>
              <a:t>NEATNESS COUNTS… PRINT OR TYPE</a:t>
            </a:r>
          </a:p>
          <a:p>
            <a:pPr>
              <a:lnSpc>
                <a:spcPct val="90000"/>
              </a:lnSpc>
              <a:defRPr b="1" sz="1400">
                <a:latin typeface="Century Gothic"/>
                <a:ea typeface="Century Gothic"/>
                <a:cs typeface="Century Gothic"/>
                <a:sym typeface="Century Gothic"/>
              </a:defRPr>
            </a:pPr>
            <a:r>
              <a:t>BE ACCURATE WITH INFORMATION</a:t>
            </a:r>
          </a:p>
          <a:p>
            <a:pPr>
              <a:lnSpc>
                <a:spcPct val="90000"/>
              </a:lnSpc>
              <a:defRPr b="1" sz="1400">
                <a:latin typeface="Century Gothic"/>
                <a:ea typeface="Century Gothic"/>
                <a:cs typeface="Century Gothic"/>
                <a:sym typeface="Century Gothic"/>
              </a:defRPr>
            </a:pPr>
            <a:r>
              <a:t>BE COMPLETE</a:t>
            </a:r>
          </a:p>
          <a:p>
            <a:pPr>
              <a:lnSpc>
                <a:spcPct val="90000"/>
              </a:lnSpc>
              <a:defRPr b="1" sz="1400">
                <a:latin typeface="Century Gothic"/>
                <a:ea typeface="Century Gothic"/>
                <a:cs typeface="Century Gothic"/>
                <a:sym typeface="Century Gothic"/>
              </a:defRPr>
            </a:pPr>
            <a:r>
              <a:t>EXPLORE PAYMENT OPTIONS WITH APPLICANT</a:t>
            </a:r>
          </a:p>
          <a:p>
            <a:pPr>
              <a:lnSpc>
                <a:spcPct val="90000"/>
              </a:lnSpc>
              <a:defRPr b="1" sz="1400">
                <a:latin typeface="Century Gothic"/>
                <a:ea typeface="Century Gothic"/>
                <a:cs typeface="Century Gothic"/>
                <a:sym typeface="Century Gothic"/>
              </a:defRPr>
            </a:pPr>
            <a:r>
              <a:t>SIGN THE APPLICATION (APPLICANT AND CHAPTER SECRETARY)</a:t>
            </a:r>
          </a:p>
          <a:p>
            <a:pPr>
              <a:lnSpc>
                <a:spcPct val="90000"/>
              </a:lnSpc>
              <a:defRPr b="1" sz="1400">
                <a:latin typeface="Century Gothic"/>
                <a:ea typeface="Century Gothic"/>
                <a:cs typeface="Century Gothic"/>
                <a:sym typeface="Century Gothic"/>
              </a:defRPr>
            </a:pPr>
            <a:r>
              <a:t>ALWAYS MAKE A COPY FOR CHAPTER RECORDS</a:t>
            </a:r>
          </a:p>
          <a:p>
            <a:pPr>
              <a:lnSpc>
                <a:spcPct val="90000"/>
              </a:lnSpc>
              <a:defRPr b="1" sz="1400">
                <a:latin typeface="Century Gothic"/>
                <a:ea typeface="Century Gothic"/>
                <a:cs typeface="Century Gothic"/>
                <a:sym typeface="Century Gothic"/>
              </a:defRPr>
            </a:pPr>
            <a:r>
              <a:t>FILE IN AN ORGANIZED WAY</a:t>
            </a:r>
          </a:p>
          <a:p>
            <a:pPr>
              <a:lnSpc>
                <a:spcPct val="90000"/>
              </a:lnSpc>
              <a:defRPr b="1" sz="1400">
                <a:latin typeface="Century Gothic"/>
                <a:ea typeface="Century Gothic"/>
                <a:cs typeface="Century Gothic"/>
                <a:sym typeface="Century Gothic"/>
              </a:defRPr>
            </a:pPr>
            <a:r>
              <a:t>SEND TO SOCIETY IMMEDIATELY WITH FEES</a:t>
            </a:r>
          </a:p>
          <a:p>
            <a:pPr>
              <a:lnSpc>
                <a:spcPct val="90000"/>
              </a:lnSpc>
              <a:defRPr b="1" sz="1400">
                <a:latin typeface="Century Gothic"/>
                <a:ea typeface="Century Gothic"/>
                <a:cs typeface="Century Gothic"/>
                <a:sym typeface="Century Gothic"/>
              </a:defRPr>
            </a:pPr>
            <a:r>
              <a:t>FOLLOW-UP IF NO RESPONSE (A PHONE CALL) FROM THE SOCIETY MEMBERSHIP DEPARTMENT WITHIN </a:t>
            </a:r>
            <a:r>
              <a:rPr u="sng"/>
              <a:t>TWO</a:t>
            </a:r>
            <a:r>
              <a:t> WEEKS.</a:t>
            </a:r>
          </a:p>
        </p:txBody>
      </p:sp>
    </p:spTree>
  </p:cSld>
  <p:clrMapOvr>
    <a:masterClrMapping/>
  </p:clrMapOvr>
  <p:transition xmlns:p14="http://schemas.microsoft.com/office/powerpoint/2010/main" spd="med" advClick="1" p14:dur="1000"/>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4" name="Shape 224"/>
          <p:cNvSpPr/>
          <p:nvPr>
            <p:ph type="title" idx="4294967295"/>
          </p:nvPr>
        </p:nvSpPr>
        <p:spPr>
          <a:xfrm>
            <a:off x="233362" y="-1"/>
            <a:ext cx="10363201" cy="688977"/>
          </a:xfrm>
          <a:prstGeom prst="rect">
            <a:avLst/>
          </a:prstGeom>
        </p:spPr>
        <p:txBody>
          <a:bodyPr/>
          <a:lstStyle>
            <a:lvl1pPr algn="ctr">
              <a:defRPr sz="3200">
                <a:solidFill>
                  <a:srgbClr val="FF2600"/>
                </a:solidFill>
                <a:latin typeface="Arial Black"/>
                <a:ea typeface="Arial Black"/>
                <a:cs typeface="Arial Black"/>
                <a:sym typeface="Arial Black"/>
              </a:defRPr>
            </a:lvl1pPr>
          </a:lstStyle>
          <a:p>
            <a:pPr/>
            <a:r>
              <a:t>2016 MEMBERSHIP CLASSIFICATIONS</a:t>
            </a:r>
          </a:p>
        </p:txBody>
      </p:sp>
      <p:sp>
        <p:nvSpPr>
          <p:cNvPr id="225" name="Shape 225"/>
          <p:cNvSpPr/>
          <p:nvPr>
            <p:ph type="body" idx="4294967295"/>
          </p:nvPr>
        </p:nvSpPr>
        <p:spPr>
          <a:xfrm>
            <a:off x="0" y="758825"/>
            <a:ext cx="12192000" cy="5486400"/>
          </a:xfrm>
          <a:prstGeom prst="rect">
            <a:avLst/>
          </a:prstGeom>
        </p:spPr>
        <p:txBody>
          <a:bodyPr/>
          <a:lstStyle/>
          <a:p>
            <a:pPr>
              <a:lnSpc>
                <a:spcPct val="80000"/>
              </a:lnSpc>
              <a:buSzTx/>
              <a:buNone/>
              <a:defRPr b="1" sz="2400">
                <a:latin typeface="Century Gothic"/>
                <a:ea typeface="Century Gothic"/>
                <a:cs typeface="Century Gothic"/>
                <a:sym typeface="Century Gothic"/>
              </a:defRPr>
            </a:pPr>
            <a:r>
              <a:t>	</a:t>
            </a:r>
            <a:r>
              <a:rPr sz="2000"/>
              <a:t>ALL MEMBERS JOIN THE SOCIETY UNDER ONE OF THE FOLLOWING CLASSIFICATIONS. FURTHER DETAILS ABOUT EACH CLASSIFICATION CAN BE  FOUND IN THE CHAPTER SECRETARY </a:t>
            </a:r>
          </a:p>
          <a:p>
            <a:pPr>
              <a:lnSpc>
                <a:spcPct val="80000"/>
              </a:lnSpc>
              <a:buSzTx/>
              <a:buNone/>
              <a:defRPr b="1">
                <a:latin typeface="Century Gothic"/>
                <a:ea typeface="Century Gothic"/>
                <a:cs typeface="Century Gothic"/>
                <a:sym typeface="Century Gothic"/>
              </a:defRPr>
            </a:pPr>
            <a:r>
              <a:t>    MANUAL. 2.3 &amp; 2.4.</a:t>
            </a:r>
            <a:endParaRPr sz="2400"/>
          </a:p>
          <a:p>
            <a:pPr>
              <a:lnSpc>
                <a:spcPct val="80000"/>
              </a:lnSpc>
              <a:buSzTx/>
              <a:buNone/>
              <a:defRPr b="1" sz="2400">
                <a:latin typeface="Century Gothic"/>
                <a:ea typeface="Century Gothic"/>
                <a:cs typeface="Century Gothic"/>
                <a:sym typeface="Century Gothic"/>
              </a:defRPr>
            </a:pPr>
          </a:p>
          <a:p>
            <a:pPr>
              <a:lnSpc>
                <a:spcPct val="150000"/>
              </a:lnSpc>
              <a:spcBef>
                <a:spcPts val="0"/>
              </a:spcBef>
              <a:buSzPct val="97000"/>
              <a:defRPr b="1" sz="2100">
                <a:latin typeface="Century Gothic"/>
                <a:ea typeface="Century Gothic"/>
                <a:cs typeface="Century Gothic"/>
                <a:sym typeface="Century Gothic"/>
              </a:defRPr>
            </a:pPr>
            <a:r>
              <a:t>REGULAR MEMBER (RG) - A MEMBER WHO IS NEITHER A STUDENT OR SENIOR</a:t>
            </a:r>
          </a:p>
          <a:p>
            <a:pPr>
              <a:lnSpc>
                <a:spcPct val="150000"/>
              </a:lnSpc>
              <a:buSzPct val="97000"/>
              <a:defRPr b="1" sz="2100">
                <a:latin typeface="Century Gothic"/>
                <a:ea typeface="Century Gothic"/>
                <a:cs typeface="Century Gothic"/>
                <a:sym typeface="Century Gothic"/>
              </a:defRPr>
            </a:pPr>
            <a:r>
              <a:t>YOUTH MEMBER [Y1] – A MEMBER WHO IS NEW WHO IS UNDER 26 YEARS OLD AND HIS DUES ARE WAIVED FOR ONE YEAR(DOES NOT AFFECT DISTRICT AND CHAPTER DUES)</a:t>
            </a:r>
          </a:p>
          <a:p>
            <a:pPr>
              <a:lnSpc>
                <a:spcPct val="150000"/>
              </a:lnSpc>
              <a:buSzPct val="97000"/>
              <a:defRPr b="1" sz="2100">
                <a:latin typeface="Century Gothic"/>
                <a:ea typeface="Century Gothic"/>
                <a:cs typeface="Century Gothic"/>
                <a:sym typeface="Century Gothic"/>
              </a:defRPr>
            </a:pPr>
            <a:r>
              <a:t>YOUTH MEMBER [Y2] – A MEMBER UNDER 26 YEARS OLD AND PAYS 50% OF THE CURRENT ANNUAL DUES OF A REGULAR MEMBER</a:t>
            </a:r>
          </a:p>
          <a:p>
            <a:pPr>
              <a:lnSpc>
                <a:spcPct val="150000"/>
              </a:lnSpc>
              <a:buSzPct val="97000"/>
              <a:defRPr b="1" sz="2100">
                <a:latin typeface="Century Gothic"/>
                <a:ea typeface="Century Gothic"/>
                <a:cs typeface="Century Gothic"/>
                <a:sym typeface="Century Gothic"/>
              </a:defRPr>
            </a:pPr>
            <a:r>
              <a:t>SENIOR MEMBER [SN] - A MEMBER WHO’S 70 &amp; A MEMBER FOR 10 YEARS</a:t>
            </a:r>
          </a:p>
        </p:txBody>
      </p:sp>
    </p:spTree>
  </p:cSld>
  <p:clrMapOvr>
    <a:masterClrMapping/>
  </p:clrMapOvr>
  <p:transition xmlns:p14="http://schemas.microsoft.com/office/powerpoint/2010/main" spd="med" advClick="1" p14:dur="1000"/>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7" name="Shape 227"/>
          <p:cNvSpPr/>
          <p:nvPr>
            <p:ph type="title" idx="4294967295"/>
          </p:nvPr>
        </p:nvSpPr>
        <p:spPr>
          <a:xfrm>
            <a:off x="288925" y="117474"/>
            <a:ext cx="10363200" cy="688977"/>
          </a:xfrm>
          <a:prstGeom prst="rect">
            <a:avLst/>
          </a:prstGeom>
        </p:spPr>
        <p:txBody>
          <a:bodyPr/>
          <a:lstStyle>
            <a:lvl1pPr algn="ctr">
              <a:defRPr sz="3200">
                <a:solidFill>
                  <a:srgbClr val="FF2600"/>
                </a:solidFill>
                <a:latin typeface="Arial Black"/>
                <a:ea typeface="Arial Black"/>
                <a:cs typeface="Arial Black"/>
                <a:sym typeface="Arial Black"/>
              </a:defRPr>
            </a:lvl1pPr>
          </a:lstStyle>
          <a:p>
            <a:pPr/>
            <a:r>
              <a:t>2016 MEMBERSHIP CLASSIFICATIONS</a:t>
            </a:r>
          </a:p>
        </p:txBody>
      </p:sp>
      <p:sp>
        <p:nvSpPr>
          <p:cNvPr id="228" name="Shape 228"/>
          <p:cNvSpPr/>
          <p:nvPr>
            <p:ph type="body" idx="4294967295"/>
          </p:nvPr>
        </p:nvSpPr>
        <p:spPr>
          <a:xfrm>
            <a:off x="-1" y="769936"/>
            <a:ext cx="11761790" cy="5486403"/>
          </a:xfrm>
          <a:prstGeom prst="rect">
            <a:avLst/>
          </a:prstGeom>
        </p:spPr>
        <p:txBody>
          <a:bodyPr/>
          <a:lstStyle/>
          <a:p>
            <a:pPr>
              <a:lnSpc>
                <a:spcPct val="150000"/>
              </a:lnSpc>
              <a:buSzPct val="97000"/>
              <a:defRPr b="1">
                <a:latin typeface="Century Gothic"/>
                <a:ea typeface="Century Gothic"/>
                <a:cs typeface="Century Gothic"/>
                <a:sym typeface="Century Gothic"/>
              </a:defRPr>
            </a:pPr>
            <a:r>
              <a:t>LIFE MEMBER [LF] - A MEMBER WHO PAYS 20X THE CURRENT DUES RATE</a:t>
            </a:r>
          </a:p>
          <a:p>
            <a:pPr>
              <a:lnSpc>
                <a:spcPct val="150000"/>
              </a:lnSpc>
              <a:buSzPct val="97000"/>
              <a:defRPr b="1">
                <a:latin typeface="Century Gothic"/>
                <a:ea typeface="Century Gothic"/>
                <a:cs typeface="Century Gothic"/>
                <a:sym typeface="Century Gothic"/>
              </a:defRPr>
            </a:pPr>
            <a:r>
              <a:t>LIFE SENIOR [LS] - A SENIOR MEMBER WHO PAYS 20X THE CURRENT DUES RATE</a:t>
            </a:r>
          </a:p>
          <a:p>
            <a:pPr>
              <a:lnSpc>
                <a:spcPct val="150000"/>
              </a:lnSpc>
              <a:buSzPct val="97000"/>
              <a:defRPr b="1">
                <a:latin typeface="Century Gothic"/>
                <a:ea typeface="Century Gothic"/>
                <a:cs typeface="Century Gothic"/>
                <a:sym typeface="Century Gothic"/>
              </a:defRPr>
            </a:pPr>
            <a:r>
              <a:t>REGULAR SENIOR/50-YEAR [R5/S5] - A REGULAR OR SENIOR MEMBER WHO HAS BEEN A MEMBER FOR 50 YEARS OR MORE.</a:t>
            </a:r>
          </a:p>
          <a:p>
            <a:pPr>
              <a:lnSpc>
                <a:spcPct val="150000"/>
              </a:lnSpc>
              <a:buSzPct val="97000"/>
              <a:defRPr b="1">
                <a:latin typeface="Century Gothic"/>
                <a:ea typeface="Century Gothic"/>
                <a:cs typeface="Century Gothic"/>
                <a:sym typeface="Century Gothic"/>
              </a:defRPr>
            </a:pPr>
            <a:r>
              <a:t>REGULAR/STUDENT 6-MONTH [R6] - A REGULAR OR STUDENT MEMBER WHO HAS JOINED UNDER A SPECIAL MEMBERSHIP PROMOTION OF 18-MONTH MEMBERSHIP FOR A 12-MONTH FEE </a:t>
            </a:r>
          </a:p>
          <a:p>
            <a:pPr>
              <a:lnSpc>
                <a:spcPct val="150000"/>
              </a:lnSpc>
              <a:buSzPct val="97000"/>
              <a:defRPr b="1">
                <a:latin typeface="Century Gothic"/>
                <a:ea typeface="Century Gothic"/>
                <a:cs typeface="Century Gothic"/>
                <a:sym typeface="Century Gothic"/>
              </a:defRPr>
            </a:pPr>
            <a:r>
              <a:t>REGULAR PROMOTIONAL [RP] - A MEMBER WHO JOINS UNDER A PROMOTIONAL RATE NOT COVERED BY OTHER  CLASSIFICATIONS.</a:t>
            </a:r>
            <a:endParaRPr sz="1100"/>
          </a:p>
        </p:txBody>
      </p:sp>
    </p:spTree>
  </p:cSld>
  <p:clrMapOvr>
    <a:masterClrMapping/>
  </p:clrMapOvr>
  <p:transition xmlns:p14="http://schemas.microsoft.com/office/powerpoint/2010/main" spd="med" advClick="1" p14:dur="1000"/>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30" name="image32.png"/>
          <p:cNvPicPr>
            <a:picLocks noChangeAspect="1"/>
          </p:cNvPicPr>
          <p:nvPr/>
        </p:nvPicPr>
        <p:blipFill>
          <a:blip r:embed="rId2">
            <a:extLst/>
          </a:blip>
          <a:stretch>
            <a:fillRect/>
          </a:stretch>
        </p:blipFill>
        <p:spPr>
          <a:xfrm>
            <a:off x="-71229" y="686773"/>
            <a:ext cx="5811838" cy="5867401"/>
          </a:xfrm>
          <a:prstGeom prst="rect">
            <a:avLst/>
          </a:prstGeom>
          <a:ln w="12700">
            <a:miter lim="400000"/>
          </a:ln>
        </p:spPr>
      </p:pic>
      <p:pic>
        <p:nvPicPr>
          <p:cNvPr id="231" name="image33.png"/>
          <p:cNvPicPr>
            <a:picLocks noChangeAspect="1"/>
          </p:cNvPicPr>
          <p:nvPr/>
        </p:nvPicPr>
        <p:blipFill>
          <a:blip r:embed="rId3">
            <a:extLst/>
          </a:blip>
          <a:stretch>
            <a:fillRect/>
          </a:stretch>
        </p:blipFill>
        <p:spPr>
          <a:xfrm>
            <a:off x="5788726" y="715348"/>
            <a:ext cx="5892801" cy="5810251"/>
          </a:xfrm>
          <a:prstGeom prst="rect">
            <a:avLst/>
          </a:prstGeom>
          <a:ln w="12700">
            <a:miter lim="400000"/>
          </a:ln>
        </p:spPr>
      </p:pic>
      <p:sp>
        <p:nvSpPr>
          <p:cNvPr id="232" name="Shape 232"/>
          <p:cNvSpPr/>
          <p:nvPr/>
        </p:nvSpPr>
        <p:spPr>
          <a:xfrm>
            <a:off x="406400" y="-1"/>
            <a:ext cx="10363200" cy="6629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defTabSz="914400">
              <a:defRPr sz="32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lvl1pPr>
          </a:lstStyle>
          <a:p>
            <a:pPr/>
            <a:r>
              <a:t>Presenting the Official Membership</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ph type="body" idx="4294967295"/>
          </p:nvPr>
        </p:nvSpPr>
        <p:spPr>
          <a:xfrm>
            <a:off x="156280" y="-314307"/>
            <a:ext cx="11714164" cy="5832476"/>
          </a:xfrm>
          <a:prstGeom prst="rect">
            <a:avLst/>
          </a:prstGeom>
        </p:spPr>
        <p:txBody>
          <a:bodyPr/>
          <a:lstStyle/>
          <a:p>
            <a:pPr marL="453390" indent="-453390" defTabSz="777240">
              <a:lnSpc>
                <a:spcPct val="80000"/>
              </a:lnSpc>
              <a:spcBef>
                <a:spcPts val="800"/>
              </a:spcBef>
              <a:buSzTx/>
              <a:buNone/>
              <a:defRPr b="1">
                <a:latin typeface="Arial"/>
                <a:ea typeface="Arial"/>
                <a:cs typeface="Arial"/>
                <a:sym typeface="Arial"/>
              </a:defRPr>
            </a:pPr>
            <a:r>
              <a:t>BY THE END OF TODAY EACH CHAPTER SECRETARY WILL BE ABLE TO</a:t>
            </a:r>
            <a:r>
              <a:rPr sz="1700"/>
              <a:t>:</a:t>
            </a:r>
          </a:p>
          <a:p>
            <a:pPr marL="453390" indent="-453390" defTabSz="777240">
              <a:lnSpc>
                <a:spcPct val="80000"/>
              </a:lnSpc>
              <a:spcBef>
                <a:spcPts val="800"/>
              </a:spcBef>
              <a:buSzPct val="100000"/>
              <a:buFont typeface="Wingdings"/>
              <a:buChar char="➢"/>
              <a:defRPr sz="1600">
                <a:latin typeface="Century Gothic"/>
                <a:ea typeface="Century Gothic"/>
                <a:cs typeface="Century Gothic"/>
                <a:sym typeface="Century Gothic"/>
              </a:defRPr>
            </a:pPr>
            <a:r>
              <a:t>DEMONSTRATE HOW TO NAVIGATE THE </a:t>
            </a:r>
            <a:r>
              <a:rPr u="sng">
                <a:solidFill>
                  <a:srgbClr val="0432FF"/>
                </a:solidFill>
                <a:uFill>
                  <a:solidFill>
                    <a:srgbClr val="0432FF"/>
                  </a:solidFill>
                </a:uFill>
                <a:hlinkClick r:id="rId2" invalidUrl="" action="" tgtFrame="" tooltip="" history="1" highlightClick="0" endSnd="0"/>
              </a:rPr>
              <a:t>WWW.BARBERSHOP.ORG</a:t>
            </a:r>
            <a:r>
              <a:t> WEB SITE AND LOCATE DOCUMENTS AND FORMS.</a:t>
            </a:r>
          </a:p>
          <a:p>
            <a:pPr marL="453390" indent="-453390" defTabSz="777240">
              <a:lnSpc>
                <a:spcPct val="80000"/>
              </a:lnSpc>
              <a:spcBef>
                <a:spcPts val="800"/>
              </a:spcBef>
              <a:buSzPct val="100000"/>
              <a:buFont typeface="Wingdings"/>
              <a:buChar char="➢"/>
              <a:defRPr sz="1600">
                <a:latin typeface="Century Gothic"/>
                <a:ea typeface="Century Gothic"/>
                <a:cs typeface="Century Gothic"/>
                <a:sym typeface="Century Gothic"/>
              </a:defRPr>
            </a:pPr>
            <a:r>
              <a:t>DEMONSTRATE THE PROCESS OF COMPLETING AND SUBMITTING THE MEMBERSHIP &amp; TRANSFER APPLICATION FORM.</a:t>
            </a:r>
          </a:p>
          <a:p>
            <a:pPr marL="453390" indent="-453390" defTabSz="777240">
              <a:lnSpc>
                <a:spcPct val="80000"/>
              </a:lnSpc>
              <a:spcBef>
                <a:spcPts val="800"/>
              </a:spcBef>
              <a:buSzPct val="100000"/>
              <a:buFont typeface="Wingdings"/>
              <a:buChar char="➢"/>
              <a:defRPr sz="1600">
                <a:latin typeface="Century Gothic"/>
                <a:ea typeface="Century Gothic"/>
                <a:cs typeface="Century Gothic"/>
                <a:sym typeface="Century Gothic"/>
              </a:defRPr>
            </a:pPr>
            <a:r>
              <a:t>DESCRIBE THE FACTORS DETERMINING THE CORRECT MEMBERSHIP CLASSIFICATION.</a:t>
            </a:r>
          </a:p>
          <a:p>
            <a:pPr marL="453390" indent="-453390" defTabSz="777240">
              <a:lnSpc>
                <a:spcPct val="80000"/>
              </a:lnSpc>
              <a:spcBef>
                <a:spcPts val="800"/>
              </a:spcBef>
              <a:buSzPct val="100000"/>
              <a:buFont typeface="Wingdings"/>
              <a:buChar char="➢"/>
              <a:defRPr sz="1600">
                <a:latin typeface="Century Gothic"/>
                <a:ea typeface="Century Gothic"/>
                <a:cs typeface="Century Gothic"/>
                <a:sym typeface="Century Gothic"/>
              </a:defRPr>
            </a:pPr>
            <a:r>
              <a:t>DESCRIBE THE SHOW CLEARANCE AND LICENSING PROCESS.</a:t>
            </a:r>
          </a:p>
          <a:p>
            <a:pPr marL="453390" indent="-453390" defTabSz="777240">
              <a:lnSpc>
                <a:spcPct val="80000"/>
              </a:lnSpc>
              <a:spcBef>
                <a:spcPts val="800"/>
              </a:spcBef>
              <a:buSzPct val="100000"/>
              <a:buFont typeface="Wingdings"/>
              <a:buChar char="➢"/>
              <a:defRPr sz="1600">
                <a:latin typeface="Century Gothic"/>
                <a:ea typeface="Century Gothic"/>
                <a:cs typeface="Century Gothic"/>
                <a:sym typeface="Century Gothic"/>
              </a:defRPr>
            </a:pPr>
            <a:r>
              <a:t>DESCRIBE THE NEED AND CLAIM PROCESS FOR LIABILITY/BONDING INSURANCE.</a:t>
            </a:r>
          </a:p>
          <a:p>
            <a:pPr marL="453390" indent="-453390" defTabSz="777240">
              <a:lnSpc>
                <a:spcPct val="80000"/>
              </a:lnSpc>
              <a:spcBef>
                <a:spcPts val="800"/>
              </a:spcBef>
              <a:buSzPct val="100000"/>
              <a:buFont typeface="Wingdings"/>
              <a:buChar char="➢"/>
              <a:defRPr sz="1600">
                <a:latin typeface="Century Gothic"/>
                <a:ea typeface="Century Gothic"/>
                <a:cs typeface="Century Gothic"/>
                <a:sym typeface="Century Gothic"/>
              </a:defRPr>
            </a:pPr>
            <a:r>
              <a:t>OUTLINE THE LEGAL DOCUMENTS THAT SHOULD BE STORED BY EACH CHAPTER.</a:t>
            </a:r>
          </a:p>
          <a:p>
            <a:pPr marL="453390" indent="-453390" defTabSz="777240">
              <a:lnSpc>
                <a:spcPct val="80000"/>
              </a:lnSpc>
              <a:spcBef>
                <a:spcPts val="800"/>
              </a:spcBef>
              <a:buSzPct val="100000"/>
              <a:buFont typeface="Wingdings"/>
              <a:buChar char="➢"/>
              <a:defRPr sz="1600">
                <a:latin typeface="Century Gothic"/>
                <a:ea typeface="Century Gothic"/>
                <a:cs typeface="Century Gothic"/>
                <a:sym typeface="Century Gothic"/>
              </a:defRPr>
            </a:pPr>
            <a:r>
              <a:t>DESCRIBE THE REASONS WHY THE YOUTH POLICY AND INCORPORATION ARE NEEDED.</a:t>
            </a:r>
          </a:p>
          <a:p>
            <a:pPr marL="453390" indent="-453390" defTabSz="777240">
              <a:lnSpc>
                <a:spcPct val="80000"/>
              </a:lnSpc>
              <a:spcBef>
                <a:spcPts val="800"/>
              </a:spcBef>
              <a:buSzPct val="100000"/>
              <a:buFont typeface="Wingdings"/>
              <a:buChar char="➢"/>
              <a:defRPr sz="1600">
                <a:latin typeface="Century Gothic"/>
                <a:ea typeface="Century Gothic"/>
                <a:cs typeface="Century Gothic"/>
                <a:sym typeface="Century Gothic"/>
              </a:defRPr>
            </a:pPr>
            <a:r>
              <a:t>DESCRIBE THE VARIOUS ROLES OF THE CS IN EFFICIENT CHAPTER OPERATION.</a:t>
            </a:r>
          </a:p>
          <a:p>
            <a:pPr marL="453390" indent="-453390" defTabSz="777240">
              <a:lnSpc>
                <a:spcPct val="80000"/>
              </a:lnSpc>
              <a:spcBef>
                <a:spcPts val="800"/>
              </a:spcBef>
              <a:buSzPct val="100000"/>
              <a:buFont typeface="Wingdings"/>
              <a:buChar char="➢"/>
              <a:defRPr sz="1600">
                <a:latin typeface="Century Gothic"/>
                <a:ea typeface="Century Gothic"/>
                <a:cs typeface="Century Gothic"/>
                <a:sym typeface="Century Gothic"/>
              </a:defRPr>
            </a:pPr>
            <a:r>
              <a:t>OUTLINE THE CS PRIORITIES AND PROPER RELATIONSHIPS WITH THE CP AND CT.</a:t>
            </a:r>
          </a:p>
          <a:p>
            <a:pPr marL="453390" indent="-453390" defTabSz="777240">
              <a:lnSpc>
                <a:spcPct val="100000"/>
              </a:lnSpc>
              <a:spcBef>
                <a:spcPts val="800"/>
              </a:spcBef>
              <a:buSzPct val="98000"/>
              <a:buFont typeface="Wingdings"/>
              <a:buChar char="➢"/>
              <a:defRPr sz="1500">
                <a:latin typeface="Century Gothic"/>
                <a:ea typeface="Century Gothic"/>
                <a:cs typeface="Century Gothic"/>
                <a:sym typeface="Century Gothic"/>
              </a:defRPr>
            </a:pPr>
            <a:r>
              <a:t>     OUTLINE THE PROCESS FOR TRANSFERRING TO A NEW CHAPTER.</a:t>
            </a:r>
          </a:p>
          <a:p>
            <a:pPr marL="453390" indent="-453390" defTabSz="777240">
              <a:lnSpc>
                <a:spcPct val="100000"/>
              </a:lnSpc>
              <a:spcBef>
                <a:spcPts val="800"/>
              </a:spcBef>
              <a:buSzPct val="98000"/>
              <a:buFont typeface="Wingdings"/>
              <a:buChar char="➢"/>
              <a:defRPr sz="1500">
                <a:latin typeface="Century Gothic"/>
                <a:ea typeface="Century Gothic"/>
                <a:cs typeface="Century Gothic"/>
                <a:sym typeface="Century Gothic"/>
              </a:defRPr>
            </a:pPr>
            <a:r>
              <a:t>     IDENTIFY THE QUALITIES OF A LEADER.</a:t>
            </a:r>
          </a:p>
          <a:p>
            <a:pPr marL="453390" indent="-453390" defTabSz="777240">
              <a:lnSpc>
                <a:spcPct val="100000"/>
              </a:lnSpc>
              <a:spcBef>
                <a:spcPts val="800"/>
              </a:spcBef>
              <a:buSzPct val="98000"/>
              <a:buFont typeface="Wingdings"/>
              <a:buChar char="➢"/>
              <a:defRPr sz="1500">
                <a:latin typeface="Century Gothic"/>
                <a:ea typeface="Century Gothic"/>
                <a:cs typeface="Century Gothic"/>
                <a:sym typeface="Century Gothic"/>
              </a:defRPr>
            </a:pPr>
            <a:r>
              <a:t>     IDENTIFY THE WAYS A CS CAN BE AN EFFECTIVE CHAPTER LEADER.</a:t>
            </a:r>
          </a:p>
          <a:p>
            <a:pPr marL="453390" indent="-453390" defTabSz="777240">
              <a:lnSpc>
                <a:spcPct val="100000"/>
              </a:lnSpc>
              <a:spcBef>
                <a:spcPts val="800"/>
              </a:spcBef>
              <a:buSzPct val="98000"/>
              <a:buFont typeface="Wingdings"/>
              <a:buChar char="➢"/>
              <a:defRPr sz="1500">
                <a:latin typeface="Century Gothic"/>
                <a:ea typeface="Century Gothic"/>
                <a:cs typeface="Century Gothic"/>
                <a:sym typeface="Century Gothic"/>
              </a:defRPr>
            </a:pPr>
            <a:r>
              <a:t>     DESCRIBE THE FOUR DIFFERENT EASY DUES PLANS AVAILABLE TO THE MEMBERS.</a:t>
            </a:r>
          </a:p>
          <a:p>
            <a:pPr marL="453390" indent="-453390" defTabSz="777240">
              <a:lnSpc>
                <a:spcPct val="100000"/>
              </a:lnSpc>
              <a:spcBef>
                <a:spcPts val="800"/>
              </a:spcBef>
              <a:buSzPct val="98000"/>
              <a:buFont typeface="Wingdings"/>
              <a:buChar char="➢"/>
              <a:defRPr sz="1500">
                <a:solidFill>
                  <a:srgbClr val="FFFFFF"/>
                </a:solidFill>
                <a:latin typeface="Century Gothic"/>
                <a:ea typeface="Century Gothic"/>
                <a:cs typeface="Century Gothic"/>
                <a:sym typeface="Century Gothic"/>
              </a:defRPr>
            </a:pPr>
            <a:r>
              <a:t>     </a:t>
            </a:r>
            <a:r>
              <a:rPr>
                <a:solidFill>
                  <a:srgbClr val="000000"/>
                </a:solidFill>
              </a:rPr>
              <a:t>OUTLINE HOW A CHAPTER ROSTER CAN BE GENERATED BY USING  THE SOCIETY WEB SITE.</a:t>
            </a:r>
            <a:endParaRPr>
              <a:solidFill>
                <a:srgbClr val="000000"/>
              </a:solidFill>
            </a:endParaRPr>
          </a:p>
          <a:p>
            <a:pPr marL="453390" indent="-453390" defTabSz="777240">
              <a:lnSpc>
                <a:spcPct val="100000"/>
              </a:lnSpc>
              <a:spcBef>
                <a:spcPts val="800"/>
              </a:spcBef>
              <a:buSzPct val="98000"/>
              <a:buFont typeface="Wingdings"/>
              <a:buChar char="➢"/>
              <a:defRPr sz="1500">
                <a:latin typeface="Century Gothic"/>
                <a:ea typeface="Century Gothic"/>
                <a:cs typeface="Century Gothic"/>
                <a:sym typeface="Century Gothic"/>
              </a:defRPr>
            </a:pPr>
            <a:r>
              <a:t>     DISCUSS AND DEMONSTRATE THE FUNDAMENTALS.</a:t>
            </a:r>
          </a:p>
        </p:txBody>
      </p:sp>
    </p:spTree>
  </p:cSld>
  <p:clrMapOvr>
    <a:masterClrMapping/>
  </p:clrMapOvr>
  <p:transition xmlns:p14="http://schemas.microsoft.com/office/powerpoint/2010/main" spd="med" advClick="1" p14:dur="1000"/>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4" name="Shape 234"/>
          <p:cNvSpPr/>
          <p:nvPr>
            <p:ph type="title" idx="4294967295"/>
          </p:nvPr>
        </p:nvSpPr>
        <p:spPr>
          <a:xfrm>
            <a:off x="101600" y="76200"/>
            <a:ext cx="10972800" cy="1981200"/>
          </a:xfrm>
          <a:prstGeom prst="rect">
            <a:avLst/>
          </a:prstGeom>
        </p:spPr>
        <p:txBody>
          <a:bodyPr/>
          <a:lstStyle/>
          <a:p>
            <a:pPr algn="ctr">
              <a:defRPr>
                <a:solidFill>
                  <a:srgbClr val="FF2600"/>
                </a:solidFill>
                <a:latin typeface="Arial Black"/>
                <a:ea typeface="Arial Black"/>
                <a:cs typeface="Arial Black"/>
                <a:sym typeface="Arial Black"/>
              </a:defRPr>
            </a:pPr>
            <a:r>
              <a:t>ANNUAL DUES FOR </a:t>
            </a:r>
            <a:br/>
            <a:r>
              <a:t>2016</a:t>
            </a:r>
          </a:p>
        </p:txBody>
      </p:sp>
      <p:sp>
        <p:nvSpPr>
          <p:cNvPr id="235" name="Shape 235"/>
          <p:cNvSpPr/>
          <p:nvPr/>
        </p:nvSpPr>
        <p:spPr>
          <a:xfrm>
            <a:off x="609600" y="2286000"/>
            <a:ext cx="10566400" cy="274348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defTabSz="914400">
              <a:defRPr sz="3600">
                <a:latin typeface="Arial"/>
                <a:ea typeface="Arial"/>
                <a:cs typeface="Arial"/>
                <a:sym typeface="Arial"/>
              </a:defRPr>
            </a:pPr>
            <a:r>
              <a:t>Society:                 $120.00</a:t>
            </a:r>
          </a:p>
          <a:p>
            <a:pPr defTabSz="914400">
              <a:defRPr sz="3600">
                <a:latin typeface="Arial"/>
                <a:ea typeface="Arial"/>
                <a:cs typeface="Arial"/>
                <a:sym typeface="Arial"/>
              </a:defRPr>
            </a:pPr>
            <a:r>
              <a:t>Far Western:         $  25.00</a:t>
            </a:r>
          </a:p>
          <a:p>
            <a:pPr defTabSz="914400">
              <a:defRPr sz="3600">
                <a:latin typeface="Arial"/>
                <a:ea typeface="Arial"/>
                <a:cs typeface="Arial"/>
                <a:sym typeface="Arial"/>
              </a:defRPr>
            </a:pPr>
            <a:r>
              <a:t>Chapter:                $      .00 </a:t>
            </a:r>
            <a:r>
              <a:rPr b="1" sz="1800">
                <a:solidFill>
                  <a:srgbClr val="FF2600"/>
                </a:solidFill>
              </a:rPr>
              <a:t>(insert your amount)</a:t>
            </a:r>
          </a:p>
          <a:p>
            <a:pPr defTabSz="914400">
              <a:defRPr sz="3600">
                <a:latin typeface="Arial"/>
                <a:ea typeface="Arial"/>
                <a:cs typeface="Arial"/>
                <a:sym typeface="Arial"/>
              </a:defRPr>
            </a:pPr>
          </a:p>
          <a:p>
            <a:pPr defTabSz="914400">
              <a:defRPr sz="3600">
                <a:latin typeface="Arial"/>
                <a:ea typeface="Arial"/>
                <a:cs typeface="Arial"/>
                <a:sym typeface="Arial"/>
              </a:defRPr>
            </a:pPr>
            <a:r>
              <a:t>Grand Total:          $ </a:t>
            </a:r>
          </a:p>
        </p:txBody>
      </p:sp>
      <p:sp>
        <p:nvSpPr>
          <p:cNvPr id="236" name="Shape 236"/>
          <p:cNvSpPr/>
          <p:nvPr/>
        </p:nvSpPr>
        <p:spPr>
          <a:xfrm>
            <a:off x="609600" y="4267200"/>
            <a:ext cx="9855200" cy="0"/>
          </a:xfrm>
          <a:prstGeom prst="line">
            <a:avLst/>
          </a:prstGeom>
          <a:ln w="76200">
            <a:solidFill>
              <a:srgbClr val="000000"/>
            </a:solidFill>
          </a:ln>
        </p:spPr>
        <p:txBody>
          <a:bodyPr lIns="0" tIns="0" rIns="0" bIns="0"/>
          <a:lstStyle/>
          <a:p>
            <a:pPr>
              <a:defRPr sz="1200">
                <a:latin typeface="Helvetica"/>
                <a:ea typeface="Helvetica"/>
                <a:cs typeface="Helvetica"/>
                <a:sym typeface="Helvetica"/>
              </a:defRPr>
            </a:pPr>
          </a:p>
        </p:txBody>
      </p:sp>
      <p:pic>
        <p:nvPicPr>
          <p:cNvPr id="237" name="image34.png"/>
          <p:cNvPicPr>
            <a:picLocks noChangeAspect="1"/>
          </p:cNvPicPr>
          <p:nvPr/>
        </p:nvPicPr>
        <p:blipFill>
          <a:blip r:embed="rId2">
            <a:extLst/>
          </a:blip>
          <a:stretch>
            <a:fillRect/>
          </a:stretch>
        </p:blipFill>
        <p:spPr>
          <a:xfrm>
            <a:off x="3962400" y="4876800"/>
            <a:ext cx="5080000" cy="2381250"/>
          </a:xfrm>
          <a:prstGeom prst="rect">
            <a:avLst/>
          </a:prstGeom>
          <a:ln w="12700">
            <a:miter lim="400000"/>
          </a:ln>
        </p:spPr>
      </p:pic>
    </p:spTree>
  </p:cSld>
  <p:clrMapOvr>
    <a:masterClrMapping/>
  </p:clrMapOvr>
  <p:transition xmlns:p14="http://schemas.microsoft.com/office/powerpoint/2010/main" spd="med" advClick="1" p14:dur="1000"/>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9" name="Shape 239"/>
          <p:cNvSpPr/>
          <p:nvPr>
            <p:ph type="title" idx="4294967295"/>
          </p:nvPr>
        </p:nvSpPr>
        <p:spPr>
          <a:xfrm>
            <a:off x="536575" y="0"/>
            <a:ext cx="10363200" cy="917575"/>
          </a:xfrm>
          <a:prstGeom prst="rect">
            <a:avLst/>
          </a:prstGeom>
        </p:spPr>
        <p:txBody>
          <a:bodyPr/>
          <a:lstStyle/>
          <a:p>
            <a:pPr algn="ctr">
              <a:defRPr sz="3600" u="sng">
                <a:solidFill>
                  <a:srgbClr val="FF2600"/>
                </a:solidFill>
                <a:latin typeface="Arial Black"/>
                <a:ea typeface="Arial Black"/>
                <a:cs typeface="Arial Black"/>
                <a:sym typeface="Arial Black"/>
              </a:defRPr>
            </a:pPr>
            <a:r>
              <a:t>2016</a:t>
            </a:r>
            <a:r>
              <a:rPr u="none"/>
              <a:t> DUES STRUCTURE</a:t>
            </a:r>
          </a:p>
        </p:txBody>
      </p:sp>
      <p:sp>
        <p:nvSpPr>
          <p:cNvPr id="240" name="Shape 240"/>
          <p:cNvSpPr/>
          <p:nvPr>
            <p:ph type="body" idx="4294967295"/>
          </p:nvPr>
        </p:nvSpPr>
        <p:spPr>
          <a:xfrm>
            <a:off x="576261" y="825500"/>
            <a:ext cx="11379203" cy="4876800"/>
          </a:xfrm>
          <a:prstGeom prst="rect">
            <a:avLst/>
          </a:prstGeom>
        </p:spPr>
        <p:txBody>
          <a:bodyPr/>
          <a:lstStyle/>
          <a:p>
            <a:pPr marL="217170" indent="-217170" defTabSz="868680">
              <a:spcBef>
                <a:spcPts val="900"/>
              </a:spcBef>
              <a:defRPr b="1" sz="1900">
                <a:latin typeface="Century Gothic"/>
                <a:ea typeface="Century Gothic"/>
                <a:cs typeface="Century Gothic"/>
                <a:sym typeface="Century Gothic"/>
              </a:defRPr>
            </a:pPr>
            <a:r>
              <a:t>REGULAR [RG] SOCIETY DUES - </a:t>
            </a:r>
            <a:r>
              <a:rPr>
                <a:solidFill>
                  <a:srgbClr val="424242"/>
                </a:solidFill>
              </a:rPr>
              <a:t>$120.00</a:t>
            </a:r>
            <a:endParaRPr>
              <a:solidFill>
                <a:srgbClr val="424242"/>
              </a:solidFill>
            </a:endParaRPr>
          </a:p>
          <a:p>
            <a:pPr marL="217170" indent="-217170" defTabSz="868680">
              <a:spcBef>
                <a:spcPts val="900"/>
              </a:spcBef>
              <a:defRPr b="1" sz="1900">
                <a:latin typeface="Century Gothic"/>
                <a:ea typeface="Century Gothic"/>
                <a:cs typeface="Century Gothic"/>
                <a:sym typeface="Century Gothic"/>
              </a:defRPr>
            </a:pPr>
            <a:r>
              <a:t>LIFE MEMBER [LF] DUES – 20 X ANNUAL DUES OF A REGULAR [RG] MEMBER</a:t>
            </a:r>
            <a:endParaRPr u="sng">
              <a:solidFill>
                <a:srgbClr val="424242"/>
              </a:solidFill>
            </a:endParaRPr>
          </a:p>
          <a:p>
            <a:pPr marL="217170" indent="-217170" defTabSz="868680">
              <a:spcBef>
                <a:spcPts val="900"/>
              </a:spcBef>
              <a:defRPr b="1" sz="1900">
                <a:latin typeface="Century Gothic"/>
                <a:ea typeface="Century Gothic"/>
                <a:cs typeface="Century Gothic"/>
                <a:sym typeface="Century Gothic"/>
              </a:defRPr>
            </a:pPr>
            <a:r>
              <a:t>SENIORS [SN] SOCIETY DUES - </a:t>
            </a:r>
            <a:r>
              <a:rPr>
                <a:solidFill>
                  <a:srgbClr val="424242"/>
                </a:solidFill>
              </a:rPr>
              <a:t>$60.00</a:t>
            </a:r>
            <a:endParaRPr>
              <a:solidFill>
                <a:srgbClr val="424242"/>
              </a:solidFill>
            </a:endParaRPr>
          </a:p>
          <a:p>
            <a:pPr marL="217170" indent="-217170" defTabSz="868680">
              <a:spcBef>
                <a:spcPts val="900"/>
              </a:spcBef>
              <a:defRPr b="1" sz="1900">
                <a:latin typeface="Century Gothic"/>
                <a:ea typeface="Century Gothic"/>
                <a:cs typeface="Century Gothic"/>
                <a:sym typeface="Century Gothic"/>
              </a:defRPr>
            </a:pPr>
            <a:r>
              <a:t>YOUTH [Y2] SOCIETY DUES - </a:t>
            </a:r>
            <a:r>
              <a:rPr>
                <a:solidFill>
                  <a:srgbClr val="424242"/>
                </a:solidFill>
              </a:rPr>
              <a:t>$60.00</a:t>
            </a:r>
            <a:endParaRPr>
              <a:solidFill>
                <a:srgbClr val="424242"/>
              </a:solidFill>
            </a:endParaRPr>
          </a:p>
          <a:p>
            <a:pPr marL="217170" indent="-217170" defTabSz="868680">
              <a:spcBef>
                <a:spcPts val="900"/>
              </a:spcBef>
              <a:defRPr b="1" sz="1900">
                <a:latin typeface="Century Gothic"/>
                <a:ea typeface="Century Gothic"/>
                <a:cs typeface="Century Gothic"/>
                <a:sym typeface="Century Gothic"/>
              </a:defRPr>
            </a:pPr>
            <a:r>
              <a:t>DUAL MEMBERSHIP SOCIETY DUES - </a:t>
            </a:r>
            <a:r>
              <a:rPr>
                <a:solidFill>
                  <a:srgbClr val="424242"/>
                </a:solidFill>
              </a:rPr>
              <a:t>$120.00</a:t>
            </a:r>
            <a:r>
              <a:t> (PAID ONLY ONCE NO</a:t>
            </a:r>
          </a:p>
          <a:p>
            <a:pPr marL="217170" indent="-217170" defTabSz="868680">
              <a:lnSpc>
                <a:spcPct val="80000"/>
              </a:lnSpc>
              <a:spcBef>
                <a:spcPts val="900"/>
              </a:spcBef>
              <a:buSzTx/>
              <a:buNone/>
              <a:defRPr b="1" sz="1900">
                <a:latin typeface="Century Gothic"/>
                <a:ea typeface="Century Gothic"/>
                <a:cs typeface="Century Gothic"/>
                <a:sym typeface="Century Gothic"/>
              </a:defRPr>
            </a:pPr>
            <a:r>
              <a:t>	</a:t>
            </a:r>
            <a:r>
              <a:t>   MATTER THE NUMBER OF CHAPTERS A MEMBER BELONGS TO)</a:t>
            </a:r>
          </a:p>
          <a:p>
            <a:pPr marL="217170" indent="-217170" defTabSz="868680">
              <a:spcBef>
                <a:spcPts val="900"/>
              </a:spcBef>
              <a:defRPr b="1" sz="1900">
                <a:latin typeface="Century Gothic"/>
                <a:ea typeface="Century Gothic"/>
                <a:cs typeface="Century Gothic"/>
                <a:sym typeface="Century Gothic"/>
              </a:defRPr>
            </a:pPr>
            <a:r>
              <a:t>FRANK H. THORNE CHAPTER DUES - </a:t>
            </a:r>
            <a:r>
              <a:rPr>
                <a:solidFill>
                  <a:srgbClr val="424242"/>
                </a:solidFill>
              </a:rPr>
              <a:t>$120.00</a:t>
            </a:r>
            <a:r>
              <a:t> + DISTRICT DUES</a:t>
            </a:r>
          </a:p>
          <a:p>
            <a:pPr marL="217170" indent="-217170" defTabSz="868680">
              <a:spcBef>
                <a:spcPts val="900"/>
              </a:spcBef>
              <a:defRPr b="1" sz="1900">
                <a:latin typeface="Century Gothic"/>
                <a:ea typeface="Century Gothic"/>
                <a:cs typeface="Century Gothic"/>
                <a:sym typeface="Century Gothic"/>
              </a:defRPr>
            </a:pPr>
            <a:r>
              <a:t>FAR WESTERN</a:t>
            </a:r>
            <a:r>
              <a:t> DISTRICT DUES - </a:t>
            </a:r>
            <a:r>
              <a:rPr>
                <a:solidFill>
                  <a:srgbClr val="424242"/>
                </a:solidFill>
              </a:rPr>
              <a:t>$25.00</a:t>
            </a:r>
            <a:endParaRPr>
              <a:solidFill>
                <a:srgbClr val="424242"/>
              </a:solidFill>
            </a:endParaRPr>
          </a:p>
          <a:p>
            <a:pPr marL="217170" indent="-217170" defTabSz="868680">
              <a:spcBef>
                <a:spcPts val="900"/>
              </a:spcBef>
              <a:defRPr b="1" sz="1900">
                <a:solidFill>
                  <a:srgbClr val="FFFFFF"/>
                </a:solidFill>
                <a:latin typeface="Century Gothic"/>
                <a:ea typeface="Century Gothic"/>
                <a:cs typeface="Century Gothic"/>
                <a:sym typeface="Century Gothic"/>
              </a:defRPr>
            </a:pPr>
            <a:r>
              <a:rPr>
                <a:solidFill>
                  <a:srgbClr val="FF2600"/>
                </a:solidFill>
              </a:rPr>
              <a:t>CHAPTER DUES – VARIES</a:t>
            </a:r>
            <a:r>
              <a:t> </a:t>
            </a:r>
          </a:p>
        </p:txBody>
      </p:sp>
    </p:spTree>
  </p:cSld>
  <p:clrMapOvr>
    <a:masterClrMapping/>
  </p:clrMapOvr>
  <p:transition xmlns:p14="http://schemas.microsoft.com/office/powerpoint/2010/main" spd="med" advClick="1" p14:dur="1000"/>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 name="Shape 242"/>
          <p:cNvSpPr/>
          <p:nvPr>
            <p:ph type="body" idx="4294967295"/>
          </p:nvPr>
        </p:nvSpPr>
        <p:spPr>
          <a:xfrm>
            <a:off x="0" y="0"/>
            <a:ext cx="11684000" cy="5518150"/>
          </a:xfrm>
          <a:prstGeom prst="rect">
            <a:avLst/>
          </a:prstGeom>
        </p:spPr>
        <p:txBody>
          <a:bodyPr/>
          <a:lstStyle/>
          <a:p>
            <a:pPr algn="ctr">
              <a:lnSpc>
                <a:spcPct val="80000"/>
              </a:lnSpc>
              <a:buSzTx/>
              <a:buNone/>
              <a:defRPr b="1" sz="2800">
                <a:solidFill>
                  <a:srgbClr val="FF2600"/>
                </a:solidFill>
                <a:latin typeface="Century Gothic"/>
                <a:ea typeface="Century Gothic"/>
                <a:cs typeface="Century Gothic"/>
                <a:sym typeface="Century Gothic"/>
              </a:defRPr>
            </a:pPr>
            <a:r>
              <a:t>EASYDUES ANNUAL PAYMENT</a:t>
            </a:r>
          </a:p>
          <a:p>
            <a:pPr>
              <a:lnSpc>
                <a:spcPct val="80000"/>
              </a:lnSpc>
              <a:buClr>
                <a:srgbClr val="424242"/>
              </a:buClr>
              <a:buFont typeface="Wingdings"/>
              <a:buChar char="➢"/>
              <a:defRPr b="1">
                <a:latin typeface="Century Gothic"/>
                <a:ea typeface="Century Gothic"/>
                <a:cs typeface="Century Gothic"/>
                <a:sym typeface="Century Gothic"/>
              </a:defRPr>
            </a:pPr>
            <a:r>
              <a:t>MEMBER PAYS HIS FULL DUES UPON RECEIPT OF THE INVOICE FROM THE SOCIETY.</a:t>
            </a:r>
          </a:p>
          <a:p>
            <a:pPr>
              <a:lnSpc>
                <a:spcPct val="80000"/>
              </a:lnSpc>
              <a:buClr>
                <a:srgbClr val="424242"/>
              </a:buClr>
              <a:buFont typeface="Wingdings"/>
              <a:buChar char="➢"/>
              <a:defRPr>
                <a:latin typeface="Century Gothic"/>
                <a:ea typeface="Century Gothic"/>
                <a:cs typeface="Century Gothic"/>
                <a:sym typeface="Century Gothic"/>
              </a:defRPr>
            </a:pPr>
          </a:p>
          <a:p>
            <a:pPr algn="ctr">
              <a:lnSpc>
                <a:spcPct val="80000"/>
              </a:lnSpc>
              <a:buSzTx/>
              <a:buNone/>
              <a:defRPr b="1" sz="2400">
                <a:latin typeface="Century Gothic"/>
                <a:ea typeface="Century Gothic"/>
                <a:cs typeface="Century Gothic"/>
                <a:sym typeface="Century Gothic"/>
              </a:defRPr>
            </a:pPr>
            <a:r>
              <a:t>EASYDUES NEW MEMBER INSTALLMENT PLAN</a:t>
            </a:r>
          </a:p>
          <a:p>
            <a:pPr>
              <a:lnSpc>
                <a:spcPct val="100000"/>
              </a:lnSpc>
              <a:buClr>
                <a:srgbClr val="424242"/>
              </a:buClr>
              <a:buFont typeface="Wingdings"/>
              <a:buChar char="➢"/>
              <a:defRPr b="1">
                <a:latin typeface="Century Gothic"/>
                <a:ea typeface="Century Gothic"/>
                <a:cs typeface="Century Gothic"/>
                <a:sym typeface="Century Gothic"/>
              </a:defRPr>
            </a:pPr>
            <a:r>
              <a:t>PLAN DESIGNED FOR NEW MEMBERS ONLY.</a:t>
            </a:r>
          </a:p>
          <a:p>
            <a:pPr>
              <a:lnSpc>
                <a:spcPct val="100000"/>
              </a:lnSpc>
              <a:buClr>
                <a:srgbClr val="424242"/>
              </a:buClr>
              <a:buFont typeface="Wingdings"/>
              <a:buChar char="➢"/>
              <a:defRPr b="1">
                <a:latin typeface="Century Gothic"/>
                <a:ea typeface="Century Gothic"/>
                <a:cs typeface="Century Gothic"/>
                <a:sym typeface="Century Gothic"/>
              </a:defRPr>
            </a:pPr>
            <a:r>
              <a:t>MEMBER PAYS $10 ENROLLMENT FEE UPON JOINING.</a:t>
            </a:r>
          </a:p>
          <a:p>
            <a:pPr>
              <a:lnSpc>
                <a:spcPct val="100000"/>
              </a:lnSpc>
              <a:buClr>
                <a:srgbClr val="424242"/>
              </a:buClr>
              <a:buFont typeface="Wingdings"/>
              <a:buChar char="➢"/>
              <a:defRPr b="1">
                <a:latin typeface="Century Gothic"/>
                <a:ea typeface="Century Gothic"/>
                <a:cs typeface="Century Gothic"/>
                <a:sym typeface="Century Gothic"/>
              </a:defRPr>
            </a:pPr>
            <a:r>
              <a:t>NEW MEMBER EITHER PAYS ONE-HALF THE DUES UPON JOINING WITH BALANCE DUES 6-MONTH LATER </a:t>
            </a:r>
            <a:r>
              <a:rPr u="sng"/>
              <a:t>OR</a:t>
            </a:r>
            <a:r>
              <a:t> HAS 1/6</a:t>
            </a:r>
            <a:r>
              <a:rPr baseline="30000"/>
              <a:t>TH</a:t>
            </a:r>
            <a:r>
              <a:t> OF HIS DUES PAID MONTHLY WITH AUTODRAFT PAYMENT THROUGH CHECKING ACCOUNT OR CREDIT CARD PAYMENT.</a:t>
            </a:r>
          </a:p>
          <a:p>
            <a:pPr>
              <a:lnSpc>
                <a:spcPct val="100000"/>
              </a:lnSpc>
              <a:buClr>
                <a:srgbClr val="424242"/>
              </a:buClr>
              <a:buFont typeface="Wingdings"/>
              <a:buChar char="➢"/>
              <a:defRPr b="1">
                <a:latin typeface="Century Gothic"/>
                <a:ea typeface="Century Gothic"/>
                <a:cs typeface="Century Gothic"/>
                <a:sym typeface="Century Gothic"/>
              </a:defRPr>
            </a:pPr>
            <a:r>
              <a:t>COMPLETES AUTODRAFT PAYMENT FORM AND SUBMITS IT WITH APPLICATION, IF HE CHOOSES TO PAY IN SIX INCREMENTS.</a:t>
            </a:r>
          </a:p>
          <a:p>
            <a:pPr>
              <a:lnSpc>
                <a:spcPct val="100000"/>
              </a:lnSpc>
              <a:buClr>
                <a:srgbClr val="424242"/>
              </a:buClr>
              <a:buFont typeface="Wingdings"/>
              <a:buChar char="➢"/>
              <a:defRPr b="1">
                <a:latin typeface="Century Gothic"/>
                <a:ea typeface="Century Gothic"/>
                <a:cs typeface="Century Gothic"/>
                <a:sym typeface="Century Gothic"/>
              </a:defRPr>
            </a:pPr>
            <a:r>
              <a:t>UPON FULL PAYMENT MEMBER RECEIVES NEW MEMBER KIT, MEMBERSHIP CERTIFICATE, LAPEL PIN, AND MEMBERSHIP CARD WITH EXPIRATION DATE 12 MONTHS FROM THE END OF THE 6-MONTH INSTALLMENT MEMBERSHIP.</a:t>
            </a:r>
          </a:p>
        </p:txBody>
      </p:sp>
      <p:pic>
        <p:nvPicPr>
          <p:cNvPr id="243" name="image35.png"/>
          <p:cNvPicPr>
            <a:picLocks noChangeAspect="1"/>
          </p:cNvPicPr>
          <p:nvPr/>
        </p:nvPicPr>
        <p:blipFill>
          <a:blip r:embed="rId2">
            <a:extLst/>
          </a:blip>
          <a:stretch>
            <a:fillRect/>
          </a:stretch>
        </p:blipFill>
        <p:spPr>
          <a:xfrm rot="1131890">
            <a:off x="9813925" y="5562599"/>
            <a:ext cx="2133600" cy="1400176"/>
          </a:xfrm>
          <a:prstGeom prst="rect">
            <a:avLst/>
          </a:prstGeom>
          <a:ln w="12700">
            <a:miter lim="400000"/>
          </a:ln>
        </p:spPr>
      </p:pic>
    </p:spTree>
  </p:cSld>
  <p:clrMapOvr>
    <a:masterClrMapping/>
  </p:clrMapOvr>
  <p:transition xmlns:p14="http://schemas.microsoft.com/office/powerpoint/2010/main" spd="med" advClick="1" p14:dur="1000"/>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5" name="Shape 245"/>
          <p:cNvSpPr/>
          <p:nvPr>
            <p:ph type="title" idx="4294967295"/>
          </p:nvPr>
        </p:nvSpPr>
        <p:spPr>
          <a:xfrm>
            <a:off x="454025" y="0"/>
            <a:ext cx="10363200" cy="841375"/>
          </a:xfrm>
          <a:prstGeom prst="rect">
            <a:avLst/>
          </a:prstGeom>
        </p:spPr>
        <p:txBody>
          <a:bodyPr/>
          <a:lstStyle>
            <a:lvl1pPr algn="ctr">
              <a:defRPr sz="2800">
                <a:solidFill>
                  <a:srgbClr val="FF2600"/>
                </a:solidFill>
                <a:latin typeface="Arial Black"/>
                <a:ea typeface="Arial Black"/>
                <a:cs typeface="Arial Black"/>
                <a:sym typeface="Arial Black"/>
              </a:defRPr>
            </a:lvl1pPr>
          </a:lstStyle>
          <a:p>
            <a:pPr/>
            <a:r>
              <a:t>4 EASYDUES PAYMENT OPTIONS</a:t>
            </a:r>
          </a:p>
        </p:txBody>
      </p:sp>
      <p:sp>
        <p:nvSpPr>
          <p:cNvPr id="246" name="Shape 246"/>
          <p:cNvSpPr/>
          <p:nvPr>
            <p:ph type="body" idx="4294967295"/>
          </p:nvPr>
        </p:nvSpPr>
        <p:spPr>
          <a:xfrm>
            <a:off x="0" y="761998"/>
            <a:ext cx="12192000" cy="4849815"/>
          </a:xfrm>
          <a:prstGeom prst="rect">
            <a:avLst/>
          </a:prstGeom>
        </p:spPr>
        <p:txBody>
          <a:bodyPr/>
          <a:lstStyle/>
          <a:p>
            <a:pPr algn="ctr">
              <a:lnSpc>
                <a:spcPct val="90000"/>
              </a:lnSpc>
              <a:buSzTx/>
              <a:buNone/>
              <a:defRPr b="1">
                <a:latin typeface="Century Gothic"/>
                <a:ea typeface="Century Gothic"/>
                <a:cs typeface="Century Gothic"/>
                <a:sym typeface="Century Gothic"/>
              </a:defRPr>
            </a:pPr>
            <a:r>
              <a:t>EASYDUES AUTODRAFT PLAN</a:t>
            </a:r>
          </a:p>
          <a:p>
            <a:pPr>
              <a:lnSpc>
                <a:spcPct val="90000"/>
              </a:lnSpc>
              <a:buClr>
                <a:srgbClr val="424242"/>
              </a:buClr>
              <a:buFont typeface="Wingdings"/>
              <a:buChar char="➢"/>
              <a:defRPr b="1" sz="1600">
                <a:latin typeface="Century Gothic"/>
                <a:ea typeface="Century Gothic"/>
                <a:cs typeface="Century Gothic"/>
                <a:sym typeface="Century Gothic"/>
              </a:defRPr>
            </a:pPr>
            <a:r>
              <a:t>MONTHLY PREPAYMENT PLAN COLLECTED VIA VISA/MASTERCARD CREDIT CARD ONLY.</a:t>
            </a:r>
          </a:p>
          <a:p>
            <a:pPr>
              <a:lnSpc>
                <a:spcPct val="90000"/>
              </a:lnSpc>
              <a:buClr>
                <a:srgbClr val="424242"/>
              </a:buClr>
              <a:buFont typeface="Wingdings"/>
              <a:buChar char="➢"/>
              <a:defRPr b="1" sz="1600">
                <a:latin typeface="Century Gothic"/>
                <a:ea typeface="Century Gothic"/>
                <a:cs typeface="Century Gothic"/>
                <a:sym typeface="Century Gothic"/>
              </a:defRPr>
            </a:pPr>
            <a:r>
              <a:t>PUT INTO EFFECT FOR THE FOLLOWING YEAR AFTER YOU PAY THE CURRENT YEAR’S INVOICE.</a:t>
            </a:r>
          </a:p>
          <a:p>
            <a:pPr>
              <a:lnSpc>
                <a:spcPct val="90000"/>
              </a:lnSpc>
              <a:buClr>
                <a:srgbClr val="424242"/>
              </a:buClr>
              <a:buFont typeface="Wingdings"/>
              <a:buChar char="➢"/>
              <a:defRPr b="1" sz="1600">
                <a:latin typeface="Century Gothic"/>
                <a:ea typeface="Century Gothic"/>
                <a:cs typeface="Century Gothic"/>
                <a:sym typeface="Century Gothic"/>
              </a:defRPr>
            </a:pPr>
            <a:r>
              <a:t>AUTODRAFT APPLICATION IN CS EXHIBITS MANUAL.</a:t>
            </a:r>
          </a:p>
          <a:p>
            <a:pPr>
              <a:lnSpc>
                <a:spcPct val="90000"/>
              </a:lnSpc>
              <a:buClr>
                <a:srgbClr val="424242"/>
              </a:buClr>
              <a:buFont typeface="Wingdings"/>
              <a:buChar char="➢"/>
              <a:defRPr b="1" sz="1600">
                <a:latin typeface="Century Gothic"/>
                <a:ea typeface="Century Gothic"/>
                <a:cs typeface="Century Gothic"/>
                <a:sym typeface="Century Gothic"/>
              </a:defRPr>
            </a:pPr>
            <a:r>
              <a:t>BEGINNING IN 2008 </a:t>
            </a:r>
            <a:r>
              <a:rPr u="sng"/>
              <a:t>NO</a:t>
            </a:r>
            <a:r>
              <a:t> AUTODRAFT EASTDUES USING SHARE DRAFT FROM CHECKING ACCOUNT FOR NEW MEMBERS</a:t>
            </a:r>
            <a:r>
              <a:rPr sz="1200"/>
              <a:t>.</a:t>
            </a:r>
            <a:endParaRPr sz="1200"/>
          </a:p>
          <a:p>
            <a:pPr algn="ctr">
              <a:lnSpc>
                <a:spcPct val="90000"/>
              </a:lnSpc>
              <a:buSzTx/>
              <a:buNone/>
              <a:defRPr b="1">
                <a:latin typeface="Century Gothic"/>
                <a:ea typeface="Century Gothic"/>
                <a:cs typeface="Century Gothic"/>
                <a:sym typeface="Century Gothic"/>
              </a:defRPr>
            </a:pPr>
            <a:r>
              <a:t>EASY DUES ESCROW PLAN</a:t>
            </a:r>
          </a:p>
          <a:p>
            <a:pPr>
              <a:lnSpc>
                <a:spcPct val="90000"/>
              </a:lnSpc>
              <a:buClr>
                <a:srgbClr val="424242"/>
              </a:buClr>
              <a:buFont typeface="Wingdings"/>
              <a:buChar char="➢"/>
              <a:defRPr b="1" sz="1600">
                <a:latin typeface="Century Gothic"/>
                <a:ea typeface="Century Gothic"/>
                <a:cs typeface="Century Gothic"/>
                <a:sym typeface="Century Gothic"/>
              </a:defRPr>
            </a:pPr>
            <a:r>
              <a:t>SOMETIMES CALLED “PAY AS YOU GO JOE”.</a:t>
            </a:r>
          </a:p>
          <a:p>
            <a:pPr>
              <a:lnSpc>
                <a:spcPct val="90000"/>
              </a:lnSpc>
              <a:buClr>
                <a:srgbClr val="424242"/>
              </a:buClr>
              <a:buFont typeface="Wingdings"/>
              <a:buChar char="➢"/>
              <a:defRPr b="1" sz="1600">
                <a:latin typeface="Century Gothic"/>
                <a:ea typeface="Century Gothic"/>
                <a:cs typeface="Century Gothic"/>
                <a:sym typeface="Century Gothic"/>
              </a:defRPr>
            </a:pPr>
            <a:r>
              <a:t>MEMBER PAYS A PORTION OF HIS DUES WEEKLY OR MONTHLY TO THE CHAPTER TREASURER OR HIS DESIGNEE.</a:t>
            </a:r>
          </a:p>
          <a:p>
            <a:pPr>
              <a:lnSpc>
                <a:spcPct val="90000"/>
              </a:lnSpc>
              <a:buClr>
                <a:srgbClr val="424242"/>
              </a:buClr>
              <a:buFont typeface="Wingdings"/>
              <a:buChar char="➢"/>
              <a:defRPr b="1" sz="1600">
                <a:latin typeface="Century Gothic"/>
                <a:ea typeface="Century Gothic"/>
                <a:cs typeface="Century Gothic"/>
                <a:sym typeface="Century Gothic"/>
              </a:defRPr>
            </a:pPr>
            <a:r>
              <a:t>CHAPTER TREASURER OR DESIGNEE ISSUES A  RECEIPT FOR CASH RECEIVED FROM THE MEMBER.</a:t>
            </a:r>
          </a:p>
          <a:p>
            <a:pPr>
              <a:lnSpc>
                <a:spcPct val="90000"/>
              </a:lnSpc>
              <a:buClr>
                <a:srgbClr val="424242"/>
              </a:buClr>
              <a:buFont typeface="Wingdings"/>
              <a:buChar char="➢"/>
              <a:defRPr b="1" sz="1600">
                <a:latin typeface="Century Gothic"/>
                <a:ea typeface="Century Gothic"/>
                <a:cs typeface="Century Gothic"/>
                <a:sym typeface="Century Gothic"/>
              </a:defRPr>
            </a:pPr>
            <a:r>
              <a:t>WHEN RENEWAL NOTICE IS RECEIVED BY THE MEMBER HE SUBMITS THIS NOTICE TO THE </a:t>
            </a:r>
          </a:p>
          <a:p>
            <a:pPr>
              <a:lnSpc>
                <a:spcPct val="75000"/>
              </a:lnSpc>
              <a:buSzTx/>
              <a:buNone/>
              <a:defRPr b="1" sz="1600">
                <a:latin typeface="Century Gothic"/>
                <a:ea typeface="Century Gothic"/>
                <a:cs typeface="Century Gothic"/>
                <a:sym typeface="Century Gothic"/>
              </a:defRPr>
            </a:pPr>
            <a:r>
              <a:t>	</a:t>
            </a:r>
            <a:r>
              <a:t>   CHAPTER TREASURER WHO ISSUES A CHECK TO COVER THE AMOUNT ON THE NOTICE. THE </a:t>
            </a:r>
          </a:p>
          <a:p>
            <a:pPr>
              <a:lnSpc>
                <a:spcPct val="75000"/>
              </a:lnSpc>
              <a:buSzTx/>
              <a:buNone/>
              <a:defRPr b="1" sz="1600">
                <a:latin typeface="Century Gothic"/>
                <a:ea typeface="Century Gothic"/>
                <a:cs typeface="Century Gothic"/>
                <a:sym typeface="Century Gothic"/>
              </a:defRPr>
            </a:pPr>
            <a:r>
              <a:t>	</a:t>
            </a:r>
            <a:r>
              <a:t>   MEMBER  SENDS THE CHECK TO THE SOCIETY.</a:t>
            </a:r>
          </a:p>
          <a:p>
            <a:pPr>
              <a:lnSpc>
                <a:spcPct val="90000"/>
              </a:lnSpc>
              <a:buClr>
                <a:srgbClr val="424242"/>
              </a:buClr>
              <a:buFont typeface="Wingdings"/>
              <a:buChar char="➢"/>
              <a:defRPr b="1" sz="1600">
                <a:latin typeface="Century Gothic"/>
                <a:ea typeface="Century Gothic"/>
                <a:cs typeface="Century Gothic"/>
                <a:sym typeface="Century Gothic"/>
              </a:defRPr>
            </a:pPr>
            <a:r>
              <a:t>MAJOR DISADVANTAGE OF THIS PLAN IS THAT IT  REQUIRES A LARGE AMOUNT OF BOOKKEEPING FOR THE CHAPTER TREASURER.</a:t>
            </a:r>
          </a:p>
        </p:txBody>
      </p:sp>
      <p:pic>
        <p:nvPicPr>
          <p:cNvPr id="247" name="image36.png"/>
          <p:cNvPicPr>
            <a:picLocks noChangeAspect="1"/>
          </p:cNvPicPr>
          <p:nvPr/>
        </p:nvPicPr>
        <p:blipFill>
          <a:blip r:embed="rId2">
            <a:extLst/>
          </a:blip>
          <a:stretch>
            <a:fillRect/>
          </a:stretch>
        </p:blipFill>
        <p:spPr>
          <a:xfrm>
            <a:off x="9323386" y="79375"/>
            <a:ext cx="2400302" cy="2081214"/>
          </a:xfrm>
          <a:prstGeom prst="rect">
            <a:avLst/>
          </a:prstGeom>
          <a:ln w="12700">
            <a:miter lim="400000"/>
          </a:ln>
        </p:spPr>
      </p:pic>
    </p:spTree>
  </p:cSld>
  <p:clrMapOvr>
    <a:masterClrMapping/>
  </p:clrMapOvr>
  <p:transition xmlns:p14="http://schemas.microsoft.com/office/powerpoint/2010/main" spd="med" advClick="1" p14:dur="1000"/>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51" name="Group 251"/>
          <p:cNvGrpSpPr/>
          <p:nvPr/>
        </p:nvGrpSpPr>
        <p:grpSpPr>
          <a:xfrm>
            <a:off x="417511" y="301624"/>
            <a:ext cx="11017253" cy="5334001"/>
            <a:chOff x="0" y="0"/>
            <a:chExt cx="11017251" cy="5334000"/>
          </a:xfrm>
        </p:grpSpPr>
        <p:sp>
          <p:nvSpPr>
            <p:cNvPr id="249" name="Shape 249"/>
            <p:cNvSpPr/>
            <p:nvPr/>
          </p:nvSpPr>
          <p:spPr>
            <a:xfrm>
              <a:off x="0" y="0"/>
              <a:ext cx="11017251" cy="5334000"/>
            </a:xfrm>
            <a:prstGeom prst="rect">
              <a:avLst/>
            </a:prstGeom>
            <a:solidFill>
              <a:srgbClr val="FFFFFF"/>
            </a:solidFill>
            <a:ln w="12700" cap="flat">
              <a:noFill/>
              <a:miter lim="400000"/>
            </a:ln>
            <a:effectLst/>
          </p:spPr>
          <p:txBody>
            <a:bodyPr wrap="square" lIns="45718" tIns="45718" rIns="45718" bIns="45718" numCol="1" anchor="t">
              <a:noAutofit/>
            </a:bodyPr>
            <a:lstStyle/>
            <a:p>
              <a:pPr>
                <a:defRPr>
                  <a:latin typeface="+mn-lt"/>
                  <a:ea typeface="+mn-ea"/>
                  <a:cs typeface="+mn-cs"/>
                  <a:sym typeface="Impact"/>
                </a:defRPr>
              </a:pPr>
            </a:p>
          </p:txBody>
        </p:sp>
        <p:pic>
          <p:nvPicPr>
            <p:cNvPr id="250" name="image37.png"/>
            <p:cNvPicPr>
              <a:picLocks noChangeAspect="1"/>
            </p:cNvPicPr>
            <p:nvPr/>
          </p:nvPicPr>
          <p:blipFill>
            <a:blip r:embed="rId2">
              <a:extLst/>
            </a:blip>
            <a:stretch>
              <a:fillRect/>
            </a:stretch>
          </p:blipFill>
          <p:spPr>
            <a:xfrm>
              <a:off x="-1" y="0"/>
              <a:ext cx="11017253" cy="5334000"/>
            </a:xfrm>
            <a:prstGeom prst="rect">
              <a:avLst/>
            </a:prstGeom>
            <a:ln w="12700" cap="flat">
              <a:noFill/>
              <a:miter lim="400000"/>
            </a:ln>
            <a:effectLst/>
          </p:spPr>
        </p:pic>
      </p:grpSp>
      <p:pic>
        <p:nvPicPr>
          <p:cNvPr id="252" name="image38.png"/>
          <p:cNvPicPr>
            <a:picLocks noChangeAspect="1"/>
          </p:cNvPicPr>
          <p:nvPr/>
        </p:nvPicPr>
        <p:blipFill>
          <a:blip r:embed="rId3">
            <a:extLst/>
          </a:blip>
          <a:stretch>
            <a:fillRect/>
          </a:stretch>
        </p:blipFill>
        <p:spPr>
          <a:xfrm>
            <a:off x="7213600" y="4038600"/>
            <a:ext cx="4978401" cy="2193926"/>
          </a:xfrm>
          <a:prstGeom prst="rect">
            <a:avLst/>
          </a:prstGeom>
          <a:ln w="12700">
            <a:miter lim="400000"/>
          </a:ln>
        </p:spPr>
      </p:pic>
    </p:spTree>
  </p:cSld>
  <p:clrMapOvr>
    <a:masterClrMapping/>
  </p:clrMapOvr>
  <p:transition xmlns:p14="http://schemas.microsoft.com/office/powerpoint/2010/main" spd="med" advClick="1" p14:dur="1000"/>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4" name="Shape 254"/>
          <p:cNvSpPr/>
          <p:nvPr>
            <p:ph type="title" idx="4294967295"/>
          </p:nvPr>
        </p:nvSpPr>
        <p:spPr>
          <a:xfrm>
            <a:off x="914400" y="301624"/>
            <a:ext cx="10363200" cy="1462089"/>
          </a:xfrm>
          <a:prstGeom prst="rect">
            <a:avLst/>
          </a:prstGeom>
        </p:spPr>
        <p:txBody>
          <a:bodyPr/>
          <a:lstStyle>
            <a:lvl1pPr algn="ctr">
              <a:defRPr>
                <a:solidFill>
                  <a:srgbClr val="FF2600"/>
                </a:solidFill>
              </a:defRPr>
            </a:lvl1pPr>
          </a:lstStyle>
          <a:p>
            <a:pPr/>
            <a:r>
              <a:t>LEADERSHIP LINKAGES</a:t>
            </a:r>
          </a:p>
        </p:txBody>
      </p:sp>
      <p:sp>
        <p:nvSpPr>
          <p:cNvPr id="255" name="Shape 255"/>
          <p:cNvSpPr/>
          <p:nvPr>
            <p:ph type="body" sz="half" idx="4294967295"/>
          </p:nvPr>
        </p:nvSpPr>
        <p:spPr>
          <a:xfrm>
            <a:off x="6019800" y="1337871"/>
            <a:ext cx="5080000" cy="4114801"/>
          </a:xfrm>
          <a:prstGeom prst="rect">
            <a:avLst/>
          </a:prstGeom>
        </p:spPr>
        <p:txBody>
          <a:bodyPr/>
          <a:lstStyle/>
          <a:p>
            <a:pPr algn="ctr">
              <a:lnSpc>
                <a:spcPct val="110000"/>
              </a:lnSpc>
              <a:buSzTx/>
              <a:buNone/>
              <a:defRPr b="1" sz="1700">
                <a:latin typeface="Comic Sans MS"/>
                <a:ea typeface="Comic Sans MS"/>
                <a:cs typeface="Comic Sans MS"/>
                <a:sym typeface="Comic Sans MS"/>
              </a:defRPr>
            </a:pPr>
            <a:r>
              <a:t>WAYS TO SHOW LEADERSHIP IN YOUR CHAPTER…</a:t>
            </a:r>
          </a:p>
          <a:p>
            <a:pPr algn="ctr">
              <a:lnSpc>
                <a:spcPct val="110000"/>
              </a:lnSpc>
              <a:buSzTx/>
              <a:buNone/>
              <a:defRPr b="1" sz="1700">
                <a:latin typeface="Comic Sans MS"/>
                <a:ea typeface="Comic Sans MS"/>
                <a:cs typeface="Comic Sans MS"/>
                <a:sym typeface="Comic Sans MS"/>
              </a:defRPr>
            </a:pPr>
          </a:p>
          <a:p>
            <a:pPr algn="ctr">
              <a:lnSpc>
                <a:spcPct val="110000"/>
              </a:lnSpc>
              <a:buSzTx/>
              <a:buNone/>
              <a:defRPr b="1">
                <a:latin typeface="Century Gothic"/>
                <a:ea typeface="Century Gothic"/>
                <a:cs typeface="Century Gothic"/>
                <a:sym typeface="Century Gothic"/>
              </a:defRPr>
            </a:pPr>
            <a:r>
              <a:t>TELL MEMBERS ABOUT</a:t>
            </a:r>
          </a:p>
          <a:p>
            <a:pPr algn="ctr">
              <a:lnSpc>
                <a:spcPct val="110000"/>
              </a:lnSpc>
              <a:buSzTx/>
              <a:buNone/>
              <a:defRPr b="1">
                <a:latin typeface="Century Gothic"/>
                <a:ea typeface="Century Gothic"/>
                <a:cs typeface="Century Gothic"/>
                <a:sym typeface="Century Gothic"/>
              </a:defRPr>
            </a:pPr>
            <a:r>
              <a:t>THE VARIOUS OPTIONS</a:t>
            </a:r>
          </a:p>
          <a:p>
            <a:pPr algn="ctr">
              <a:lnSpc>
                <a:spcPct val="110000"/>
              </a:lnSpc>
              <a:buSzTx/>
              <a:buNone/>
              <a:defRPr b="1">
                <a:latin typeface="Century Gothic"/>
                <a:ea typeface="Century Gothic"/>
                <a:cs typeface="Century Gothic"/>
                <a:sym typeface="Century Gothic"/>
              </a:defRPr>
            </a:pPr>
            <a:r>
              <a:t>FOR PAYING</a:t>
            </a:r>
          </a:p>
          <a:p>
            <a:pPr algn="ctr">
              <a:lnSpc>
                <a:spcPct val="110000"/>
              </a:lnSpc>
              <a:buSzTx/>
              <a:buNone/>
              <a:defRPr b="1">
                <a:latin typeface="Century Gothic"/>
                <a:ea typeface="Century Gothic"/>
                <a:cs typeface="Century Gothic"/>
                <a:sym typeface="Century Gothic"/>
              </a:defRPr>
            </a:pPr>
            <a:r>
              <a:t>THEIR DUES OR PROGRAMS THAT WILL</a:t>
            </a:r>
          </a:p>
          <a:p>
            <a:pPr algn="ctr">
              <a:lnSpc>
                <a:spcPct val="110000"/>
              </a:lnSpc>
              <a:buSzTx/>
              <a:buNone/>
              <a:defRPr b="1">
                <a:latin typeface="Century Gothic"/>
                <a:ea typeface="Century Gothic"/>
                <a:cs typeface="Century Gothic"/>
                <a:sym typeface="Century Gothic"/>
              </a:defRPr>
            </a:pPr>
            <a:r>
              <a:t>SAVE THEM MONEY ON</a:t>
            </a:r>
          </a:p>
          <a:p>
            <a:pPr algn="ctr">
              <a:lnSpc>
                <a:spcPct val="110000"/>
              </a:lnSpc>
              <a:buSzTx/>
              <a:buNone/>
              <a:defRPr b="1">
                <a:latin typeface="Century Gothic"/>
                <a:ea typeface="Century Gothic"/>
                <a:cs typeface="Century Gothic"/>
                <a:sym typeface="Century Gothic"/>
              </a:defRPr>
            </a:pPr>
            <a:r>
              <a:t>THEIR ANNUAL DUES</a:t>
            </a:r>
          </a:p>
        </p:txBody>
      </p:sp>
      <p:sp>
        <p:nvSpPr>
          <p:cNvPr id="256" name="Shape 256"/>
          <p:cNvSpPr/>
          <p:nvPr/>
        </p:nvSpPr>
        <p:spPr>
          <a:xfrm>
            <a:off x="6197600" y="2514600"/>
            <a:ext cx="5181600" cy="3276600"/>
          </a:xfrm>
          <a:prstGeom prst="rect">
            <a:avLst/>
          </a:prstGeom>
          <a:ln>
            <a:solidFill>
              <a:srgbClr val="000000"/>
            </a:solidFill>
          </a:ln>
        </p:spPr>
        <p:txBody>
          <a:bodyPr lIns="45718" tIns="45718" rIns="45718" bIns="45718" anchor="ctr"/>
          <a:lstStyle/>
          <a:p>
            <a:pPr defTabSz="914400">
              <a:defRPr>
                <a:latin typeface="Century Gothic"/>
                <a:ea typeface="Century Gothic"/>
                <a:cs typeface="Century Gothic"/>
                <a:sym typeface="Century Gothic"/>
              </a:defRPr>
            </a:pPr>
          </a:p>
        </p:txBody>
      </p:sp>
      <p:pic>
        <p:nvPicPr>
          <p:cNvPr id="257" name="image39.png"/>
          <p:cNvPicPr>
            <a:picLocks noChangeAspect="1"/>
          </p:cNvPicPr>
          <p:nvPr/>
        </p:nvPicPr>
        <p:blipFill>
          <a:blip r:embed="rId2">
            <a:extLst/>
          </a:blip>
          <a:stretch>
            <a:fillRect/>
          </a:stretch>
        </p:blipFill>
        <p:spPr>
          <a:xfrm>
            <a:off x="1117600" y="1752600"/>
            <a:ext cx="4368800" cy="4757738"/>
          </a:xfrm>
          <a:prstGeom prst="rect">
            <a:avLst/>
          </a:prstGeom>
          <a:ln w="12700">
            <a:miter lim="400000"/>
          </a:ln>
        </p:spPr>
      </p:pic>
    </p:spTree>
  </p:cSld>
  <p:clrMapOvr>
    <a:masterClrMapping/>
  </p:clrMapOvr>
  <p:transition xmlns:p14="http://schemas.microsoft.com/office/powerpoint/2010/main" spd="med" advClick="1" p14:dur="1000"/>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9" name="Shape 259"/>
          <p:cNvSpPr/>
          <p:nvPr>
            <p:ph type="title" idx="4294967295"/>
          </p:nvPr>
        </p:nvSpPr>
        <p:spPr>
          <a:xfrm>
            <a:off x="914400" y="0"/>
            <a:ext cx="10363200" cy="993775"/>
          </a:xfrm>
          <a:prstGeom prst="rect">
            <a:avLst/>
          </a:prstGeom>
        </p:spPr>
        <p:txBody>
          <a:bodyPr/>
          <a:lstStyle>
            <a:lvl1pPr algn="ctr">
              <a:defRPr sz="4000">
                <a:solidFill>
                  <a:srgbClr val="FF2600"/>
                </a:solidFill>
                <a:latin typeface="Arial Black"/>
                <a:ea typeface="Arial Black"/>
                <a:cs typeface="Arial Black"/>
                <a:sym typeface="Arial Black"/>
              </a:defRPr>
            </a:lvl1pPr>
          </a:lstStyle>
          <a:p>
            <a:pPr/>
            <a:r>
              <a:t>ANNUAL RENEWALS</a:t>
            </a:r>
          </a:p>
        </p:txBody>
      </p:sp>
      <p:sp>
        <p:nvSpPr>
          <p:cNvPr id="260" name="Shape 260"/>
          <p:cNvSpPr/>
          <p:nvPr>
            <p:ph type="body" idx="4294967295"/>
          </p:nvPr>
        </p:nvSpPr>
        <p:spPr>
          <a:xfrm>
            <a:off x="268286" y="257174"/>
            <a:ext cx="11277603" cy="4572002"/>
          </a:xfrm>
          <a:prstGeom prst="rect">
            <a:avLst/>
          </a:prstGeom>
        </p:spPr>
        <p:txBody>
          <a:bodyPr/>
          <a:lstStyle/>
          <a:p>
            <a:pPr marL="176021" indent="-176021" algn="ctr" defTabSz="704087">
              <a:lnSpc>
                <a:spcPct val="150000"/>
              </a:lnSpc>
              <a:spcBef>
                <a:spcPts val="700"/>
              </a:spcBef>
              <a:buSzTx/>
              <a:buNone/>
              <a:defRPr b="1" sz="400" u="sng">
                <a:latin typeface="Arial"/>
                <a:ea typeface="Arial"/>
                <a:cs typeface="Arial"/>
                <a:sym typeface="Arial"/>
              </a:defRPr>
            </a:pPr>
          </a:p>
          <a:p>
            <a:pPr marL="176021" indent="-176021" algn="ctr" defTabSz="704087">
              <a:lnSpc>
                <a:spcPct val="150000"/>
              </a:lnSpc>
              <a:spcBef>
                <a:spcPts val="700"/>
              </a:spcBef>
              <a:buSzTx/>
              <a:buNone/>
              <a:defRPr b="1" sz="2500" u="sng">
                <a:latin typeface="Arial"/>
                <a:ea typeface="Arial"/>
                <a:cs typeface="Arial"/>
                <a:sym typeface="Arial"/>
              </a:defRPr>
            </a:pPr>
            <a:r>
              <a:t>U.S. CHAPTERS</a:t>
            </a:r>
          </a:p>
          <a:p>
            <a:pPr marL="176020" indent="-176020" defTabSz="704087">
              <a:lnSpc>
                <a:spcPct val="150000"/>
              </a:lnSpc>
              <a:spcBef>
                <a:spcPts val="700"/>
              </a:spcBef>
              <a:defRPr b="1" sz="1600">
                <a:latin typeface="Arial"/>
                <a:ea typeface="Arial"/>
                <a:cs typeface="Arial"/>
                <a:sym typeface="Arial"/>
              </a:defRPr>
            </a:pPr>
            <a:r>
              <a:t>6-8 WEEKS BEFORE EXPIRATION DATE THE MEMBER RECEIVES A RENEWAL NOTICE BY E-MAIL OR U.S. MAIL.</a:t>
            </a:r>
          </a:p>
          <a:p>
            <a:pPr marL="176020" indent="-176020" defTabSz="704087">
              <a:lnSpc>
                <a:spcPct val="150000"/>
              </a:lnSpc>
              <a:spcBef>
                <a:spcPts val="700"/>
              </a:spcBef>
              <a:defRPr b="1" sz="1600">
                <a:latin typeface="Arial"/>
                <a:ea typeface="Arial"/>
                <a:cs typeface="Arial"/>
                <a:sym typeface="Arial"/>
              </a:defRPr>
            </a:pPr>
            <a:r>
              <a:t>MEMBER SENDS HIS ANNUAL DUES TO THE SOCIETY OR MAY RENEW ONLINE USING A MASTERCARD, VISA, AMERICAN EXPRESS, OR DISCOVER CREDIT CARD.</a:t>
            </a:r>
          </a:p>
          <a:p>
            <a:pPr marL="176020" indent="-176020" defTabSz="704087">
              <a:lnSpc>
                <a:spcPct val="150000"/>
              </a:lnSpc>
              <a:spcBef>
                <a:spcPts val="700"/>
              </a:spcBef>
              <a:defRPr b="1" sz="1600">
                <a:latin typeface="Arial"/>
                <a:ea typeface="Arial"/>
                <a:cs typeface="Arial"/>
                <a:sym typeface="Arial"/>
              </a:defRPr>
            </a:pPr>
            <a:r>
              <a:t>NEW MEMBERSHIP CARD IS SENT TO THE CHAPTER SECRETARY.</a:t>
            </a:r>
          </a:p>
          <a:p>
            <a:pPr marL="176020" indent="-176020" defTabSz="704087">
              <a:lnSpc>
                <a:spcPct val="150000"/>
              </a:lnSpc>
              <a:spcBef>
                <a:spcPts val="700"/>
              </a:spcBef>
              <a:defRPr b="1" sz="1400">
                <a:latin typeface="Arial"/>
                <a:ea typeface="Arial"/>
                <a:cs typeface="Arial"/>
                <a:sym typeface="Arial"/>
              </a:defRPr>
            </a:pPr>
          </a:p>
          <a:p>
            <a:pPr marL="176021" indent="-176021" algn="ctr" defTabSz="704087">
              <a:lnSpc>
                <a:spcPct val="150000"/>
              </a:lnSpc>
              <a:spcBef>
                <a:spcPts val="700"/>
              </a:spcBef>
              <a:buSzTx/>
              <a:buNone/>
              <a:defRPr b="1" sz="1100">
                <a:latin typeface="Arial"/>
                <a:ea typeface="Arial"/>
                <a:cs typeface="Arial"/>
                <a:sym typeface="Arial"/>
              </a:defRPr>
            </a:pPr>
          </a:p>
          <a:p>
            <a:pPr marL="176021" indent="-176021" algn="ctr" defTabSz="704087">
              <a:lnSpc>
                <a:spcPct val="150000"/>
              </a:lnSpc>
              <a:spcBef>
                <a:spcPts val="700"/>
              </a:spcBef>
              <a:buSzTx/>
              <a:buNone/>
              <a:defRPr b="1" sz="1100">
                <a:latin typeface="Arial"/>
                <a:ea typeface="Arial"/>
                <a:cs typeface="Arial"/>
                <a:sym typeface="Arial"/>
              </a:defRPr>
            </a:pPr>
          </a:p>
        </p:txBody>
      </p:sp>
      <p:pic>
        <p:nvPicPr>
          <p:cNvPr id="261" name="image40.png"/>
          <p:cNvPicPr>
            <a:picLocks noChangeAspect="1"/>
          </p:cNvPicPr>
          <p:nvPr/>
        </p:nvPicPr>
        <p:blipFill>
          <a:blip r:embed="rId2">
            <a:extLst/>
          </a:blip>
          <a:stretch>
            <a:fillRect/>
          </a:stretch>
        </p:blipFill>
        <p:spPr>
          <a:xfrm>
            <a:off x="6019800" y="3422650"/>
            <a:ext cx="4260851" cy="2508251"/>
          </a:xfrm>
          <a:prstGeom prst="rect">
            <a:avLst/>
          </a:prstGeom>
          <a:ln w="12700">
            <a:miter lim="400000"/>
          </a:ln>
        </p:spPr>
      </p:pic>
    </p:spTree>
  </p:cSld>
  <p:clrMapOvr>
    <a:masterClrMapping/>
  </p:clrMapOvr>
  <p:transition xmlns:p14="http://schemas.microsoft.com/office/powerpoint/2010/main" spd="med" advClick="1" p14:dur="1000"/>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63" name="image41.png"/>
          <p:cNvPicPr>
            <a:picLocks noChangeAspect="1"/>
          </p:cNvPicPr>
          <p:nvPr/>
        </p:nvPicPr>
        <p:blipFill>
          <a:blip r:embed="rId2">
            <a:extLst/>
          </a:blip>
          <a:srcRect l="0" t="0" r="1562" b="18750"/>
          <a:stretch>
            <a:fillRect/>
          </a:stretch>
        </p:blipFill>
        <p:spPr>
          <a:xfrm>
            <a:off x="-2" y="1371599"/>
            <a:ext cx="6721479" cy="3121027"/>
          </a:xfrm>
          <a:prstGeom prst="rect">
            <a:avLst/>
          </a:prstGeom>
          <a:ln w="12700">
            <a:miter lim="400000"/>
          </a:ln>
        </p:spPr>
      </p:pic>
      <p:sp>
        <p:nvSpPr>
          <p:cNvPr id="264" name="Shape 264"/>
          <p:cNvSpPr/>
          <p:nvPr>
            <p:ph type="body" idx="4294967295"/>
          </p:nvPr>
        </p:nvSpPr>
        <p:spPr>
          <a:xfrm>
            <a:off x="6197600" y="0"/>
            <a:ext cx="5994400" cy="6096000"/>
          </a:xfrm>
          <a:prstGeom prst="rect">
            <a:avLst/>
          </a:prstGeom>
          <a:solidFill>
            <a:srgbClr val="A6A6A6"/>
          </a:solidFill>
          <a:ln w="9525">
            <a:solidFill>
              <a:srgbClr val="000000"/>
            </a:solidFill>
            <a:round/>
          </a:ln>
        </p:spPr>
        <p:txBody>
          <a:bodyPr/>
          <a:lstStyle/>
          <a:p>
            <a:pPr algn="ctr">
              <a:lnSpc>
                <a:spcPct val="80000"/>
              </a:lnSpc>
              <a:buSzTx/>
              <a:buNone/>
              <a:defRPr sz="3000">
                <a:latin typeface="Arial"/>
                <a:ea typeface="Arial"/>
                <a:cs typeface="Arial"/>
                <a:sym typeface="Arial"/>
              </a:defRPr>
            </a:pPr>
            <a:r>
              <a:t>USE EBIZ TO RENEW MEMBERSHIP</a:t>
            </a:r>
          </a:p>
          <a:p>
            <a:pPr>
              <a:lnSpc>
                <a:spcPct val="80000"/>
              </a:lnSpc>
              <a:buSzPct val="100000"/>
              <a:defRPr sz="2200">
                <a:latin typeface="Arial"/>
                <a:ea typeface="Arial"/>
                <a:cs typeface="Arial"/>
                <a:sym typeface="Arial"/>
              </a:defRPr>
            </a:pPr>
            <a:r>
              <a:t>GO TO MEMBER’S PAGE ON </a:t>
            </a:r>
            <a:r>
              <a:rPr u="sng">
                <a:solidFill>
                  <a:srgbClr val="0432FF"/>
                </a:solidFill>
                <a:uFill>
                  <a:solidFill>
                    <a:srgbClr val="0432FF"/>
                  </a:solidFill>
                </a:uFill>
                <a:hlinkClick r:id="rId3" invalidUrl="" action="" tgtFrame="" tooltip="" history="1" highlightClick="0" endSnd="0"/>
              </a:rPr>
              <a:t>WWW.EBIZ.BARBERSHOP.ORG</a:t>
            </a:r>
            <a:r>
              <a:t> </a:t>
            </a:r>
          </a:p>
          <a:p>
            <a:pPr>
              <a:lnSpc>
                <a:spcPct val="80000"/>
              </a:lnSpc>
              <a:buSzPct val="100000"/>
              <a:defRPr sz="2200">
                <a:latin typeface="Arial"/>
                <a:ea typeface="Arial"/>
                <a:cs typeface="Arial"/>
                <a:sym typeface="Arial"/>
              </a:defRPr>
            </a:pPr>
            <a:r>
              <a:t>ON THE EBIZ PAGE CLICK ON THE LARGE RED EASY BUTTON</a:t>
            </a:r>
          </a:p>
          <a:p>
            <a:pPr>
              <a:lnSpc>
                <a:spcPct val="80000"/>
              </a:lnSpc>
              <a:buSzPct val="100000"/>
              <a:defRPr sz="2200">
                <a:latin typeface="Arial"/>
                <a:ea typeface="Arial"/>
                <a:cs typeface="Arial"/>
                <a:sym typeface="Arial"/>
              </a:defRPr>
            </a:pPr>
            <a:r>
              <a:t>MEMBER MUST PAY WITH A CREDIT CARD</a:t>
            </a:r>
          </a:p>
          <a:p>
            <a:pPr>
              <a:lnSpc>
                <a:spcPct val="80000"/>
              </a:lnSpc>
              <a:buSzTx/>
              <a:buNone/>
              <a:defRPr sz="2200">
                <a:latin typeface="Arial"/>
                <a:ea typeface="Arial"/>
                <a:cs typeface="Arial"/>
                <a:sym typeface="Arial"/>
              </a:defRPr>
            </a:pPr>
            <a:r>
              <a:t>		</a:t>
            </a:r>
            <a:r>
              <a:rPr sz="1500"/>
              <a:t>MASTERCARD</a:t>
            </a:r>
            <a:endParaRPr sz="1500"/>
          </a:p>
          <a:p>
            <a:pPr>
              <a:lnSpc>
                <a:spcPct val="80000"/>
              </a:lnSpc>
              <a:buSzTx/>
              <a:buNone/>
              <a:defRPr sz="1500">
                <a:latin typeface="Arial"/>
                <a:ea typeface="Arial"/>
                <a:cs typeface="Arial"/>
                <a:sym typeface="Arial"/>
              </a:defRPr>
            </a:pPr>
            <a:r>
              <a:t>		</a:t>
            </a:r>
            <a:r>
              <a:t>VISA</a:t>
            </a:r>
          </a:p>
          <a:p>
            <a:pPr>
              <a:lnSpc>
                <a:spcPct val="80000"/>
              </a:lnSpc>
              <a:buSzTx/>
              <a:buNone/>
              <a:defRPr sz="1500">
                <a:latin typeface="Arial"/>
                <a:ea typeface="Arial"/>
                <a:cs typeface="Arial"/>
                <a:sym typeface="Arial"/>
              </a:defRPr>
            </a:pPr>
            <a:r>
              <a:t>		</a:t>
            </a:r>
            <a:r>
              <a:t>AMERICAN EXPRESS</a:t>
            </a:r>
          </a:p>
          <a:p>
            <a:pPr>
              <a:lnSpc>
                <a:spcPct val="80000"/>
              </a:lnSpc>
              <a:buSzTx/>
              <a:buNone/>
              <a:defRPr sz="1500">
                <a:latin typeface="Arial"/>
                <a:ea typeface="Arial"/>
                <a:cs typeface="Arial"/>
                <a:sym typeface="Arial"/>
              </a:defRPr>
            </a:pPr>
            <a:r>
              <a:t>		</a:t>
            </a:r>
            <a:r>
              <a:t>DISCOVER CARD</a:t>
            </a:r>
          </a:p>
          <a:p>
            <a:pPr>
              <a:lnSpc>
                <a:spcPct val="80000"/>
              </a:lnSpc>
              <a:buSzPct val="100000"/>
              <a:defRPr sz="2200">
                <a:latin typeface="Arial"/>
                <a:ea typeface="Arial"/>
                <a:cs typeface="Arial"/>
                <a:sym typeface="Arial"/>
              </a:defRPr>
            </a:pPr>
            <a:r>
              <a:t>POSTING WILL TAKE A FEW DAYS, BUT ONCE PAID YOUR MEMBERSHIP IS RENEWED.</a:t>
            </a:r>
          </a:p>
          <a:p>
            <a:pPr>
              <a:lnSpc>
                <a:spcPct val="80000"/>
              </a:lnSpc>
              <a:buSzPct val="100000"/>
              <a:defRPr sz="2200">
                <a:latin typeface="Arial"/>
                <a:ea typeface="Arial"/>
                <a:cs typeface="Arial"/>
                <a:sym typeface="Arial"/>
              </a:defRPr>
            </a:pPr>
            <a:r>
              <a:t>CONSIDER EASYDUES PAYMENT OPTIONS .</a:t>
            </a:r>
          </a:p>
        </p:txBody>
      </p:sp>
      <p:sp>
        <p:nvSpPr>
          <p:cNvPr id="265" name="Shape 265"/>
          <p:cNvSpPr/>
          <p:nvPr/>
        </p:nvSpPr>
        <p:spPr>
          <a:xfrm flipH="1" flipV="1">
            <a:off x="914398" y="3047998"/>
            <a:ext cx="2336803" cy="1524003"/>
          </a:xfrm>
          <a:prstGeom prst="line">
            <a:avLst/>
          </a:prstGeom>
          <a:ln w="101600">
            <a:solidFill>
              <a:srgbClr val="A6987D"/>
            </a:solidFill>
            <a:tailEnd type="triangle"/>
          </a:ln>
        </p:spPr>
        <p:txBody>
          <a:bodyPr lIns="0" tIns="0" rIns="0" bIns="0"/>
          <a:lstStyle/>
          <a:p>
            <a:pPr>
              <a:defRPr sz="1200">
                <a:latin typeface="Helvetica"/>
                <a:ea typeface="Helvetica"/>
                <a:cs typeface="Helvetica"/>
                <a:sym typeface="Helvetica"/>
              </a:defRPr>
            </a:pPr>
          </a:p>
        </p:txBody>
      </p:sp>
      <p:pic>
        <p:nvPicPr>
          <p:cNvPr id="266" name="image42.png"/>
          <p:cNvPicPr>
            <a:picLocks noChangeAspect="1"/>
          </p:cNvPicPr>
          <p:nvPr/>
        </p:nvPicPr>
        <p:blipFill>
          <a:blip r:embed="rId4">
            <a:extLst/>
          </a:blip>
          <a:stretch>
            <a:fillRect/>
          </a:stretch>
        </p:blipFill>
        <p:spPr>
          <a:xfrm>
            <a:off x="2743200" y="3429000"/>
            <a:ext cx="3810000" cy="3810000"/>
          </a:xfrm>
          <a:prstGeom prst="rect">
            <a:avLst/>
          </a:prstGeom>
          <a:ln w="12700">
            <a:miter lim="400000"/>
          </a:ln>
        </p:spPr>
      </p:pic>
    </p:spTree>
  </p:cSld>
  <p:clrMapOvr>
    <a:masterClrMapping/>
  </p:clrMapOvr>
  <p:transition xmlns:p14="http://schemas.microsoft.com/office/powerpoint/2010/main" spd="med" advClick="1" p14:dur="1000"/>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68" name="image43.png"/>
          <p:cNvPicPr>
            <a:picLocks noChangeAspect="1"/>
          </p:cNvPicPr>
          <p:nvPr/>
        </p:nvPicPr>
        <p:blipFill>
          <a:blip r:embed="rId2">
            <a:extLst/>
          </a:blip>
          <a:stretch>
            <a:fillRect/>
          </a:stretch>
        </p:blipFill>
        <p:spPr>
          <a:xfrm>
            <a:off x="-76200" y="444500"/>
            <a:ext cx="5689601" cy="5181601"/>
          </a:xfrm>
          <a:prstGeom prst="rect">
            <a:avLst/>
          </a:prstGeom>
          <a:ln w="12700">
            <a:miter lim="400000"/>
          </a:ln>
        </p:spPr>
      </p:pic>
      <p:pic>
        <p:nvPicPr>
          <p:cNvPr id="269" name="image44.png"/>
          <p:cNvPicPr>
            <a:picLocks noChangeAspect="1"/>
          </p:cNvPicPr>
          <p:nvPr/>
        </p:nvPicPr>
        <p:blipFill>
          <a:blip r:embed="rId3">
            <a:extLst/>
          </a:blip>
          <a:stretch>
            <a:fillRect/>
          </a:stretch>
        </p:blipFill>
        <p:spPr>
          <a:xfrm>
            <a:off x="5691187" y="0"/>
            <a:ext cx="6500814" cy="6477000"/>
          </a:xfrm>
          <a:prstGeom prst="rect">
            <a:avLst/>
          </a:prstGeom>
          <a:ln w="12700">
            <a:miter lim="400000"/>
          </a:ln>
        </p:spPr>
      </p:pic>
    </p:spTree>
  </p:cSld>
  <p:clrMapOvr>
    <a:masterClrMapping/>
  </p:clrMapOvr>
  <p:transition xmlns:p14="http://schemas.microsoft.com/office/powerpoint/2010/main" spd="med" advClick="1" p14:dur="1000"/>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1" name="Shape 271"/>
          <p:cNvSpPr/>
          <p:nvPr>
            <p:ph type="title" idx="4294967295"/>
          </p:nvPr>
        </p:nvSpPr>
        <p:spPr>
          <a:xfrm>
            <a:off x="812800" y="138112"/>
            <a:ext cx="10363200" cy="1462089"/>
          </a:xfrm>
          <a:prstGeom prst="rect">
            <a:avLst/>
          </a:prstGeom>
        </p:spPr>
        <p:txBody>
          <a:bodyPr/>
          <a:lstStyle/>
          <a:p>
            <a:pPr algn="ctr">
              <a:defRPr sz="4000">
                <a:solidFill>
                  <a:srgbClr val="FF2600"/>
                </a:solidFill>
                <a:latin typeface="Arial Black"/>
                <a:ea typeface="Arial Black"/>
                <a:cs typeface="Arial Black"/>
                <a:sym typeface="Arial Black"/>
              </a:defRPr>
            </a:pPr>
            <a:r>
              <a:rPr sz="3400"/>
              <a:t>LAPSED</a:t>
            </a:r>
            <a:r>
              <a:t> MEMBERSHIPS</a:t>
            </a:r>
          </a:p>
        </p:txBody>
      </p:sp>
      <p:sp>
        <p:nvSpPr>
          <p:cNvPr id="272" name="Shape 272"/>
          <p:cNvSpPr/>
          <p:nvPr>
            <p:ph type="body" sz="half" idx="4294967295"/>
          </p:nvPr>
        </p:nvSpPr>
        <p:spPr>
          <a:xfrm>
            <a:off x="-25400" y="1142999"/>
            <a:ext cx="6502400" cy="4572002"/>
          </a:xfrm>
          <a:prstGeom prst="rect">
            <a:avLst/>
          </a:prstGeom>
          <a:solidFill>
            <a:srgbClr val="C7D1C3"/>
          </a:solidFill>
          <a:ln w="9525">
            <a:solidFill>
              <a:srgbClr val="647A59"/>
            </a:solidFill>
            <a:round/>
          </a:ln>
        </p:spPr>
        <p:txBody>
          <a:bodyPr/>
          <a:lstStyle/>
          <a:p>
            <a:pPr marL="226313" indent="-226313" algn="ctr" defTabSz="905255">
              <a:spcBef>
                <a:spcPts val="900"/>
              </a:spcBef>
              <a:buSzTx/>
              <a:buNone/>
              <a:defRPr b="1" sz="2300" u="sng">
                <a:latin typeface="Century Gothic"/>
                <a:ea typeface="Century Gothic"/>
                <a:cs typeface="Century Gothic"/>
                <a:sym typeface="Century Gothic"/>
              </a:defRPr>
            </a:pPr>
            <a:r>
              <a:t>LATE RENEWAL</a:t>
            </a:r>
          </a:p>
          <a:p>
            <a:pPr marL="226313" indent="-226313" algn="ctr" defTabSz="905255">
              <a:spcBef>
                <a:spcPts val="900"/>
              </a:spcBef>
              <a:buSzTx/>
              <a:buNone/>
              <a:defRPr b="1" sz="1500">
                <a:latin typeface="Century Gothic"/>
                <a:ea typeface="Century Gothic"/>
                <a:cs typeface="Century Gothic"/>
                <a:sym typeface="Century Gothic"/>
              </a:defRPr>
            </a:pPr>
            <a:r>
              <a:t>MEMBER DUES THAT ARE </a:t>
            </a:r>
            <a:r>
              <a:rPr u="sng"/>
              <a:t>LESS THAN</a:t>
            </a:r>
            <a:endParaRPr u="sng"/>
          </a:p>
          <a:p>
            <a:pPr marL="226313" indent="-226313" algn="ctr" defTabSz="905255">
              <a:spcBef>
                <a:spcPts val="900"/>
              </a:spcBef>
              <a:buSzTx/>
              <a:buNone/>
              <a:defRPr b="1" sz="1500">
                <a:latin typeface="Century Gothic"/>
                <a:ea typeface="Century Gothic"/>
                <a:cs typeface="Century Gothic"/>
                <a:sym typeface="Century Gothic"/>
              </a:defRPr>
            </a:pPr>
            <a:r>
              <a:t>6-MONTHS LATE</a:t>
            </a:r>
          </a:p>
          <a:p>
            <a:pPr marL="226312" indent="-226312" defTabSz="905255">
              <a:spcBef>
                <a:spcPts val="900"/>
              </a:spcBef>
              <a:buSzPct val="96000"/>
              <a:defRPr b="1" sz="1700">
                <a:latin typeface="Century Gothic"/>
                <a:ea typeface="Century Gothic"/>
                <a:cs typeface="Century Gothic"/>
                <a:sym typeface="Century Gothic"/>
              </a:defRPr>
            </a:pPr>
          </a:p>
          <a:p>
            <a:pPr marL="226312" indent="-226312" defTabSz="905255">
              <a:spcBef>
                <a:spcPts val="900"/>
              </a:spcBef>
              <a:buSzPct val="96000"/>
              <a:defRPr b="1" sz="1500">
                <a:latin typeface="Century Gothic"/>
                <a:ea typeface="Century Gothic"/>
                <a:cs typeface="Century Gothic"/>
                <a:sym typeface="Century Gothic"/>
              </a:defRPr>
            </a:pPr>
            <a:r>
              <a:t>MEMBER PAYS DUES AND ADDS A $3.00 LATE CHARGE FEE TO AMOUNT OWED.</a:t>
            </a:r>
          </a:p>
          <a:p>
            <a:pPr marL="226312" indent="-226312" defTabSz="905255">
              <a:spcBef>
                <a:spcPts val="900"/>
              </a:spcBef>
              <a:buSzPct val="96000"/>
              <a:defRPr b="1" sz="1500">
                <a:latin typeface="Century Gothic"/>
                <a:ea typeface="Century Gothic"/>
                <a:cs typeface="Century Gothic"/>
                <a:sym typeface="Century Gothic"/>
              </a:defRPr>
            </a:pPr>
            <a:r>
              <a:t>RENEWED MEMBERSHIP CARD IS SENT TO CHAPTER SECRETARY.</a:t>
            </a:r>
          </a:p>
          <a:p>
            <a:pPr marL="226312" indent="-226312" defTabSz="905255">
              <a:spcBef>
                <a:spcPts val="900"/>
              </a:spcBef>
              <a:buSzPct val="96000"/>
              <a:defRPr b="1" sz="1500">
                <a:latin typeface="Century Gothic"/>
                <a:ea typeface="Century Gothic"/>
                <a:cs typeface="Century Gothic"/>
                <a:sym typeface="Century Gothic"/>
              </a:defRPr>
            </a:pPr>
            <a:r>
              <a:t>THERE IS NO NEW  EXPIRATION DATE… SO, MEMBER NEEDS TO BE REMINDED THAT IT MAY APPEAR TO HIM HE GETS FEWER MONTHS </a:t>
            </a:r>
          </a:p>
          <a:p>
            <a:pPr marL="226313" indent="-226313" defTabSz="905255">
              <a:lnSpc>
                <a:spcPct val="85000"/>
              </a:lnSpc>
              <a:spcBef>
                <a:spcPts val="900"/>
              </a:spcBef>
              <a:buSzTx/>
              <a:buNone/>
              <a:defRPr b="1" sz="1500">
                <a:latin typeface="Century Gothic"/>
                <a:ea typeface="Century Gothic"/>
                <a:cs typeface="Century Gothic"/>
                <a:sym typeface="Century Gothic"/>
              </a:defRPr>
            </a:pPr>
            <a:r>
              <a:t>	</a:t>
            </a:r>
            <a:r>
              <a:t>BEFORE NEXT RENEWAL.</a:t>
            </a:r>
          </a:p>
        </p:txBody>
      </p:sp>
      <p:sp>
        <p:nvSpPr>
          <p:cNvPr id="273" name="Shape 273"/>
          <p:cNvSpPr/>
          <p:nvPr/>
        </p:nvSpPr>
        <p:spPr>
          <a:xfrm>
            <a:off x="6261100" y="1131569"/>
            <a:ext cx="5588000" cy="4594862"/>
          </a:xfrm>
          <a:prstGeom prst="rect">
            <a:avLst/>
          </a:prstGeom>
          <a:solidFill>
            <a:srgbClr val="BECFD3"/>
          </a:solidFill>
          <a:ln>
            <a:solidFill>
              <a:srgbClr val="4E777E"/>
            </a:solidFill>
          </a:ln>
          <a:extLst>
            <a:ext uri="{C572A759-6A51-4108-AA02-DFA0A04FC94B}">
              <ma14:wrappingTextBoxFlag xmlns:ma14="http://schemas.microsoft.com/office/mac/drawingml/2011/main" val="1"/>
            </a:ext>
          </a:extLst>
        </p:spPr>
        <p:txBody>
          <a:bodyPr lIns="45718" tIns="45718" rIns="45718" bIns="45718" anchor="ctr"/>
          <a:lstStyle/>
          <a:p>
            <a:pPr marL="221741" indent="-221741" algn="ctr" defTabSz="886967">
              <a:lnSpc>
                <a:spcPct val="110000"/>
              </a:lnSpc>
              <a:spcBef>
                <a:spcPts val="900"/>
              </a:spcBef>
              <a:defRPr b="1" sz="2100" u="sng">
                <a:latin typeface="Century Gothic"/>
                <a:ea typeface="Century Gothic"/>
                <a:cs typeface="Century Gothic"/>
                <a:sym typeface="Century Gothic"/>
              </a:defRPr>
            </a:pPr>
            <a:r>
              <a:t>REINSTATED MEMBERSHIP</a:t>
            </a:r>
          </a:p>
          <a:p>
            <a:pPr marL="221741" indent="-221741" algn="ctr" defTabSz="886967">
              <a:lnSpc>
                <a:spcPct val="110000"/>
              </a:lnSpc>
              <a:spcBef>
                <a:spcPts val="900"/>
              </a:spcBef>
              <a:defRPr b="1" sz="1400">
                <a:latin typeface="Century Gothic"/>
                <a:ea typeface="Century Gothic"/>
                <a:cs typeface="Century Gothic"/>
                <a:sym typeface="Century Gothic"/>
              </a:defRPr>
            </a:pPr>
            <a:r>
              <a:t>MEMBER DUES THAT ARE </a:t>
            </a:r>
            <a:r>
              <a:rPr u="sng"/>
              <a:t>MORE THAN</a:t>
            </a:r>
            <a:endParaRPr u="sng"/>
          </a:p>
          <a:p>
            <a:pPr marL="221741" indent="-221741" algn="ctr" defTabSz="886967">
              <a:lnSpc>
                <a:spcPct val="110000"/>
              </a:lnSpc>
              <a:spcBef>
                <a:spcPts val="900"/>
              </a:spcBef>
              <a:defRPr b="1" sz="1400">
                <a:latin typeface="Century Gothic"/>
                <a:ea typeface="Century Gothic"/>
                <a:cs typeface="Century Gothic"/>
                <a:sym typeface="Century Gothic"/>
              </a:defRPr>
            </a:pPr>
            <a:r>
              <a:t>6-MONTHS LATE</a:t>
            </a:r>
          </a:p>
          <a:p>
            <a:pPr marL="221741" indent="-221741" algn="ctr" defTabSz="886967">
              <a:lnSpc>
                <a:spcPct val="110000"/>
              </a:lnSpc>
              <a:spcBef>
                <a:spcPts val="900"/>
              </a:spcBef>
              <a:defRPr b="1" sz="1600">
                <a:latin typeface="Century Gothic"/>
                <a:ea typeface="Century Gothic"/>
                <a:cs typeface="Century Gothic"/>
                <a:sym typeface="Century Gothic"/>
              </a:defRPr>
            </a:pPr>
          </a:p>
          <a:p>
            <a:pPr marL="221741" indent="-221741" defTabSz="886967">
              <a:lnSpc>
                <a:spcPct val="110000"/>
              </a:lnSpc>
              <a:spcBef>
                <a:spcPts val="900"/>
              </a:spcBef>
              <a:buSzPct val="96000"/>
              <a:buFont typeface="Arial"/>
              <a:buChar char="•"/>
              <a:defRPr b="1" sz="1400">
                <a:latin typeface="Century Gothic"/>
                <a:ea typeface="Century Gothic"/>
                <a:cs typeface="Century Gothic"/>
                <a:sym typeface="Century Gothic"/>
              </a:defRPr>
            </a:pPr>
            <a:r>
              <a:t>MEMBER COMPLETES A NEW APPLICATION FOR MEMBERSHIP AND </a:t>
            </a:r>
          </a:p>
          <a:p>
            <a:pPr marL="221741" indent="-221741" defTabSz="886967">
              <a:lnSpc>
                <a:spcPct val="75000"/>
              </a:lnSpc>
              <a:spcBef>
                <a:spcPts val="900"/>
              </a:spcBef>
              <a:defRPr b="1" sz="1400">
                <a:latin typeface="Century Gothic"/>
                <a:ea typeface="Century Gothic"/>
                <a:cs typeface="Century Gothic"/>
                <a:sym typeface="Century Gothic"/>
              </a:defRPr>
            </a:pPr>
            <a:r>
              <a:t>	</a:t>
            </a:r>
            <a:r>
              <a:t>SUBMITS FEES WITH APPLICATION.</a:t>
            </a:r>
          </a:p>
          <a:p>
            <a:pPr marL="221741" indent="-221741" defTabSz="886967">
              <a:lnSpc>
                <a:spcPct val="110000"/>
              </a:lnSpc>
              <a:spcBef>
                <a:spcPts val="900"/>
              </a:spcBef>
              <a:buSzPct val="96000"/>
              <a:buFont typeface="Arial"/>
              <a:buChar char="•"/>
              <a:defRPr b="1" sz="1400">
                <a:latin typeface="Century Gothic"/>
                <a:ea typeface="Century Gothic"/>
                <a:cs typeface="Century Gothic"/>
                <a:sym typeface="Century Gothic"/>
              </a:defRPr>
            </a:pPr>
            <a:r>
              <a:t>NEW MEMBER KIT, MEMBERSHIP</a:t>
            </a:r>
          </a:p>
          <a:p>
            <a:pPr marL="221741" indent="-221741" defTabSz="886967">
              <a:lnSpc>
                <a:spcPct val="75000"/>
              </a:lnSpc>
              <a:spcBef>
                <a:spcPts val="900"/>
              </a:spcBef>
              <a:defRPr b="1" sz="1400">
                <a:latin typeface="Century Gothic"/>
                <a:ea typeface="Century Gothic"/>
                <a:cs typeface="Century Gothic"/>
                <a:sym typeface="Century Gothic"/>
              </a:defRPr>
            </a:pPr>
            <a:r>
              <a:t>	</a:t>
            </a:r>
            <a:r>
              <a:t> CERTIFICATE, LAPEL PIN, AND </a:t>
            </a:r>
          </a:p>
          <a:p>
            <a:pPr marL="221741" indent="-221741" defTabSz="886967">
              <a:lnSpc>
                <a:spcPct val="75000"/>
              </a:lnSpc>
              <a:spcBef>
                <a:spcPts val="900"/>
              </a:spcBef>
              <a:defRPr b="1" sz="1400">
                <a:latin typeface="Century Gothic"/>
                <a:ea typeface="Century Gothic"/>
                <a:cs typeface="Century Gothic"/>
                <a:sym typeface="Century Gothic"/>
              </a:defRPr>
            </a:pPr>
            <a:r>
              <a:t>	</a:t>
            </a:r>
            <a:r>
              <a:t> MEMBERSHIP CARD IS SENT TO </a:t>
            </a:r>
          </a:p>
          <a:p>
            <a:pPr marL="221741" indent="-221741" defTabSz="886967">
              <a:lnSpc>
                <a:spcPct val="75000"/>
              </a:lnSpc>
              <a:spcBef>
                <a:spcPts val="900"/>
              </a:spcBef>
              <a:defRPr b="1" sz="1400">
                <a:latin typeface="Century Gothic"/>
                <a:ea typeface="Century Gothic"/>
                <a:cs typeface="Century Gothic"/>
                <a:sym typeface="Century Gothic"/>
              </a:defRPr>
            </a:pPr>
            <a:r>
              <a:t>	</a:t>
            </a:r>
            <a:r>
              <a:t> CHAPTER SECRETARY.</a:t>
            </a:r>
          </a:p>
          <a:p>
            <a:pPr marL="221741" indent="-221741" defTabSz="886967">
              <a:lnSpc>
                <a:spcPct val="110000"/>
              </a:lnSpc>
              <a:spcBef>
                <a:spcPts val="900"/>
              </a:spcBef>
              <a:buSzPct val="96000"/>
              <a:buFont typeface="Arial"/>
              <a:buChar char="•"/>
              <a:defRPr b="1" sz="1400">
                <a:latin typeface="Century Gothic"/>
                <a:ea typeface="Century Gothic"/>
                <a:cs typeface="Century Gothic"/>
                <a:sym typeface="Century Gothic"/>
              </a:defRPr>
            </a:pPr>
            <a:r>
              <a:t>MEMBER WILL HAVE A NEW </a:t>
            </a:r>
          </a:p>
          <a:p>
            <a:pPr marL="221741" indent="-221741" defTabSz="886967">
              <a:lnSpc>
                <a:spcPct val="75000"/>
              </a:lnSpc>
              <a:spcBef>
                <a:spcPts val="900"/>
              </a:spcBef>
              <a:defRPr b="1" sz="1400">
                <a:latin typeface="Century Gothic"/>
                <a:ea typeface="Century Gothic"/>
                <a:cs typeface="Century Gothic"/>
                <a:sym typeface="Century Gothic"/>
              </a:defRPr>
            </a:pPr>
            <a:r>
              <a:t>	</a:t>
            </a:r>
            <a:r>
              <a:t>MEMBERSHIP EXPIRATION DATE.</a:t>
            </a:r>
          </a:p>
        </p:txBody>
      </p:sp>
      <p:sp>
        <p:nvSpPr>
          <p:cNvPr id="274" name="Shape 274"/>
          <p:cNvSpPr/>
          <p:nvPr/>
        </p:nvSpPr>
        <p:spPr>
          <a:xfrm>
            <a:off x="914400" y="1346200"/>
            <a:ext cx="4978400" cy="609600"/>
          </a:xfrm>
          <a:prstGeom prst="rect">
            <a:avLst/>
          </a:prstGeom>
          <a:ln w="28575">
            <a:solidFill>
              <a:srgbClr val="000000"/>
            </a:solidFill>
          </a:ln>
        </p:spPr>
        <p:txBody>
          <a:bodyPr lIns="45718" tIns="45718" rIns="45718" bIns="45718" anchor="ctr"/>
          <a:lstStyle/>
          <a:p>
            <a:pPr>
              <a:defRPr>
                <a:latin typeface="+mn-lt"/>
                <a:ea typeface="+mn-ea"/>
                <a:cs typeface="+mn-cs"/>
                <a:sym typeface="Impact"/>
              </a:defRPr>
            </a:pPr>
          </a:p>
        </p:txBody>
      </p:sp>
      <p:sp>
        <p:nvSpPr>
          <p:cNvPr id="275" name="Shape 275"/>
          <p:cNvSpPr/>
          <p:nvPr/>
        </p:nvSpPr>
        <p:spPr>
          <a:xfrm>
            <a:off x="6438900" y="1168400"/>
            <a:ext cx="5080000" cy="609600"/>
          </a:xfrm>
          <a:prstGeom prst="rect">
            <a:avLst/>
          </a:prstGeom>
          <a:ln w="28575">
            <a:solidFill>
              <a:srgbClr val="000000"/>
            </a:solidFill>
          </a:ln>
        </p:spPr>
        <p:txBody>
          <a:bodyPr lIns="45718" tIns="45718" rIns="45718" bIns="45718" anchor="ctr"/>
          <a:lstStyle/>
          <a:p>
            <a:pPr>
              <a:defRPr>
                <a:latin typeface="+mn-lt"/>
                <a:ea typeface="+mn-ea"/>
                <a:cs typeface="+mn-cs"/>
                <a:sym typeface="Impact"/>
              </a:defRPr>
            </a:pP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40"/>
          <p:cNvSpPr/>
          <p:nvPr>
            <p:ph type="title" idx="4294967295"/>
          </p:nvPr>
        </p:nvSpPr>
        <p:spPr>
          <a:xfrm>
            <a:off x="501650" y="0"/>
            <a:ext cx="10363200" cy="765175"/>
          </a:xfrm>
          <a:prstGeom prst="rect">
            <a:avLst/>
          </a:prstGeom>
        </p:spPr>
        <p:txBody>
          <a:bodyPr/>
          <a:lstStyle>
            <a:lvl1pPr>
              <a:defRPr sz="3600">
                <a:solidFill>
                  <a:srgbClr val="FF2600"/>
                </a:solidFill>
                <a:latin typeface="Arial Black"/>
                <a:ea typeface="Arial Black"/>
                <a:cs typeface="Arial Black"/>
                <a:sym typeface="Arial Black"/>
              </a:defRPr>
            </a:lvl1pPr>
          </a:lstStyle>
          <a:p>
            <a:pPr/>
            <a:r>
              <a:t>LEADERSHIP VS. MANAGEMENT</a:t>
            </a:r>
          </a:p>
        </p:txBody>
      </p:sp>
      <p:sp>
        <p:nvSpPr>
          <p:cNvPr id="141" name="Shape 141"/>
          <p:cNvSpPr/>
          <p:nvPr>
            <p:ph type="body" sz="half" idx="4294967295"/>
          </p:nvPr>
        </p:nvSpPr>
        <p:spPr>
          <a:xfrm>
            <a:off x="174213" y="438225"/>
            <a:ext cx="6197601" cy="4724402"/>
          </a:xfrm>
          <a:prstGeom prst="rect">
            <a:avLst/>
          </a:prstGeom>
        </p:spPr>
        <p:txBody>
          <a:bodyPr/>
          <a:lstStyle/>
          <a:p>
            <a:pPr algn="ctr">
              <a:lnSpc>
                <a:spcPct val="110000"/>
              </a:lnSpc>
              <a:buSzTx/>
              <a:buNone/>
              <a:defRPr b="1" sz="1900" u="sng">
                <a:latin typeface="Arial"/>
                <a:ea typeface="Arial"/>
                <a:cs typeface="Arial"/>
                <a:sym typeface="Arial"/>
              </a:defRPr>
            </a:pPr>
            <a:r>
              <a:t>LEADERSHIP</a:t>
            </a:r>
          </a:p>
          <a:p>
            <a:pPr>
              <a:lnSpc>
                <a:spcPct val="110000"/>
              </a:lnSpc>
              <a:buSzPct val="99000"/>
              <a:buAutoNum type="arabicPeriod" startAt="1"/>
              <a:defRPr>
                <a:latin typeface="Arial"/>
                <a:ea typeface="Arial"/>
                <a:cs typeface="Arial"/>
                <a:sym typeface="Arial"/>
              </a:defRPr>
            </a:pPr>
            <a:r>
              <a:t>INSPIRES A SHARED VISION</a:t>
            </a:r>
          </a:p>
          <a:p>
            <a:pPr>
              <a:lnSpc>
                <a:spcPct val="110000"/>
              </a:lnSpc>
              <a:buSzPct val="99000"/>
              <a:buAutoNum type="arabicPeriod" startAt="1"/>
              <a:defRPr>
                <a:latin typeface="Arial"/>
                <a:ea typeface="Arial"/>
                <a:cs typeface="Arial"/>
                <a:sym typeface="Arial"/>
              </a:defRPr>
            </a:pPr>
            <a:r>
              <a:t>PROVIDES A PURPOSE</a:t>
            </a:r>
          </a:p>
          <a:p>
            <a:pPr>
              <a:lnSpc>
                <a:spcPct val="110000"/>
              </a:lnSpc>
              <a:buSzPct val="99000"/>
              <a:buAutoNum type="arabicPeriod" startAt="1"/>
              <a:defRPr>
                <a:latin typeface="Arial"/>
                <a:ea typeface="Arial"/>
                <a:cs typeface="Arial"/>
                <a:sym typeface="Arial"/>
              </a:defRPr>
            </a:pPr>
            <a:r>
              <a:t>PROMOTES VALUES</a:t>
            </a:r>
          </a:p>
          <a:p>
            <a:pPr>
              <a:lnSpc>
                <a:spcPct val="110000"/>
              </a:lnSpc>
              <a:buSzPct val="99000"/>
              <a:buAutoNum type="arabicPeriod" startAt="1"/>
              <a:defRPr>
                <a:latin typeface="Arial"/>
                <a:ea typeface="Arial"/>
                <a:cs typeface="Arial"/>
                <a:sym typeface="Arial"/>
              </a:defRPr>
            </a:pPr>
            <a:r>
              <a:t>CREATES CHANGE</a:t>
            </a:r>
          </a:p>
          <a:p>
            <a:pPr>
              <a:lnSpc>
                <a:spcPct val="110000"/>
              </a:lnSpc>
              <a:buSzPct val="99000"/>
              <a:buAutoNum type="arabicPeriod" startAt="1"/>
              <a:defRPr>
                <a:latin typeface="Arial"/>
                <a:ea typeface="Arial"/>
                <a:cs typeface="Arial"/>
                <a:sym typeface="Arial"/>
              </a:defRPr>
            </a:pPr>
            <a:r>
              <a:t>CREATES AN ENVIRONMENT WHERE PEOPLE CAN MOTIVATE THEMSELVES</a:t>
            </a:r>
          </a:p>
          <a:p>
            <a:pPr>
              <a:lnSpc>
                <a:spcPct val="110000"/>
              </a:lnSpc>
              <a:buSzPct val="99000"/>
              <a:buAutoNum type="arabicPeriod" startAt="1"/>
              <a:defRPr>
                <a:latin typeface="Arial"/>
                <a:ea typeface="Arial"/>
                <a:cs typeface="Arial"/>
                <a:sym typeface="Arial"/>
              </a:defRPr>
            </a:pPr>
            <a:r>
              <a:t>CHALLENGES THE PROCESS</a:t>
            </a:r>
          </a:p>
          <a:p>
            <a:pPr>
              <a:lnSpc>
                <a:spcPct val="110000"/>
              </a:lnSpc>
              <a:buSzPct val="99000"/>
              <a:buAutoNum type="arabicPeriod" startAt="1"/>
              <a:defRPr>
                <a:latin typeface="Arial"/>
                <a:ea typeface="Arial"/>
                <a:cs typeface="Arial"/>
                <a:sym typeface="Arial"/>
              </a:defRPr>
            </a:pPr>
            <a:r>
              <a:t>MODELS THE WAY</a:t>
            </a:r>
          </a:p>
          <a:p>
            <a:pPr>
              <a:lnSpc>
                <a:spcPct val="110000"/>
              </a:lnSpc>
              <a:buSzPct val="99000"/>
              <a:buAutoNum type="arabicPeriod" startAt="1"/>
              <a:defRPr>
                <a:latin typeface="Arial"/>
                <a:ea typeface="Arial"/>
                <a:cs typeface="Arial"/>
                <a:sym typeface="Arial"/>
              </a:defRPr>
            </a:pPr>
            <a:r>
              <a:t>ENCOURAGES THE HEART</a:t>
            </a:r>
          </a:p>
        </p:txBody>
      </p:sp>
      <p:sp>
        <p:nvSpPr>
          <p:cNvPr id="142" name="Shape 142"/>
          <p:cNvSpPr/>
          <p:nvPr/>
        </p:nvSpPr>
        <p:spPr>
          <a:xfrm>
            <a:off x="6910185" y="891968"/>
            <a:ext cx="5080001" cy="402627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marL="228600" indent="-228600" algn="ctr" defTabSz="914400">
              <a:lnSpc>
                <a:spcPct val="110000"/>
              </a:lnSpc>
              <a:spcBef>
                <a:spcPts val="1000"/>
              </a:spcBef>
              <a:defRPr b="1" sz="1900" u="sng">
                <a:latin typeface="Arial"/>
                <a:ea typeface="Arial"/>
                <a:cs typeface="Arial"/>
                <a:sym typeface="Arial"/>
              </a:defRPr>
            </a:pPr>
            <a:r>
              <a:t>MANAGEMENT</a:t>
            </a:r>
          </a:p>
          <a:p>
            <a:pPr marL="228600" indent="-228600" defTabSz="914400">
              <a:lnSpc>
                <a:spcPct val="110000"/>
              </a:lnSpc>
              <a:spcBef>
                <a:spcPts val="1000"/>
              </a:spcBef>
              <a:buSzPct val="100000"/>
              <a:buAutoNum type="arabicPeriod" startAt="1"/>
              <a:defRPr sz="2000">
                <a:latin typeface="Arial"/>
                <a:ea typeface="Arial"/>
                <a:cs typeface="Arial"/>
                <a:sym typeface="Arial"/>
              </a:defRPr>
            </a:pPr>
            <a:r>
              <a:t>PLANS</a:t>
            </a:r>
          </a:p>
          <a:p>
            <a:pPr marL="228600" indent="-228600" defTabSz="914400">
              <a:lnSpc>
                <a:spcPct val="110000"/>
              </a:lnSpc>
              <a:spcBef>
                <a:spcPts val="1000"/>
              </a:spcBef>
              <a:buSzPct val="100000"/>
              <a:buAutoNum type="arabicPeriod" startAt="1"/>
              <a:defRPr sz="2000">
                <a:latin typeface="Arial"/>
                <a:ea typeface="Arial"/>
                <a:cs typeface="Arial"/>
                <a:sym typeface="Arial"/>
              </a:defRPr>
            </a:pPr>
            <a:r>
              <a:t>ORGANIZES</a:t>
            </a:r>
          </a:p>
          <a:p>
            <a:pPr marL="228600" indent="-228600" defTabSz="914400">
              <a:lnSpc>
                <a:spcPct val="110000"/>
              </a:lnSpc>
              <a:spcBef>
                <a:spcPts val="1000"/>
              </a:spcBef>
              <a:buSzPct val="100000"/>
              <a:buAutoNum type="arabicPeriod" startAt="1"/>
              <a:defRPr sz="2000">
                <a:latin typeface="Arial"/>
                <a:ea typeface="Arial"/>
                <a:cs typeface="Arial"/>
                <a:sym typeface="Arial"/>
              </a:defRPr>
            </a:pPr>
            <a:r>
              <a:t>PRODUCES ORDERS</a:t>
            </a:r>
          </a:p>
          <a:p>
            <a:pPr marL="228600" indent="-228600" defTabSz="914400">
              <a:lnSpc>
                <a:spcPct val="110000"/>
              </a:lnSpc>
              <a:spcBef>
                <a:spcPts val="1000"/>
              </a:spcBef>
              <a:buSzPct val="100000"/>
              <a:buAutoNum type="arabicPeriod" startAt="1"/>
              <a:defRPr sz="2000">
                <a:latin typeface="Arial"/>
                <a:ea typeface="Arial"/>
                <a:cs typeface="Arial"/>
                <a:sym typeface="Arial"/>
              </a:defRPr>
            </a:pPr>
            <a:r>
              <a:t>IMPLEMENTS SYSTEMS</a:t>
            </a:r>
          </a:p>
          <a:p>
            <a:pPr marL="228600" indent="-228600" defTabSz="914400">
              <a:lnSpc>
                <a:spcPct val="110000"/>
              </a:lnSpc>
              <a:spcBef>
                <a:spcPts val="1000"/>
              </a:spcBef>
              <a:buSzPct val="100000"/>
              <a:buAutoNum type="arabicPeriod" startAt="1"/>
              <a:defRPr sz="2000">
                <a:latin typeface="Arial"/>
                <a:ea typeface="Arial"/>
                <a:cs typeface="Arial"/>
                <a:sym typeface="Arial"/>
              </a:defRPr>
            </a:pPr>
            <a:r>
              <a:t>CONFORMS TO GOALS</a:t>
            </a:r>
          </a:p>
          <a:p>
            <a:pPr marL="228600" indent="-228600" defTabSz="914400">
              <a:lnSpc>
                <a:spcPct val="140000"/>
              </a:lnSpc>
              <a:spcBef>
                <a:spcPts val="1000"/>
              </a:spcBef>
              <a:buSzPct val="100000"/>
              <a:buAutoNum type="arabicPeriod" startAt="6"/>
              <a:defRPr sz="2000">
                <a:latin typeface="Arial"/>
                <a:ea typeface="Arial"/>
                <a:cs typeface="Arial"/>
                <a:sym typeface="Arial"/>
              </a:defRPr>
            </a:pPr>
            <a:r>
              <a:t>CONTROLS</a:t>
            </a:r>
          </a:p>
          <a:p>
            <a:pPr marL="228600" indent="-228600" defTabSz="914400">
              <a:lnSpc>
                <a:spcPct val="110000"/>
              </a:lnSpc>
              <a:spcBef>
                <a:spcPts val="1000"/>
              </a:spcBef>
              <a:buSzPct val="100000"/>
              <a:buAutoNum type="arabicPeriod" startAt="6"/>
              <a:defRPr sz="2000">
                <a:latin typeface="Arial"/>
                <a:ea typeface="Arial"/>
                <a:cs typeface="Arial"/>
                <a:sym typeface="Arial"/>
              </a:defRPr>
            </a:pPr>
            <a:r>
              <a:t>ALLOCATES RESOURCES</a:t>
            </a:r>
          </a:p>
          <a:p>
            <a:pPr marL="228600" indent="-228600" defTabSz="914400">
              <a:lnSpc>
                <a:spcPct val="110000"/>
              </a:lnSpc>
              <a:spcBef>
                <a:spcPts val="1000"/>
              </a:spcBef>
              <a:buSzPct val="100000"/>
              <a:buAutoNum type="arabicPeriod" startAt="6"/>
              <a:defRPr sz="2000">
                <a:latin typeface="Arial"/>
                <a:ea typeface="Arial"/>
                <a:cs typeface="Arial"/>
                <a:sym typeface="Arial"/>
              </a:defRPr>
            </a:pPr>
            <a:r>
              <a:t>FOCUSES EFFORTS</a:t>
            </a:r>
          </a:p>
        </p:txBody>
      </p:sp>
      <p:pic>
        <p:nvPicPr>
          <p:cNvPr id="143" name="image11.png"/>
          <p:cNvPicPr>
            <a:picLocks noChangeAspect="1"/>
          </p:cNvPicPr>
          <p:nvPr/>
        </p:nvPicPr>
        <p:blipFill>
          <a:blip r:embed="rId2">
            <a:extLst/>
          </a:blip>
          <a:stretch>
            <a:fillRect/>
          </a:stretch>
        </p:blipFill>
        <p:spPr>
          <a:xfrm>
            <a:off x="4470400" y="5191125"/>
            <a:ext cx="5080000" cy="1666875"/>
          </a:xfrm>
          <a:prstGeom prst="rect">
            <a:avLst/>
          </a:prstGeom>
          <a:ln w="12700">
            <a:miter lim="400000"/>
          </a:ln>
        </p:spPr>
      </p:pic>
    </p:spTree>
  </p:cSld>
  <p:clrMapOvr>
    <a:masterClrMapping/>
  </p:clrMapOvr>
  <p:transition xmlns:p14="http://schemas.microsoft.com/office/powerpoint/2010/main" spd="med" advClick="1" p14:dur="1000"/>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7" name="Shape 277"/>
          <p:cNvSpPr/>
          <p:nvPr>
            <p:ph type="title" idx="4294967295"/>
          </p:nvPr>
        </p:nvSpPr>
        <p:spPr>
          <a:xfrm>
            <a:off x="1016000" y="149225"/>
            <a:ext cx="10363200" cy="993775"/>
          </a:xfrm>
          <a:prstGeom prst="rect">
            <a:avLst/>
          </a:prstGeom>
        </p:spPr>
        <p:txBody>
          <a:bodyPr/>
          <a:lstStyle>
            <a:lvl1pPr algn="ctr">
              <a:defRPr sz="4000">
                <a:solidFill>
                  <a:srgbClr val="FF2600"/>
                </a:solidFill>
                <a:latin typeface="Arial Black"/>
                <a:ea typeface="Arial Black"/>
                <a:cs typeface="Arial Black"/>
                <a:sym typeface="Arial Black"/>
              </a:defRPr>
            </a:lvl1pPr>
          </a:lstStyle>
          <a:p>
            <a:pPr/>
            <a:r>
              <a:t>LEADERSHIP LINKAGES</a:t>
            </a:r>
          </a:p>
        </p:txBody>
      </p:sp>
      <p:sp>
        <p:nvSpPr>
          <p:cNvPr id="278" name="Shape 278"/>
          <p:cNvSpPr/>
          <p:nvPr>
            <p:ph type="body" sz="half" idx="4294967295"/>
          </p:nvPr>
        </p:nvSpPr>
        <p:spPr>
          <a:xfrm>
            <a:off x="5689600" y="854075"/>
            <a:ext cx="5588000" cy="4800600"/>
          </a:xfrm>
          <a:prstGeom prst="rect">
            <a:avLst/>
          </a:prstGeom>
        </p:spPr>
        <p:txBody>
          <a:bodyPr/>
          <a:lstStyle/>
          <a:p>
            <a:pPr algn="ctr">
              <a:buSzTx/>
              <a:buNone/>
              <a:defRPr b="1">
                <a:latin typeface="Century Gothic"/>
                <a:ea typeface="Century Gothic"/>
                <a:cs typeface="Century Gothic"/>
                <a:sym typeface="Century Gothic"/>
              </a:defRPr>
            </a:pPr>
          </a:p>
          <a:p>
            <a:pPr algn="ctr">
              <a:buSzTx/>
              <a:buNone/>
              <a:defRPr b="1" sz="2400">
                <a:latin typeface="Century Gothic"/>
                <a:ea typeface="Century Gothic"/>
                <a:cs typeface="Century Gothic"/>
                <a:sym typeface="Century Gothic"/>
              </a:defRPr>
            </a:pPr>
            <a:r>
              <a:t>WAYS TO SHOW LEADERSHIP</a:t>
            </a:r>
          </a:p>
          <a:p>
            <a:pPr algn="ctr">
              <a:buSzTx/>
              <a:buNone/>
              <a:defRPr b="1" sz="2400">
                <a:latin typeface="Century Gothic"/>
                <a:ea typeface="Century Gothic"/>
                <a:cs typeface="Century Gothic"/>
                <a:sym typeface="Century Gothic"/>
              </a:defRPr>
            </a:pPr>
            <a:r>
              <a:t>IN YOUR CHAPTER…</a:t>
            </a:r>
          </a:p>
          <a:p>
            <a:pPr algn="ctr">
              <a:buSzTx/>
              <a:buNone/>
              <a:defRPr b="1">
                <a:latin typeface="Century Gothic"/>
                <a:ea typeface="Century Gothic"/>
                <a:cs typeface="Century Gothic"/>
                <a:sym typeface="Century Gothic"/>
              </a:defRPr>
            </a:pPr>
          </a:p>
          <a:p>
            <a:pPr algn="ctr">
              <a:buSzTx/>
              <a:buNone/>
              <a:defRPr b="1">
                <a:latin typeface="Century Gothic"/>
                <a:ea typeface="Century Gothic"/>
                <a:cs typeface="Century Gothic"/>
                <a:sym typeface="Century Gothic"/>
              </a:defRPr>
            </a:pPr>
            <a:r>
              <a:t>FOLLOW-UP ON MEMBERS </a:t>
            </a:r>
          </a:p>
          <a:p>
            <a:pPr algn="ctr">
              <a:buSzTx/>
              <a:buNone/>
              <a:defRPr b="1">
                <a:latin typeface="Century Gothic"/>
                <a:ea typeface="Century Gothic"/>
                <a:cs typeface="Century Gothic"/>
                <a:sym typeface="Century Gothic"/>
              </a:defRPr>
            </a:pPr>
            <a:r>
              <a:t>WHO ARE ABSENT FROM YOUR CHAPTER MEETING.  SOMETHING AS SIMPLE AS “WE MISSED YOU, IS EVERYTHING OKAY?”  GOES QUITE A LONG WAY FOR A MAN’S SENSE OF BELONGING.</a:t>
            </a:r>
          </a:p>
        </p:txBody>
      </p:sp>
      <p:pic>
        <p:nvPicPr>
          <p:cNvPr id="279" name="image46.png"/>
          <p:cNvPicPr>
            <a:picLocks noChangeAspect="1"/>
          </p:cNvPicPr>
          <p:nvPr/>
        </p:nvPicPr>
        <p:blipFill>
          <a:blip r:embed="rId2">
            <a:extLst/>
          </a:blip>
          <a:stretch>
            <a:fillRect/>
          </a:stretch>
        </p:blipFill>
        <p:spPr>
          <a:xfrm>
            <a:off x="177800" y="663575"/>
            <a:ext cx="5181601" cy="5181600"/>
          </a:xfrm>
          <a:prstGeom prst="rect">
            <a:avLst/>
          </a:prstGeom>
          <a:ln w="12700">
            <a:miter lim="400000"/>
          </a:ln>
        </p:spPr>
      </p:pic>
    </p:spTree>
  </p:cSld>
  <p:clrMapOvr>
    <a:masterClrMapping/>
  </p:clrMapOvr>
  <p:transition xmlns:p14="http://schemas.microsoft.com/office/powerpoint/2010/main" spd="med" advClick="1" p14:dur="1000"/>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1" name="Shape 281"/>
          <p:cNvSpPr/>
          <p:nvPr>
            <p:ph type="title" idx="4294967295"/>
          </p:nvPr>
        </p:nvSpPr>
        <p:spPr>
          <a:xfrm>
            <a:off x="101600" y="12700"/>
            <a:ext cx="10363200" cy="917575"/>
          </a:xfrm>
          <a:prstGeom prst="rect">
            <a:avLst/>
          </a:prstGeom>
        </p:spPr>
        <p:txBody>
          <a:bodyPr/>
          <a:lstStyle>
            <a:lvl1pPr>
              <a:defRPr sz="3200">
                <a:solidFill>
                  <a:srgbClr val="FF2600"/>
                </a:solidFill>
                <a:latin typeface="Arial Black"/>
                <a:ea typeface="Arial Black"/>
                <a:cs typeface="Arial Black"/>
                <a:sym typeface="Arial Black"/>
              </a:defRPr>
            </a:lvl1pPr>
          </a:lstStyle>
          <a:p>
            <a:pPr/>
            <a:r>
              <a:t>CHAPTER ROSTER</a:t>
            </a:r>
          </a:p>
        </p:txBody>
      </p:sp>
      <p:sp>
        <p:nvSpPr>
          <p:cNvPr id="282" name="Shape 282"/>
          <p:cNvSpPr/>
          <p:nvPr>
            <p:ph type="body" idx="4294967295"/>
          </p:nvPr>
        </p:nvSpPr>
        <p:spPr>
          <a:xfrm>
            <a:off x="173036" y="242886"/>
            <a:ext cx="12192003" cy="4800603"/>
          </a:xfrm>
          <a:prstGeom prst="rect">
            <a:avLst/>
          </a:prstGeom>
        </p:spPr>
        <p:txBody>
          <a:bodyPr/>
          <a:lstStyle/>
          <a:p>
            <a:pPr marL="180594" indent="-180594" algn="ctr" defTabSz="722376">
              <a:spcBef>
                <a:spcPts val="700"/>
              </a:spcBef>
              <a:buSzTx/>
              <a:buNone/>
              <a:defRPr b="1" sz="1500">
                <a:latin typeface="Century Gothic"/>
                <a:ea typeface="Century Gothic"/>
                <a:cs typeface="Century Gothic"/>
                <a:sym typeface="Century Gothic"/>
              </a:defRPr>
            </a:pPr>
          </a:p>
          <a:p>
            <a:pPr marL="180594" indent="-180594" defTabSz="722376">
              <a:spcBef>
                <a:spcPts val="700"/>
              </a:spcBef>
              <a:buSzTx/>
              <a:buNone/>
              <a:defRPr b="1" sz="1500">
                <a:latin typeface="Century Gothic"/>
                <a:ea typeface="Century Gothic"/>
                <a:cs typeface="Century Gothic"/>
                <a:sym typeface="Century Gothic"/>
              </a:defRPr>
            </a:pPr>
            <a:r>
              <a:t>PUBLISHING A CHAPTER ROSTER REGULARLY IS A DUTY OF THE CHAPTER SECRETARY</a:t>
            </a:r>
          </a:p>
          <a:p>
            <a:pPr marL="180594" indent="-180594" defTabSz="722376">
              <a:spcBef>
                <a:spcPts val="700"/>
              </a:spcBef>
              <a:defRPr b="1" sz="1500">
                <a:latin typeface="Century Gothic"/>
                <a:ea typeface="Century Gothic"/>
                <a:cs typeface="Century Gothic"/>
                <a:sym typeface="Century Gothic"/>
              </a:defRPr>
            </a:pPr>
            <a:r>
              <a:t>PUBLISH A ROSTER QUARTERLY AFTER RENEWALS HAVE BEEN PROCESSED.</a:t>
            </a:r>
          </a:p>
          <a:p>
            <a:pPr marL="180594" indent="-180594" defTabSz="722376">
              <a:spcBef>
                <a:spcPts val="700"/>
              </a:spcBef>
              <a:defRPr b="1" sz="1500">
                <a:latin typeface="Century Gothic"/>
                <a:ea typeface="Century Gothic"/>
                <a:cs typeface="Century Gothic"/>
                <a:sym typeface="Century Gothic"/>
              </a:defRPr>
            </a:pPr>
            <a:r>
              <a:t>GENERATE A CHAPTER MEMBERSHIP LIST FROM SOCIETY'S </a:t>
            </a:r>
            <a:r>
              <a:rPr i="1"/>
              <a:t>“MEMBERS </a:t>
            </a:r>
            <a:endParaRPr i="1"/>
          </a:p>
          <a:p>
            <a:pPr marL="180594" indent="-180594" defTabSz="722376">
              <a:spcBef>
                <a:spcPts val="700"/>
              </a:spcBef>
              <a:buSzTx/>
              <a:buNone/>
              <a:defRPr b="1" i="1" sz="1500">
                <a:latin typeface="Century Gothic"/>
                <a:ea typeface="Century Gothic"/>
                <a:cs typeface="Century Gothic"/>
                <a:sym typeface="Century Gothic"/>
              </a:defRPr>
            </a:pPr>
            <a:r>
              <a:t>	</a:t>
            </a:r>
            <a:r>
              <a:t>   ONLY”</a:t>
            </a:r>
            <a:r>
              <a:rPr i="0"/>
              <a:t> PAGE.</a:t>
            </a:r>
          </a:p>
          <a:p>
            <a:pPr marL="180594" indent="-180594" defTabSz="722376">
              <a:spcBef>
                <a:spcPts val="700"/>
              </a:spcBef>
              <a:defRPr b="1" sz="1500">
                <a:latin typeface="Century Gothic"/>
                <a:ea typeface="Century Gothic"/>
                <a:cs typeface="Century Gothic"/>
                <a:sym typeface="Century Gothic"/>
              </a:defRPr>
            </a:pPr>
            <a:r>
              <a:t>ASK MEMBERS TO REVIEW THEIR INFORMATION AND UPDATE, IF </a:t>
            </a:r>
          </a:p>
          <a:p>
            <a:pPr marL="180594" indent="-180594" defTabSz="722376">
              <a:spcBef>
                <a:spcPts val="700"/>
              </a:spcBef>
              <a:buSzTx/>
              <a:buNone/>
              <a:defRPr b="1" sz="1500">
                <a:latin typeface="Century Gothic"/>
                <a:ea typeface="Century Gothic"/>
                <a:cs typeface="Century Gothic"/>
                <a:sym typeface="Century Gothic"/>
              </a:defRPr>
            </a:pPr>
            <a:r>
              <a:t>	</a:t>
            </a:r>
            <a:r>
              <a:t>  NECESSARY.</a:t>
            </a:r>
          </a:p>
          <a:p>
            <a:pPr marL="180594" indent="-180594" defTabSz="722376">
              <a:spcBef>
                <a:spcPts val="700"/>
              </a:spcBef>
              <a:defRPr b="1" sz="1500">
                <a:latin typeface="Century Gothic"/>
                <a:ea typeface="Century Gothic"/>
                <a:cs typeface="Century Gothic"/>
                <a:sym typeface="Century Gothic"/>
              </a:defRPr>
            </a:pPr>
            <a:r>
              <a:t>SOCIETY WEB PAGE LINK TO </a:t>
            </a:r>
            <a:r>
              <a:rPr i="1"/>
              <a:t>“MEMBERS ONLY”</a:t>
            </a:r>
            <a:r>
              <a:t> CAN GENERATE A </a:t>
            </a:r>
          </a:p>
          <a:p>
            <a:pPr marL="180594" indent="-180594" defTabSz="722376">
              <a:spcBef>
                <a:spcPts val="700"/>
              </a:spcBef>
              <a:buSzTx/>
              <a:buNone/>
              <a:defRPr b="1" sz="1500">
                <a:latin typeface="Century Gothic"/>
                <a:ea typeface="Century Gothic"/>
                <a:cs typeface="Century Gothic"/>
                <a:sym typeface="Century Gothic"/>
              </a:defRPr>
            </a:pPr>
            <a:r>
              <a:t>	</a:t>
            </a:r>
            <a:r>
              <a:t>   FINAL ROSTER FOR YOU, OR YOU CAN USE THE INFORMATION TO </a:t>
            </a:r>
          </a:p>
          <a:p>
            <a:pPr marL="180594" indent="-180594" defTabSz="722376">
              <a:spcBef>
                <a:spcPts val="700"/>
              </a:spcBef>
              <a:buSzTx/>
              <a:buNone/>
              <a:defRPr b="1" sz="1500">
                <a:latin typeface="Century Gothic"/>
                <a:ea typeface="Century Gothic"/>
                <a:cs typeface="Century Gothic"/>
                <a:sym typeface="Century Gothic"/>
              </a:defRPr>
            </a:pPr>
            <a:r>
              <a:t>	</a:t>
            </a:r>
            <a:r>
              <a:t>   CONSTRUCT YOUR OWN ROSTER IN WORD OR EXCEL.</a:t>
            </a:r>
          </a:p>
          <a:p>
            <a:pPr marL="180594" indent="-180594" defTabSz="722376">
              <a:spcBef>
                <a:spcPts val="700"/>
              </a:spcBef>
              <a:defRPr b="1" sz="1500">
                <a:latin typeface="Century Gothic"/>
                <a:ea typeface="Century Gothic"/>
                <a:cs typeface="Century Gothic"/>
                <a:sym typeface="Century Gothic"/>
              </a:defRPr>
            </a:pPr>
            <a:r>
              <a:t>DISTRIBUTE TO THE MEMBERSHIP.</a:t>
            </a:r>
          </a:p>
        </p:txBody>
      </p:sp>
    </p:spTree>
  </p:cSld>
  <p:clrMapOvr>
    <a:masterClrMapping/>
  </p:clrMapOvr>
  <p:transition xmlns:p14="http://schemas.microsoft.com/office/powerpoint/2010/main" spd="med" advClick="1" p14:dur="1000"/>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6" name="Group 286"/>
          <p:cNvGrpSpPr/>
          <p:nvPr/>
        </p:nvGrpSpPr>
        <p:grpSpPr>
          <a:xfrm>
            <a:off x="101599" y="1142998"/>
            <a:ext cx="11684001" cy="4876804"/>
            <a:chOff x="0" y="0"/>
            <a:chExt cx="11684000" cy="4876803"/>
          </a:xfrm>
        </p:grpSpPr>
        <p:pic>
          <p:nvPicPr>
            <p:cNvPr id="284" name="image6.jpeg"/>
            <p:cNvPicPr>
              <a:picLocks noChangeAspect="1"/>
            </p:cNvPicPr>
            <p:nvPr/>
          </p:nvPicPr>
          <p:blipFill>
            <a:blip r:embed="rId2">
              <a:extLst/>
            </a:blip>
            <a:stretch>
              <a:fillRect/>
            </a:stretch>
          </p:blipFill>
          <p:spPr>
            <a:xfrm>
              <a:off x="0" y="-1"/>
              <a:ext cx="11684000" cy="4876804"/>
            </a:xfrm>
            <a:prstGeom prst="rect">
              <a:avLst/>
            </a:prstGeom>
            <a:ln w="12700" cap="flat">
              <a:noFill/>
              <a:miter lim="400000"/>
            </a:ln>
            <a:effectLst/>
          </p:spPr>
        </p:pic>
        <p:sp>
          <p:nvSpPr>
            <p:cNvPr id="285" name="Shape 285"/>
            <p:cNvSpPr/>
            <p:nvPr/>
          </p:nvSpPr>
          <p:spPr>
            <a:xfrm>
              <a:off x="7572961" y="82657"/>
              <a:ext cx="2921002" cy="661263"/>
            </a:xfrm>
            <a:prstGeom prst="rect">
              <a:avLst/>
            </a:prstGeom>
            <a:solidFill>
              <a:srgbClr val="FFFFFF"/>
            </a:solidFill>
            <a:ln w="19050" cap="flat">
              <a:solidFill>
                <a:srgbClr val="FFFFFF"/>
              </a:solidFill>
              <a:prstDash val="solid"/>
              <a:round/>
            </a:ln>
            <a:effectLst/>
          </p:spPr>
          <p:txBody>
            <a:bodyPr wrap="square" lIns="45718" tIns="45718" rIns="45718" bIns="45718" numCol="1" anchor="ctr">
              <a:noAutofit/>
            </a:bodyPr>
            <a:lstStyle/>
            <a:p>
              <a:pPr algn="ctr" defTabSz="914400">
                <a:defRPr>
                  <a:solidFill>
                    <a:srgbClr val="FFFFFF"/>
                  </a:solidFill>
                  <a:latin typeface="+mn-lt"/>
                  <a:ea typeface="+mn-ea"/>
                  <a:cs typeface="+mn-cs"/>
                  <a:sym typeface="Impact"/>
                </a:defRPr>
              </a:pPr>
            </a:p>
          </p:txBody>
        </p:sp>
      </p:grpSp>
      <p:pic>
        <p:nvPicPr>
          <p:cNvPr id="287" name="image47.png"/>
          <p:cNvPicPr>
            <a:picLocks noChangeAspect="1"/>
          </p:cNvPicPr>
          <p:nvPr/>
        </p:nvPicPr>
        <p:blipFill>
          <a:blip r:embed="rId3">
            <a:extLst/>
          </a:blip>
          <a:stretch>
            <a:fillRect/>
          </a:stretch>
        </p:blipFill>
        <p:spPr>
          <a:xfrm>
            <a:off x="195262" y="66675"/>
            <a:ext cx="10375901" cy="933451"/>
          </a:xfrm>
          <a:prstGeom prst="rect">
            <a:avLst/>
          </a:prstGeom>
          <a:ln w="12700">
            <a:miter lim="400000"/>
          </a:ln>
        </p:spPr>
      </p:pic>
    </p:spTree>
  </p:cSld>
  <p:clrMapOvr>
    <a:masterClrMapping/>
  </p:clrMapOvr>
  <p:transition xmlns:p14="http://schemas.microsoft.com/office/powerpoint/2010/main" spd="med" advClick="1" p14:dur="1000"/>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9" name="Shape 289"/>
          <p:cNvSpPr/>
          <p:nvPr>
            <p:ph type="title" idx="4294967295"/>
          </p:nvPr>
        </p:nvSpPr>
        <p:spPr>
          <a:xfrm>
            <a:off x="101600" y="60325"/>
            <a:ext cx="10363200" cy="917575"/>
          </a:xfrm>
          <a:prstGeom prst="rect">
            <a:avLst/>
          </a:prstGeom>
        </p:spPr>
        <p:txBody>
          <a:bodyPr/>
          <a:lstStyle>
            <a:lvl1pPr>
              <a:defRPr sz="3200">
                <a:solidFill>
                  <a:srgbClr val="FF2600"/>
                </a:solidFill>
                <a:latin typeface="Arial Black"/>
                <a:ea typeface="Arial Black"/>
                <a:cs typeface="Arial Black"/>
                <a:sym typeface="Arial Black"/>
              </a:defRPr>
            </a:lvl1pPr>
          </a:lstStyle>
          <a:p>
            <a:pPr/>
            <a:r>
              <a:t>PERSONNEL CHANGES</a:t>
            </a:r>
          </a:p>
        </p:txBody>
      </p:sp>
      <p:sp>
        <p:nvSpPr>
          <p:cNvPr id="290" name="Shape 290"/>
          <p:cNvSpPr/>
          <p:nvPr>
            <p:ph type="body" idx="4294967295"/>
          </p:nvPr>
        </p:nvSpPr>
        <p:spPr>
          <a:xfrm>
            <a:off x="-79377" y="457200"/>
            <a:ext cx="11785604" cy="4800600"/>
          </a:xfrm>
          <a:prstGeom prst="rect">
            <a:avLst/>
          </a:prstGeom>
        </p:spPr>
        <p:txBody>
          <a:bodyPr/>
          <a:lstStyle/>
          <a:p>
            <a:pPr algn="ctr">
              <a:lnSpc>
                <a:spcPct val="80000"/>
              </a:lnSpc>
              <a:buSzTx/>
              <a:buNone/>
              <a:defRPr b="1" sz="2800" u="sng">
                <a:latin typeface="Arial"/>
                <a:ea typeface="Arial"/>
                <a:cs typeface="Arial"/>
                <a:sym typeface="Arial"/>
              </a:defRPr>
            </a:pPr>
            <a:r>
              <a:t>UPDATING CHAPTER OFFICER CHANGES</a:t>
            </a:r>
          </a:p>
          <a:p>
            <a:pPr algn="ctr">
              <a:lnSpc>
                <a:spcPct val="80000"/>
              </a:lnSpc>
              <a:buSzTx/>
              <a:buNone/>
              <a:defRPr b="1" sz="2800" u="sng">
                <a:latin typeface="Arial"/>
                <a:ea typeface="Arial"/>
                <a:cs typeface="Arial"/>
                <a:sym typeface="Arial"/>
              </a:defRPr>
            </a:pPr>
          </a:p>
          <a:p>
            <a:pPr>
              <a:buSzPct val="100000"/>
              <a:buFont typeface="Wingdings"/>
              <a:buChar char="➢"/>
              <a:defRPr b="1">
                <a:latin typeface="Arial"/>
                <a:ea typeface="Arial"/>
                <a:cs typeface="Arial"/>
                <a:sym typeface="Arial"/>
              </a:defRPr>
            </a:pPr>
            <a:r>
              <a:t>NOTIFY THE SOCIETY AND DISTRICT SECRETARY OF OFFICER CHANGES</a:t>
            </a:r>
            <a:endParaRPr u="sng"/>
          </a:p>
          <a:p>
            <a:pPr>
              <a:buSzPct val="100000"/>
              <a:buFont typeface="Wingdings"/>
              <a:buChar char="➢"/>
              <a:defRPr b="1" u="sng">
                <a:latin typeface="Arial"/>
                <a:ea typeface="Arial"/>
                <a:cs typeface="Arial"/>
                <a:sym typeface="Arial"/>
              </a:defRPr>
            </a:pPr>
            <a:r>
              <a:t>IT IS NOT</a:t>
            </a:r>
            <a:r>
              <a:rPr u="none"/>
              <a:t> NECESSARY TO NOTIFY SOCIETY OR DISTRICT SECRETARY OF CHANGES FOR THE GENERAL MEMBERSHIP.</a:t>
            </a:r>
          </a:p>
          <a:p>
            <a:pPr>
              <a:buSzPct val="100000"/>
              <a:buFont typeface="Wingdings"/>
              <a:buChar char="➢"/>
              <a:defRPr b="1">
                <a:latin typeface="Arial"/>
                <a:ea typeface="Arial"/>
                <a:cs typeface="Arial"/>
                <a:sym typeface="Arial"/>
              </a:defRPr>
            </a:pPr>
            <a:r>
              <a:t>NOTIFICATION IS INTENDED FOR CHAPTER OFFICER PERSONNEL CHANGES OR CHANGES IN OFFICER’S INFORMATION PROFILE.</a:t>
            </a:r>
          </a:p>
          <a:p>
            <a:pPr>
              <a:buSzPct val="100000"/>
              <a:buFont typeface="Wingdings"/>
              <a:buChar char="➢"/>
              <a:defRPr b="1">
                <a:latin typeface="Arial"/>
                <a:ea typeface="Arial"/>
                <a:cs typeface="Arial"/>
                <a:sym typeface="Arial"/>
              </a:defRPr>
            </a:pPr>
            <a:r>
              <a:t>COMPLETE AND SUBMIT A REPORT CHANGE FORM OR NOTIFY SOCIETY AND DISTRICT SECRETARY BY E-MAIL.</a:t>
            </a:r>
          </a:p>
          <a:p>
            <a:pPr>
              <a:buSzPct val="100000"/>
              <a:buFont typeface="Wingdings"/>
              <a:buChar char="➢"/>
              <a:defRPr b="1">
                <a:latin typeface="Arial"/>
                <a:ea typeface="Arial"/>
                <a:cs typeface="Arial"/>
                <a:sym typeface="Arial"/>
              </a:defRPr>
            </a:pPr>
            <a:r>
              <a:t>NOTIFY THE SOCIETY IMMEDIATELY IN THE CASE OF A MEMBER WHO PASSES AWAY.</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290"/>
                                        </p:tgtEl>
                                        <p:attrNameLst>
                                          <p:attrName>style.visibility</p:attrName>
                                        </p:attrNameLst>
                                      </p:cBhvr>
                                      <p:to>
                                        <p:strVal val="visible"/>
                                      </p:to>
                                    </p:set>
                                    <p:anim calcmode="lin" valueType="num">
                                      <p:cBhvr>
                                        <p:cTn id="7" dur="2000" fill="hold"/>
                                        <p:tgtEl>
                                          <p:spTgt spid="290"/>
                                        </p:tgtEl>
                                        <p:attrNameLst>
                                          <p:attrName>ppt_w</p:attrName>
                                        </p:attrNameLst>
                                      </p:cBhvr>
                                      <p:tavLst>
                                        <p:tav tm="0">
                                          <p:val>
                                            <p:fltVal val="0"/>
                                          </p:val>
                                        </p:tav>
                                        <p:tav tm="100000">
                                          <p:val>
                                            <p:strVal val="#ppt_w"/>
                                          </p:val>
                                        </p:tav>
                                      </p:tavLst>
                                    </p:anim>
                                    <p:anim calcmode="lin" valueType="num">
                                      <p:cBhvr>
                                        <p:cTn id="8" dur="2000" fill="hold"/>
                                        <p:tgtEl>
                                          <p:spTgt spid="290"/>
                                        </p:tgtEl>
                                        <p:attrNameLst>
                                          <p:attrName>ppt_h</p:attrName>
                                        </p:attrNameLst>
                                      </p:cBhvr>
                                      <p:tavLst>
                                        <p:tav tm="0">
                                          <p:val>
                                            <p:fltVal val="0"/>
                                          </p:val>
                                        </p:tav>
                                        <p:tav tm="100000">
                                          <p:val>
                                            <p:strVal val="#ppt_h"/>
                                          </p:val>
                                        </p:tav>
                                      </p:tavLst>
                                    </p:anim>
                                    <p:anim calcmode="lin" valueType="num">
                                      <p:cBhvr>
                                        <p:cTn id="9" dur="2000" fill="hold"/>
                                        <p:tgtEl>
                                          <p:spTgt spid="290"/>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29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0" grpId="1"/>
    </p:bldLst>
  </p:timing>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92" name="image48.png"/>
          <p:cNvPicPr>
            <a:picLocks noChangeAspect="1"/>
          </p:cNvPicPr>
          <p:nvPr/>
        </p:nvPicPr>
        <p:blipFill>
          <a:blip r:embed="rId2">
            <a:extLst/>
          </a:blip>
          <a:srcRect l="0" t="0" r="2343" b="3125"/>
          <a:stretch>
            <a:fillRect/>
          </a:stretch>
        </p:blipFill>
        <p:spPr>
          <a:xfrm>
            <a:off x="-1" y="854075"/>
            <a:ext cx="10896601" cy="6080125"/>
          </a:xfrm>
          <a:prstGeom prst="rect">
            <a:avLst/>
          </a:prstGeom>
          <a:ln w="12700">
            <a:miter lim="400000"/>
          </a:ln>
        </p:spPr>
      </p:pic>
      <p:sp>
        <p:nvSpPr>
          <p:cNvPr id="293" name="Shape 293"/>
          <p:cNvSpPr/>
          <p:nvPr>
            <p:ph type="body" sz="half" idx="4294967295"/>
          </p:nvPr>
        </p:nvSpPr>
        <p:spPr>
          <a:xfrm>
            <a:off x="7213600" y="0"/>
            <a:ext cx="4978400" cy="4705350"/>
          </a:xfrm>
          <a:prstGeom prst="rect">
            <a:avLst/>
          </a:prstGeom>
          <a:solidFill>
            <a:srgbClr val="FFFFFF"/>
          </a:solidFill>
          <a:ln w="19050">
            <a:solidFill>
              <a:srgbClr val="64969F"/>
            </a:solidFill>
            <a:round/>
          </a:ln>
        </p:spPr>
        <p:txBody>
          <a:bodyPr/>
          <a:lstStyle/>
          <a:p>
            <a:pPr>
              <a:lnSpc>
                <a:spcPct val="90000"/>
              </a:lnSpc>
              <a:defRPr b="1" sz="1400">
                <a:latin typeface="Arial"/>
                <a:ea typeface="Arial"/>
                <a:cs typeface="Arial"/>
                <a:sym typeface="Arial"/>
              </a:defRPr>
            </a:pPr>
            <a:r>
              <a:t>HELPS KEEP CHAPTER MEMBERSHIP RECORDS ORGANIZED</a:t>
            </a:r>
          </a:p>
          <a:p>
            <a:pPr>
              <a:lnSpc>
                <a:spcPct val="90000"/>
              </a:lnSpc>
              <a:defRPr b="1" sz="1400">
                <a:latin typeface="Arial"/>
                <a:ea typeface="Arial"/>
                <a:cs typeface="Arial"/>
                <a:sym typeface="Arial"/>
              </a:defRPr>
            </a:pPr>
            <a:r>
              <a:t>READILY SHOWS WHICH MEMBERS HAVE LAPSED MEMBERSHIP</a:t>
            </a:r>
          </a:p>
          <a:p>
            <a:pPr>
              <a:lnSpc>
                <a:spcPct val="90000"/>
              </a:lnSpc>
              <a:defRPr b="1" sz="1400">
                <a:latin typeface="Arial"/>
                <a:ea typeface="Arial"/>
                <a:cs typeface="Arial"/>
                <a:sym typeface="Arial"/>
              </a:defRPr>
            </a:pPr>
            <a:r>
              <a:t>IT WILL HELP YOU WITH ROSTERS</a:t>
            </a:r>
          </a:p>
          <a:p>
            <a:pPr>
              <a:lnSpc>
                <a:spcPct val="90000"/>
              </a:lnSpc>
              <a:defRPr b="1" sz="1400">
                <a:latin typeface="Arial"/>
                <a:ea typeface="Arial"/>
                <a:cs typeface="Arial"/>
                <a:sym typeface="Arial"/>
              </a:defRPr>
            </a:pPr>
            <a:r>
              <a:t>GIVES AN ACCURATE COUNT OF MEMBERSHIP IN THE VARIOUS MEMBERSHIP CLASSIFICATIONS</a:t>
            </a:r>
          </a:p>
          <a:p>
            <a:pPr>
              <a:lnSpc>
                <a:spcPct val="90000"/>
              </a:lnSpc>
              <a:defRPr b="1" sz="1400">
                <a:latin typeface="Arial"/>
                <a:ea typeface="Arial"/>
                <a:cs typeface="Arial"/>
                <a:sym typeface="Arial"/>
              </a:defRPr>
            </a:pPr>
            <a:r>
              <a:t>EASY TO READ AND INTERPRET</a:t>
            </a:r>
          </a:p>
          <a:p>
            <a:pPr>
              <a:lnSpc>
                <a:spcPct val="90000"/>
              </a:lnSpc>
              <a:defRPr b="1" sz="1400">
                <a:latin typeface="Arial"/>
                <a:ea typeface="Arial"/>
                <a:cs typeface="Arial"/>
                <a:sym typeface="Arial"/>
              </a:defRPr>
            </a:pPr>
            <a:r>
              <a:t>CAN ASSIST YOU TO DETERMINE WHICH MEMBERS ARE ELIGIBLE TO COMPETE</a:t>
            </a:r>
          </a:p>
          <a:p>
            <a:pPr>
              <a:lnSpc>
                <a:spcPct val="90000"/>
              </a:lnSpc>
              <a:defRPr b="1" sz="1400">
                <a:latin typeface="Arial"/>
                <a:ea typeface="Arial"/>
                <a:cs typeface="Arial"/>
                <a:sym typeface="Arial"/>
              </a:defRPr>
            </a:pPr>
            <a:r>
              <a:t>PROVIDES CAPABILITIES TO FIND INFORMATION ABOUT MEMBERS WHO:</a:t>
            </a:r>
          </a:p>
          <a:p>
            <a:pPr>
              <a:lnSpc>
                <a:spcPct val="90000"/>
              </a:lnSpc>
              <a:buSzTx/>
              <a:buNone/>
              <a:defRPr b="1" sz="1400">
                <a:latin typeface="Arial"/>
                <a:ea typeface="Arial"/>
                <a:cs typeface="Arial"/>
                <a:sym typeface="Arial"/>
              </a:defRPr>
            </a:pPr>
            <a:r>
              <a:t>	</a:t>
            </a:r>
            <a:r>
              <a:t>-  </a:t>
            </a:r>
            <a:r>
              <a:rPr sz="1200"/>
              <a:t>HAVE DROPPED OUT OF THE HOBBY</a:t>
            </a:r>
            <a:endParaRPr sz="1200"/>
          </a:p>
          <a:p>
            <a:pPr>
              <a:lnSpc>
                <a:spcPct val="90000"/>
              </a:lnSpc>
              <a:buSzTx/>
              <a:buNone/>
              <a:defRPr b="1" sz="1200">
                <a:latin typeface="Arial"/>
                <a:ea typeface="Arial"/>
                <a:cs typeface="Arial"/>
                <a:sym typeface="Arial"/>
              </a:defRPr>
            </a:pPr>
            <a:r>
              <a:t>	</a:t>
            </a:r>
            <a:r>
              <a:t>-  LIVE WITHIN YOUR AREA, BUT ARE NOT AFFILIATED WITH A CHAPTER</a:t>
            </a:r>
          </a:p>
          <a:p>
            <a:pPr>
              <a:lnSpc>
                <a:spcPct val="90000"/>
              </a:lnSpc>
              <a:buSzTx/>
              <a:buNone/>
              <a:defRPr b="1" sz="1200">
                <a:latin typeface="Arial"/>
                <a:ea typeface="Arial"/>
                <a:cs typeface="Arial"/>
                <a:sym typeface="Arial"/>
              </a:defRPr>
            </a:pPr>
            <a:r>
              <a:t>	</a:t>
            </a:r>
            <a:r>
              <a:t>-  NEED CURRENT INFORMATION TO UPDATE THEIR MEMBERSHIP PROFILE</a:t>
            </a:r>
            <a:r>
              <a:rPr sz="1400"/>
              <a:t>       </a:t>
            </a:r>
          </a:p>
        </p:txBody>
      </p:sp>
      <p:sp>
        <p:nvSpPr>
          <p:cNvPr id="294" name="Shape 294"/>
          <p:cNvSpPr/>
          <p:nvPr/>
        </p:nvSpPr>
        <p:spPr>
          <a:xfrm>
            <a:off x="2235200" y="-1"/>
            <a:ext cx="4978400" cy="456118"/>
          </a:xfrm>
          <a:prstGeom prst="rect">
            <a:avLst/>
          </a:prstGeom>
          <a:solidFill>
            <a:srgbClr val="FFFFFF"/>
          </a:solidFill>
          <a:ln w="19050">
            <a:solidFill>
              <a:srgbClr val="64969F"/>
            </a:solidFill>
          </a:ln>
          <a:extLst>
            <a:ext uri="{C572A759-6A51-4108-AA02-DFA0A04FC94B}">
              <ma14:wrappingTextBoxFlag xmlns:ma14="http://schemas.microsoft.com/office/mac/drawingml/2011/main" val="1"/>
            </a:ext>
          </a:extLst>
        </p:spPr>
        <p:txBody>
          <a:bodyPr lIns="45718" tIns="45718" rIns="45718" bIns="45718">
            <a:spAutoFit/>
          </a:bodyPr>
          <a:lstStyle>
            <a:lvl1pPr defTabSz="914400">
              <a:defRPr b="1" sz="2400">
                <a:solidFill>
                  <a:srgbClr val="FF2600"/>
                </a:solidFill>
                <a:latin typeface="Arial"/>
                <a:ea typeface="Arial"/>
                <a:cs typeface="Arial"/>
                <a:sym typeface="Arial"/>
              </a:defRPr>
            </a:lvl1pPr>
          </a:lstStyle>
          <a:p>
            <a:pPr/>
            <a:r>
              <a:t>ebiz CAN ASSIST YOU!</a:t>
            </a:r>
          </a:p>
        </p:txBody>
      </p:sp>
    </p:spTree>
  </p:cSld>
  <p:clrMapOvr>
    <a:masterClrMapping/>
  </p:clrMapOvr>
  <p:transition xmlns:p14="http://schemas.microsoft.com/office/powerpoint/2010/main" spd="med" advClick="1" p14:dur="1000"/>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6" name="Shape 296"/>
          <p:cNvSpPr/>
          <p:nvPr>
            <p:ph type="title" idx="4294967295"/>
          </p:nvPr>
        </p:nvSpPr>
        <p:spPr>
          <a:xfrm>
            <a:off x="598487" y="-68263"/>
            <a:ext cx="10363201" cy="841376"/>
          </a:xfrm>
          <a:prstGeom prst="rect">
            <a:avLst/>
          </a:prstGeom>
        </p:spPr>
        <p:txBody>
          <a:bodyPr/>
          <a:lstStyle>
            <a:lvl1pPr>
              <a:defRPr sz="3200">
                <a:solidFill>
                  <a:srgbClr val="FF2600"/>
                </a:solidFill>
                <a:latin typeface="Arial Black"/>
                <a:ea typeface="Arial Black"/>
                <a:cs typeface="Arial Black"/>
                <a:sym typeface="Arial Black"/>
              </a:defRPr>
            </a:lvl1pPr>
          </a:lstStyle>
          <a:p>
            <a:pPr/>
            <a:r>
              <a:t>SOCIETY YOUTH POLICY</a:t>
            </a:r>
          </a:p>
        </p:txBody>
      </p:sp>
      <p:sp>
        <p:nvSpPr>
          <p:cNvPr id="297" name="Shape 297"/>
          <p:cNvSpPr/>
          <p:nvPr>
            <p:ph type="body" idx="4294967295"/>
          </p:nvPr>
        </p:nvSpPr>
        <p:spPr>
          <a:xfrm>
            <a:off x="348456" y="102921"/>
            <a:ext cx="10566401" cy="5334002"/>
          </a:xfrm>
          <a:prstGeom prst="rect">
            <a:avLst/>
          </a:prstGeom>
        </p:spPr>
        <p:txBody>
          <a:bodyPr/>
          <a:lstStyle/>
          <a:p>
            <a:pPr>
              <a:lnSpc>
                <a:spcPct val="90000"/>
              </a:lnSpc>
              <a:buSzTx/>
              <a:buNone/>
              <a:defRPr sz="1900">
                <a:latin typeface="Century Gothic"/>
                <a:ea typeface="Century Gothic"/>
                <a:cs typeface="Century Gothic"/>
                <a:sym typeface="Century Gothic"/>
              </a:defRPr>
            </a:pPr>
          </a:p>
          <a:p>
            <a:pPr>
              <a:lnSpc>
                <a:spcPct val="150000"/>
              </a:lnSpc>
              <a:buSzTx/>
              <a:buNone/>
              <a:defRPr b="1" sz="1900">
                <a:latin typeface="Century Gothic"/>
                <a:ea typeface="Century Gothic"/>
                <a:cs typeface="Century Gothic"/>
                <a:sym typeface="Century Gothic"/>
              </a:defRPr>
            </a:pPr>
            <a:r>
              <a:t>IT IS THE POLICY OF THE SOCIETY THAT </a:t>
            </a:r>
            <a:r>
              <a:rPr u="sng"/>
              <a:t>ALL</a:t>
            </a:r>
            <a:r>
              <a:t> YOUTH UNDER 18-YEARS OLD MUST HAVE THE PERMISSION OF THEIR PARENT OR GUARDIAN TO PARTICIPATE IN ALL CHAPTER ACTIVITIES AND THAT AN ADULT MEMBER MUST SUPERVISE THE YOUTH </a:t>
            </a:r>
            <a:r>
              <a:rPr sz="2000" u="sng">
                <a:solidFill>
                  <a:srgbClr val="FF2600"/>
                </a:solidFill>
              </a:rPr>
              <a:t>AT ALL TIMES</a:t>
            </a:r>
            <a:r>
              <a:t> AT THE ACTIVITIES</a:t>
            </a:r>
          </a:p>
          <a:p>
            <a:pPr>
              <a:lnSpc>
                <a:spcPct val="90000"/>
              </a:lnSpc>
              <a:buSzTx/>
              <a:buNone/>
              <a:defRPr sz="700">
                <a:latin typeface="Century Gothic"/>
                <a:ea typeface="Century Gothic"/>
                <a:cs typeface="Century Gothic"/>
                <a:sym typeface="Century Gothic"/>
              </a:defRPr>
            </a:pPr>
          </a:p>
          <a:p>
            <a:pPr>
              <a:lnSpc>
                <a:spcPct val="90000"/>
              </a:lnSpc>
              <a:defRPr sz="1700">
                <a:latin typeface="Century Gothic"/>
                <a:ea typeface="Century Gothic"/>
                <a:cs typeface="Century Gothic"/>
                <a:sym typeface="Century Gothic"/>
              </a:defRPr>
            </a:pPr>
          </a:p>
          <a:p>
            <a:pPr>
              <a:lnSpc>
                <a:spcPct val="90000"/>
              </a:lnSpc>
              <a:defRPr b="1" sz="1900">
                <a:latin typeface="Century Gothic"/>
                <a:ea typeface="Century Gothic"/>
                <a:cs typeface="Century Gothic"/>
                <a:sym typeface="Century Gothic"/>
              </a:defRPr>
            </a:pPr>
            <a:r>
              <a:t>A PARENT OR GUARDIAN  MUST COMPLETE AND SIGN A YOUTH POLICY</a:t>
            </a:r>
          </a:p>
          <a:p>
            <a:pPr>
              <a:lnSpc>
                <a:spcPct val="90000"/>
              </a:lnSpc>
              <a:buSzTx/>
              <a:buNone/>
              <a:defRPr b="1" sz="1900">
                <a:latin typeface="Century Gothic"/>
                <a:ea typeface="Century Gothic"/>
                <a:cs typeface="Century Gothic"/>
                <a:sym typeface="Century Gothic"/>
              </a:defRPr>
            </a:pPr>
            <a:r>
              <a:t>    MEMBERSHIP FORM.</a:t>
            </a:r>
          </a:p>
          <a:p>
            <a:pPr>
              <a:lnSpc>
                <a:spcPct val="90000"/>
              </a:lnSpc>
              <a:defRPr b="1" sz="1900">
                <a:latin typeface="Century Gothic"/>
                <a:ea typeface="Century Gothic"/>
                <a:cs typeface="Century Gothic"/>
                <a:sym typeface="Century Gothic"/>
              </a:defRPr>
            </a:pPr>
            <a:r>
              <a:t>A PARENT OR GUARDIAN MUST COMPLETE AND SIGN A YOUTH POLICY </a:t>
            </a:r>
          </a:p>
          <a:p>
            <a:pPr>
              <a:lnSpc>
                <a:spcPct val="90000"/>
              </a:lnSpc>
              <a:buSzTx/>
              <a:buNone/>
              <a:defRPr b="1" sz="1900">
                <a:latin typeface="Century Gothic"/>
                <a:ea typeface="Century Gothic"/>
                <a:cs typeface="Century Gothic"/>
                <a:sym typeface="Century Gothic"/>
              </a:defRPr>
            </a:pPr>
            <a:r>
              <a:t>    PARTICIPATION FORM FOR </a:t>
            </a:r>
            <a:r>
              <a:rPr u="sng">
                <a:solidFill>
                  <a:srgbClr val="FF2600"/>
                </a:solidFill>
              </a:rPr>
              <a:t>EACH</a:t>
            </a:r>
            <a:r>
              <a:t> ACTIVITY.</a:t>
            </a:r>
          </a:p>
          <a:p>
            <a:pPr>
              <a:lnSpc>
                <a:spcPct val="90000"/>
              </a:lnSpc>
              <a:defRPr b="1" sz="1900">
                <a:latin typeface="Century Gothic"/>
                <a:ea typeface="Century Gothic"/>
                <a:cs typeface="Century Gothic"/>
                <a:sym typeface="Century Gothic"/>
              </a:defRPr>
            </a:pPr>
            <a:r>
              <a:t>THE CHAPTER SECRETARY MUST FILE ALL FORMS IN CHAPTER LEGAL FILE.</a:t>
            </a:r>
          </a:p>
          <a:p>
            <a:pPr>
              <a:lnSpc>
                <a:spcPct val="90000"/>
              </a:lnSpc>
              <a:defRPr b="1" sz="1900" u="sng">
                <a:solidFill>
                  <a:srgbClr val="FF2600"/>
                </a:solidFill>
                <a:latin typeface="Century Gothic"/>
                <a:ea typeface="Century Gothic"/>
                <a:cs typeface="Century Gothic"/>
                <a:sym typeface="Century Gothic"/>
              </a:defRPr>
            </a:pPr>
            <a:r>
              <a:t>EACH YOUTH MEMBER MUST BE SUPERVISED BY AN ADULT  MEMBER AT </a:t>
            </a:r>
          </a:p>
          <a:p>
            <a:pPr>
              <a:lnSpc>
                <a:spcPct val="90000"/>
              </a:lnSpc>
              <a:buSzTx/>
              <a:buNone/>
              <a:defRPr b="1" sz="1900" u="sng">
                <a:solidFill>
                  <a:srgbClr val="FF2600"/>
                </a:solidFill>
                <a:latin typeface="Century Gothic"/>
                <a:ea typeface="Century Gothic"/>
                <a:cs typeface="Century Gothic"/>
                <a:sym typeface="Century Gothic"/>
              </a:defRPr>
            </a:pPr>
            <a:r>
              <a:t>    ALL CHAPTER-, DISTRICT- OR SOCIETY-SPONSORED ACTIVITIES AT ALL TIMES</a:t>
            </a:r>
            <a:r>
              <a:t>.</a:t>
            </a:r>
          </a:p>
        </p:txBody>
      </p:sp>
      <p:sp>
        <p:nvSpPr>
          <p:cNvPr id="298" name="Shape 298"/>
          <p:cNvSpPr/>
          <p:nvPr/>
        </p:nvSpPr>
        <p:spPr>
          <a:xfrm>
            <a:off x="149224" y="579437"/>
            <a:ext cx="10964865" cy="1736726"/>
          </a:xfrm>
          <a:prstGeom prst="rect">
            <a:avLst/>
          </a:prstGeom>
          <a:ln w="57150">
            <a:solidFill>
              <a:srgbClr val="000000"/>
            </a:solidFill>
          </a:ln>
        </p:spPr>
        <p:txBody>
          <a:bodyPr lIns="45718" tIns="45718" rIns="45718" bIns="45718" anchor="ctr"/>
          <a:lstStyle/>
          <a:p>
            <a:pPr defTabSz="914400">
              <a:defRPr b="1">
                <a:latin typeface="Century Gothic"/>
                <a:ea typeface="Century Gothic"/>
                <a:cs typeface="Century Gothic"/>
                <a:sym typeface="Century Gothic"/>
              </a:defRPr>
            </a:pP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297"/>
                                        </p:tgtEl>
                                        <p:attrNameLst>
                                          <p:attrName>style.visibility</p:attrName>
                                        </p:attrNameLst>
                                      </p:cBhvr>
                                      <p:to>
                                        <p:strVal val="visible"/>
                                      </p:to>
                                    </p:set>
                                    <p:anim calcmode="lin" valueType="num">
                                      <p:cBhvr>
                                        <p:cTn id="7" dur="2000" fill="hold"/>
                                        <p:tgtEl>
                                          <p:spTgt spid="297"/>
                                        </p:tgtEl>
                                        <p:attrNameLst>
                                          <p:attrName>ppt_w</p:attrName>
                                        </p:attrNameLst>
                                      </p:cBhvr>
                                      <p:tavLst>
                                        <p:tav tm="0">
                                          <p:val>
                                            <p:fltVal val="0"/>
                                          </p:val>
                                        </p:tav>
                                        <p:tav tm="100000">
                                          <p:val>
                                            <p:strVal val="#ppt_w"/>
                                          </p:val>
                                        </p:tav>
                                      </p:tavLst>
                                    </p:anim>
                                    <p:anim calcmode="lin" valueType="num">
                                      <p:cBhvr>
                                        <p:cTn id="8" dur="2000" fill="hold"/>
                                        <p:tgtEl>
                                          <p:spTgt spid="297"/>
                                        </p:tgtEl>
                                        <p:attrNameLst>
                                          <p:attrName>ppt_h</p:attrName>
                                        </p:attrNameLst>
                                      </p:cBhvr>
                                      <p:tavLst>
                                        <p:tav tm="0">
                                          <p:val>
                                            <p:fltVal val="0"/>
                                          </p:val>
                                        </p:tav>
                                        <p:tav tm="100000">
                                          <p:val>
                                            <p:strVal val="#ppt_h"/>
                                          </p:val>
                                        </p:tav>
                                      </p:tavLst>
                                    </p:anim>
                                    <p:anim calcmode="lin" valueType="num">
                                      <p:cBhvr>
                                        <p:cTn id="9" dur="2000" fill="hold"/>
                                        <p:tgtEl>
                                          <p:spTgt spid="297"/>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29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7" grpId="1"/>
    </p:bldLst>
  </p:timing>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00" name="image7.jpeg"/>
          <p:cNvPicPr>
            <a:picLocks noChangeAspect="1"/>
          </p:cNvPicPr>
          <p:nvPr/>
        </p:nvPicPr>
        <p:blipFill>
          <a:blip r:embed="rId2">
            <a:extLst/>
          </a:blip>
          <a:stretch>
            <a:fillRect/>
          </a:stretch>
        </p:blipFill>
        <p:spPr>
          <a:xfrm>
            <a:off x="0" y="381000"/>
            <a:ext cx="6229351" cy="6553201"/>
          </a:xfrm>
          <a:prstGeom prst="rect">
            <a:avLst/>
          </a:prstGeom>
          <a:ln w="12700">
            <a:miter lim="400000"/>
          </a:ln>
        </p:spPr>
      </p:pic>
      <p:pic>
        <p:nvPicPr>
          <p:cNvPr id="301" name="image8.jpeg"/>
          <p:cNvPicPr>
            <a:picLocks noChangeAspect="1"/>
          </p:cNvPicPr>
          <p:nvPr/>
        </p:nvPicPr>
        <p:blipFill>
          <a:blip r:embed="rId3">
            <a:extLst/>
          </a:blip>
          <a:stretch>
            <a:fillRect/>
          </a:stretch>
        </p:blipFill>
        <p:spPr>
          <a:xfrm>
            <a:off x="5689600" y="457200"/>
            <a:ext cx="6477000" cy="6477000"/>
          </a:xfrm>
          <a:prstGeom prst="rect">
            <a:avLst/>
          </a:prstGeom>
          <a:ln w="12700">
            <a:miter lim="400000"/>
          </a:ln>
        </p:spPr>
      </p:pic>
      <p:sp>
        <p:nvSpPr>
          <p:cNvPr id="302" name="Shape 302"/>
          <p:cNvSpPr/>
          <p:nvPr/>
        </p:nvSpPr>
        <p:spPr>
          <a:xfrm>
            <a:off x="-101600" y="-6351"/>
            <a:ext cx="10363200" cy="6629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defTabSz="914400">
              <a:defRPr sz="32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lvl1pPr>
          </a:lstStyle>
          <a:p>
            <a:pPr/>
            <a:r>
              <a:t>Youth Membership Form</a:t>
            </a:r>
          </a:p>
        </p:txBody>
      </p:sp>
      <p:pic>
        <p:nvPicPr>
          <p:cNvPr id="303" name="image49.png"/>
          <p:cNvPicPr>
            <a:picLocks noChangeAspect="1"/>
          </p:cNvPicPr>
          <p:nvPr/>
        </p:nvPicPr>
        <p:blipFill>
          <a:blip r:embed="rId4">
            <a:extLst/>
          </a:blip>
          <a:stretch>
            <a:fillRect/>
          </a:stretch>
        </p:blipFill>
        <p:spPr>
          <a:xfrm>
            <a:off x="5486400" y="5257800"/>
            <a:ext cx="2133600" cy="1600200"/>
          </a:xfrm>
          <a:prstGeom prst="rect">
            <a:avLst/>
          </a:prstGeom>
          <a:ln w="12700">
            <a:miter lim="400000"/>
          </a:ln>
        </p:spPr>
      </p:pic>
    </p:spTree>
  </p:cSld>
  <p:clrMapOvr>
    <a:masterClrMapping/>
  </p:clrMapOvr>
  <p:transition xmlns:p14="http://schemas.microsoft.com/office/powerpoint/2010/main" spd="med" advClick="1" p14:dur="1000"/>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05" name="image9.jpeg"/>
          <p:cNvPicPr>
            <a:picLocks noChangeAspect="1"/>
          </p:cNvPicPr>
          <p:nvPr/>
        </p:nvPicPr>
        <p:blipFill>
          <a:blip r:embed="rId2">
            <a:extLst/>
          </a:blip>
          <a:stretch>
            <a:fillRect/>
          </a:stretch>
        </p:blipFill>
        <p:spPr>
          <a:xfrm>
            <a:off x="0" y="0"/>
            <a:ext cx="6411913" cy="6858001"/>
          </a:xfrm>
          <a:prstGeom prst="rect">
            <a:avLst/>
          </a:prstGeom>
          <a:ln w="12700">
            <a:miter lim="400000"/>
          </a:ln>
        </p:spPr>
      </p:pic>
      <p:pic>
        <p:nvPicPr>
          <p:cNvPr id="306" name="image10.jpeg"/>
          <p:cNvPicPr>
            <a:picLocks noChangeAspect="1"/>
          </p:cNvPicPr>
          <p:nvPr/>
        </p:nvPicPr>
        <p:blipFill>
          <a:blip r:embed="rId3">
            <a:extLst/>
          </a:blip>
          <a:stretch>
            <a:fillRect/>
          </a:stretch>
        </p:blipFill>
        <p:spPr>
          <a:xfrm>
            <a:off x="5892800" y="-6350"/>
            <a:ext cx="6299200" cy="6864350"/>
          </a:xfrm>
          <a:prstGeom prst="rect">
            <a:avLst/>
          </a:prstGeom>
          <a:ln w="12700">
            <a:miter lim="400000"/>
          </a:ln>
        </p:spPr>
      </p:pic>
      <p:sp>
        <p:nvSpPr>
          <p:cNvPr id="307" name="Shape 307"/>
          <p:cNvSpPr/>
          <p:nvPr/>
        </p:nvSpPr>
        <p:spPr>
          <a:xfrm>
            <a:off x="1117600" y="73024"/>
            <a:ext cx="10363200" cy="6629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defTabSz="914400">
              <a:defRPr sz="32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lvl1pPr>
          </a:lstStyle>
          <a:p>
            <a:pPr/>
            <a:r>
              <a:t>Youth Participation Form</a:t>
            </a:r>
          </a:p>
        </p:txBody>
      </p:sp>
      <p:pic>
        <p:nvPicPr>
          <p:cNvPr id="308" name="image49.png"/>
          <p:cNvPicPr>
            <a:picLocks noChangeAspect="1"/>
          </p:cNvPicPr>
          <p:nvPr/>
        </p:nvPicPr>
        <p:blipFill>
          <a:blip r:embed="rId4">
            <a:extLst/>
          </a:blip>
          <a:stretch>
            <a:fillRect/>
          </a:stretch>
        </p:blipFill>
        <p:spPr>
          <a:xfrm>
            <a:off x="4775200" y="5257800"/>
            <a:ext cx="2133600" cy="1600200"/>
          </a:xfrm>
          <a:prstGeom prst="rect">
            <a:avLst/>
          </a:prstGeom>
          <a:ln w="12700">
            <a:miter lim="400000"/>
          </a:ln>
        </p:spPr>
      </p:pic>
    </p:spTree>
  </p:cSld>
  <p:clrMapOvr>
    <a:masterClrMapping/>
  </p:clrMapOvr>
  <p:transition xmlns:p14="http://schemas.microsoft.com/office/powerpoint/2010/main" spd="med" advClick="1" p14:dur="1000"/>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0" name="Shape 310"/>
          <p:cNvSpPr/>
          <p:nvPr>
            <p:ph type="body" sz="quarter" idx="4294967295"/>
          </p:nvPr>
        </p:nvSpPr>
        <p:spPr>
          <a:xfrm rot="21420000">
            <a:off x="434973" y="2863850"/>
            <a:ext cx="10287004" cy="1206501"/>
          </a:xfrm>
          <a:prstGeom prst="rect">
            <a:avLst/>
          </a:prstGeom>
        </p:spPr>
        <p:txBody>
          <a:bodyPr anchor="t"/>
          <a:lstStyle>
            <a:lvl1pPr marL="0" indent="0" algn="r">
              <a:buSzTx/>
              <a:buNone/>
              <a:defRPr sz="5400">
                <a:solidFill>
                  <a:srgbClr val="7F7F7F"/>
                </a:solidFill>
              </a:defRPr>
            </a:lvl1pPr>
          </a:lstStyle>
          <a:p>
            <a:pPr/>
            <a:r>
              <a:t>SECRETARY’S CLASS- SESSION 2</a:t>
            </a:r>
          </a:p>
        </p:txBody>
      </p:sp>
      <p:pic>
        <p:nvPicPr>
          <p:cNvPr id="311" name="logo_FWD.jpg"/>
          <p:cNvPicPr>
            <a:picLocks noChangeAspect="1"/>
          </p:cNvPicPr>
          <p:nvPr/>
        </p:nvPicPr>
        <p:blipFill>
          <a:blip r:embed="rId2">
            <a:extLst/>
          </a:blip>
          <a:srcRect l="0" t="4009" r="0" b="4009"/>
          <a:stretch>
            <a:fillRect/>
          </a:stretch>
        </p:blipFill>
        <p:spPr>
          <a:xfrm rot="21444324">
            <a:off x="192464" y="555339"/>
            <a:ext cx="2376871" cy="2188987"/>
          </a:xfrm>
          <a:prstGeom prst="rect">
            <a:avLst/>
          </a:prstGeom>
          <a:ln w="12700">
            <a:miter lim="400000"/>
          </a:ln>
        </p:spPr>
      </p:pic>
      <p:grpSp>
        <p:nvGrpSpPr>
          <p:cNvPr id="316" name="Group 316"/>
          <p:cNvGrpSpPr/>
          <p:nvPr/>
        </p:nvGrpSpPr>
        <p:grpSpPr>
          <a:xfrm>
            <a:off x="4620695" y="4076436"/>
            <a:ext cx="6766281" cy="1898183"/>
            <a:chOff x="0" y="-1"/>
            <a:chExt cx="6766279" cy="1898181"/>
          </a:xfrm>
        </p:grpSpPr>
        <p:pic>
          <p:nvPicPr>
            <p:cNvPr id="312" name="image7.png"/>
            <p:cNvPicPr>
              <a:picLocks noChangeAspect="1"/>
            </p:cNvPicPr>
            <p:nvPr/>
          </p:nvPicPr>
          <p:blipFill>
            <a:blip r:embed="rId3">
              <a:extLst/>
            </a:blip>
            <a:stretch>
              <a:fillRect/>
            </a:stretch>
          </p:blipFill>
          <p:spPr>
            <a:xfrm rot="21415437">
              <a:off x="4654740" y="54235"/>
              <a:ext cx="2067254" cy="1706083"/>
            </a:xfrm>
            <a:prstGeom prst="rect">
              <a:avLst/>
            </a:prstGeom>
            <a:ln w="12700" cap="flat">
              <a:noFill/>
              <a:miter lim="400000"/>
            </a:ln>
            <a:effectLst/>
          </p:spPr>
        </p:pic>
        <p:grpSp>
          <p:nvGrpSpPr>
            <p:cNvPr id="315" name="Group 315"/>
            <p:cNvGrpSpPr/>
            <p:nvPr/>
          </p:nvGrpSpPr>
          <p:grpSpPr>
            <a:xfrm>
              <a:off x="-1" y="246372"/>
              <a:ext cx="4815861" cy="1651809"/>
              <a:chOff x="0" y="0"/>
              <a:chExt cx="4815859" cy="1651808"/>
            </a:xfrm>
          </p:grpSpPr>
          <p:pic>
            <p:nvPicPr>
              <p:cNvPr id="313" name="image8.png"/>
              <p:cNvPicPr>
                <a:picLocks noChangeAspect="1"/>
              </p:cNvPicPr>
              <p:nvPr/>
            </p:nvPicPr>
            <p:blipFill>
              <a:blip r:embed="rId4">
                <a:extLst/>
              </a:blip>
              <a:stretch>
                <a:fillRect/>
              </a:stretch>
            </p:blipFill>
            <p:spPr>
              <a:xfrm>
                <a:off x="0" y="0"/>
                <a:ext cx="4815860" cy="1651809"/>
              </a:xfrm>
              <a:prstGeom prst="rect">
                <a:avLst/>
              </a:prstGeom>
              <a:ln w="12700" cap="flat">
                <a:noFill/>
                <a:miter lim="400000"/>
              </a:ln>
              <a:effectLst/>
            </p:spPr>
          </p:pic>
          <p:pic>
            <p:nvPicPr>
              <p:cNvPr id="314" name="image9.png"/>
              <p:cNvPicPr>
                <a:picLocks noChangeAspect="1"/>
              </p:cNvPicPr>
              <p:nvPr/>
            </p:nvPicPr>
            <p:blipFill>
              <a:blip r:embed="rId5">
                <a:extLst/>
              </a:blip>
              <a:stretch>
                <a:fillRect/>
              </a:stretch>
            </p:blipFill>
            <p:spPr>
              <a:xfrm rot="21396017">
                <a:off x="3188123" y="243942"/>
                <a:ext cx="396785" cy="1213893"/>
              </a:xfrm>
              <a:prstGeom prst="rect">
                <a:avLst/>
              </a:prstGeom>
              <a:ln w="12700" cap="flat">
                <a:noFill/>
                <a:miter lim="400000"/>
              </a:ln>
              <a:effectLst/>
            </p:spPr>
          </p:pic>
        </p:grpSp>
      </p:grpSp>
    </p:spTree>
  </p:cSld>
  <p:clrMapOvr>
    <a:masterClrMapping/>
  </p:clrMapOvr>
  <p:transition xmlns:p14="http://schemas.microsoft.com/office/powerpoint/2010/main" spd="med" advClick="1" p14:dur="1000"/>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18" name="image50.png"/>
          <p:cNvPicPr>
            <a:picLocks noChangeAspect="1"/>
          </p:cNvPicPr>
          <p:nvPr/>
        </p:nvPicPr>
        <p:blipFill>
          <a:blip r:embed="rId2">
            <a:extLst/>
          </a:blip>
          <a:stretch>
            <a:fillRect/>
          </a:stretch>
        </p:blipFill>
        <p:spPr>
          <a:xfrm>
            <a:off x="7569200" y="3429000"/>
            <a:ext cx="3886200" cy="3886200"/>
          </a:xfrm>
          <a:prstGeom prst="rect">
            <a:avLst/>
          </a:prstGeom>
          <a:ln w="12700">
            <a:miter lim="400000"/>
          </a:ln>
        </p:spPr>
      </p:pic>
      <p:sp>
        <p:nvSpPr>
          <p:cNvPr id="319" name="Shape 319"/>
          <p:cNvSpPr/>
          <p:nvPr>
            <p:ph type="body" idx="4294967295"/>
          </p:nvPr>
        </p:nvSpPr>
        <p:spPr>
          <a:xfrm>
            <a:off x="0" y="0"/>
            <a:ext cx="12192000" cy="4724400"/>
          </a:xfrm>
          <a:prstGeom prst="rect">
            <a:avLst/>
          </a:prstGeom>
        </p:spPr>
        <p:txBody>
          <a:bodyPr/>
          <a:lstStyle/>
          <a:p>
            <a:pPr algn="ctr">
              <a:lnSpc>
                <a:spcPct val="80000"/>
              </a:lnSpc>
              <a:buSzTx/>
              <a:buNone/>
              <a:defRPr b="1" sz="3200" u="sng">
                <a:solidFill>
                  <a:srgbClr val="FF2600"/>
                </a:solidFill>
                <a:latin typeface="Century Gothic"/>
                <a:ea typeface="Century Gothic"/>
                <a:cs typeface="Century Gothic"/>
                <a:sym typeface="Century Gothic"/>
              </a:defRPr>
            </a:pPr>
            <a:r>
              <a:t>CHAPTER LIABILITY INSURANCE</a:t>
            </a:r>
          </a:p>
          <a:p>
            <a:pPr algn="ctr">
              <a:lnSpc>
                <a:spcPct val="80000"/>
              </a:lnSpc>
              <a:buSzTx/>
              <a:buNone/>
              <a:defRPr b="1" u="sng">
                <a:latin typeface="Century Gothic"/>
                <a:ea typeface="Century Gothic"/>
                <a:cs typeface="Century Gothic"/>
                <a:sym typeface="Century Gothic"/>
              </a:defRPr>
            </a:pPr>
          </a:p>
          <a:p>
            <a:pPr>
              <a:buSzPct val="100000"/>
              <a:defRPr b="1">
                <a:latin typeface="Century Gothic"/>
                <a:ea typeface="Century Gothic"/>
                <a:cs typeface="Century Gothic"/>
                <a:sym typeface="Century Gothic"/>
              </a:defRPr>
            </a:pPr>
            <a:r>
              <a:t>EACH CHAPTER AUTOMATICALLY CARRIES GENERAL LIABILITY INSURANCE (BODILY INJURY, AND PROPERTY DAMAGE).</a:t>
            </a:r>
          </a:p>
          <a:p>
            <a:pPr>
              <a:buSzPct val="100000"/>
              <a:defRPr b="1">
                <a:latin typeface="Century Gothic"/>
                <a:ea typeface="Century Gothic"/>
                <a:cs typeface="Century Gothic"/>
                <a:sym typeface="Century Gothic"/>
              </a:defRPr>
            </a:pPr>
            <a:r>
              <a:t>PROTECTS THE CHAPTER, DISTRICT AND SOCIETY FROM THIRD-PARTY LIABILITY CLAIMS.</a:t>
            </a:r>
          </a:p>
          <a:p>
            <a:pPr>
              <a:buSzPct val="100000"/>
              <a:defRPr b="1">
                <a:latin typeface="Century Gothic"/>
                <a:ea typeface="Century Gothic"/>
                <a:cs typeface="Century Gothic"/>
                <a:sym typeface="Century Gothic"/>
              </a:defRPr>
            </a:pPr>
            <a:r>
              <a:t>DOES </a:t>
            </a:r>
            <a:r>
              <a:rPr u="sng"/>
              <a:t>NOT</a:t>
            </a:r>
            <a:r>
              <a:t> COVER CHAPTER MEMBERS.</a:t>
            </a:r>
          </a:p>
          <a:p>
            <a:pPr>
              <a:buSzPct val="100000"/>
              <a:defRPr b="1">
                <a:latin typeface="Century Gothic"/>
                <a:ea typeface="Century Gothic"/>
                <a:cs typeface="Century Gothic"/>
                <a:sym typeface="Century Gothic"/>
              </a:defRPr>
            </a:pPr>
            <a:r>
              <a:t>LIMIT OF THE POLICY IS $10 MILLION FOR EACH OCCURRENCE.</a:t>
            </a:r>
          </a:p>
          <a:p>
            <a:pPr>
              <a:buSzPct val="100000"/>
              <a:defRPr b="1">
                <a:latin typeface="Century Gothic"/>
                <a:ea typeface="Century Gothic"/>
                <a:cs typeface="Century Gothic"/>
                <a:sym typeface="Century Gothic"/>
              </a:defRPr>
            </a:pPr>
            <a:r>
              <a:t>THE ANNUAL FEE FOR THE LIABILITY INSURANCE IS INVOICED ON THE DECEMBER SOCIETY STATEMENT TO THE CHAPTER.</a:t>
            </a:r>
          </a:p>
          <a:p>
            <a:pPr>
              <a:buSzPct val="100000"/>
              <a:defRPr b="1">
                <a:latin typeface="Century Gothic"/>
                <a:ea typeface="Century Gothic"/>
                <a:cs typeface="Century Gothic"/>
                <a:sym typeface="Century Gothic"/>
              </a:defRPr>
            </a:pPr>
            <a:r>
              <a:t>CHAPTERS MAY </a:t>
            </a:r>
            <a:r>
              <a:rPr u="sng"/>
              <a:t>NOT</a:t>
            </a:r>
            <a:r>
              <a:t> OPT OUT OF THIS INSURANCE POLICY.</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Shape 145"/>
          <p:cNvSpPr/>
          <p:nvPr>
            <p:ph type="title" idx="4294967295"/>
          </p:nvPr>
        </p:nvSpPr>
        <p:spPr>
          <a:xfrm>
            <a:off x="1016000" y="117475"/>
            <a:ext cx="10363200" cy="1146175"/>
          </a:xfrm>
          <a:prstGeom prst="rect">
            <a:avLst/>
          </a:prstGeom>
        </p:spPr>
        <p:txBody>
          <a:bodyPr/>
          <a:lstStyle>
            <a:lvl1pPr algn="ctr">
              <a:defRPr sz="3600">
                <a:solidFill>
                  <a:srgbClr val="FF2600"/>
                </a:solidFill>
                <a:latin typeface="Arial Black"/>
                <a:ea typeface="Arial Black"/>
                <a:cs typeface="Arial Black"/>
                <a:sym typeface="Arial Black"/>
              </a:defRPr>
            </a:lvl1pPr>
          </a:lstStyle>
          <a:p>
            <a:pPr/>
            <a:r>
              <a:t>ROLE OF THE CHAPTER SECRETARY</a:t>
            </a:r>
          </a:p>
        </p:txBody>
      </p:sp>
      <p:sp>
        <p:nvSpPr>
          <p:cNvPr id="146" name="Shape 146"/>
          <p:cNvSpPr/>
          <p:nvPr>
            <p:ph type="body" idx="4294967295"/>
          </p:nvPr>
        </p:nvSpPr>
        <p:spPr>
          <a:xfrm>
            <a:off x="538371" y="195217"/>
            <a:ext cx="11582401" cy="4648201"/>
          </a:xfrm>
          <a:prstGeom prst="rect">
            <a:avLst/>
          </a:prstGeom>
        </p:spPr>
        <p:txBody>
          <a:bodyPr/>
          <a:lstStyle/>
          <a:p>
            <a:pPr>
              <a:lnSpc>
                <a:spcPct val="150000"/>
              </a:lnSpc>
              <a:defRPr b="1" sz="2400">
                <a:latin typeface="Arial"/>
                <a:ea typeface="Arial"/>
                <a:cs typeface="Arial"/>
                <a:sym typeface="Arial"/>
              </a:defRPr>
            </a:pPr>
            <a:r>
              <a:t>SERVES AS THE BUSINESS MANAGER FOR THE CHAPTER</a:t>
            </a:r>
          </a:p>
          <a:p>
            <a:pPr>
              <a:lnSpc>
                <a:spcPct val="150000"/>
              </a:lnSpc>
              <a:defRPr b="1" sz="2400">
                <a:latin typeface="Arial"/>
                <a:ea typeface="Arial"/>
                <a:cs typeface="Arial"/>
                <a:sym typeface="Arial"/>
              </a:defRPr>
            </a:pPr>
            <a:r>
              <a:t>MAINTAINS AND UPDATES ALL CHAPTER MEMBERSHIP RECORDS</a:t>
            </a:r>
          </a:p>
          <a:p>
            <a:pPr>
              <a:lnSpc>
                <a:spcPct val="150000"/>
              </a:lnSpc>
              <a:defRPr b="1" sz="2400">
                <a:latin typeface="Arial"/>
                <a:ea typeface="Arial"/>
                <a:cs typeface="Arial"/>
                <a:sym typeface="Arial"/>
              </a:defRPr>
            </a:pPr>
            <a:r>
              <a:t>ORDERS CHAPTER SUPPLIES AND MERCHANDISE</a:t>
            </a:r>
          </a:p>
        </p:txBody>
      </p:sp>
      <p:pic>
        <p:nvPicPr>
          <p:cNvPr id="147" name="image12.png"/>
          <p:cNvPicPr>
            <a:picLocks noChangeAspect="1"/>
          </p:cNvPicPr>
          <p:nvPr/>
        </p:nvPicPr>
        <p:blipFill>
          <a:blip r:embed="rId2">
            <a:extLst/>
          </a:blip>
          <a:stretch>
            <a:fillRect/>
          </a:stretch>
        </p:blipFill>
        <p:spPr>
          <a:xfrm>
            <a:off x="4368800" y="3427412"/>
            <a:ext cx="4876801" cy="3430589"/>
          </a:xfrm>
          <a:prstGeom prst="rect">
            <a:avLst/>
          </a:prstGeom>
          <a:ln w="12700">
            <a:miter lim="400000"/>
          </a:ln>
        </p:spPr>
      </p:pic>
    </p:spTree>
  </p:cSld>
  <p:clrMapOvr>
    <a:masterClrMapping/>
  </p:clrMapOvr>
  <p:transition xmlns:p14="http://schemas.microsoft.com/office/powerpoint/2010/main" spd="med" advClick="1" p14:dur="1000"/>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21" name="image50.png"/>
          <p:cNvPicPr>
            <a:picLocks noChangeAspect="1"/>
          </p:cNvPicPr>
          <p:nvPr/>
        </p:nvPicPr>
        <p:blipFill>
          <a:blip r:embed="rId2">
            <a:extLst/>
          </a:blip>
          <a:stretch>
            <a:fillRect/>
          </a:stretch>
        </p:blipFill>
        <p:spPr>
          <a:xfrm>
            <a:off x="7569200" y="3886200"/>
            <a:ext cx="3429000" cy="3429001"/>
          </a:xfrm>
          <a:prstGeom prst="rect">
            <a:avLst/>
          </a:prstGeom>
          <a:ln w="12700">
            <a:miter lim="400000"/>
          </a:ln>
        </p:spPr>
      </p:pic>
      <p:sp>
        <p:nvSpPr>
          <p:cNvPr id="322" name="Shape 322"/>
          <p:cNvSpPr/>
          <p:nvPr>
            <p:ph type="body" idx="4294967295"/>
          </p:nvPr>
        </p:nvSpPr>
        <p:spPr>
          <a:xfrm>
            <a:off x="0" y="0"/>
            <a:ext cx="11988800" cy="4724400"/>
          </a:xfrm>
          <a:prstGeom prst="rect">
            <a:avLst/>
          </a:prstGeom>
        </p:spPr>
        <p:txBody>
          <a:bodyPr/>
          <a:lstStyle/>
          <a:p>
            <a:pPr algn="ctr">
              <a:lnSpc>
                <a:spcPct val="80000"/>
              </a:lnSpc>
              <a:buSzTx/>
              <a:buNone/>
              <a:defRPr b="1" sz="2800" u="sng">
                <a:solidFill>
                  <a:srgbClr val="FF2600"/>
                </a:solidFill>
                <a:latin typeface="Century Gothic"/>
                <a:ea typeface="Century Gothic"/>
                <a:cs typeface="Century Gothic"/>
                <a:sym typeface="Century Gothic"/>
              </a:defRPr>
            </a:pPr>
            <a:r>
              <a:t>BONDING INSURANCE</a:t>
            </a:r>
          </a:p>
          <a:p>
            <a:pPr algn="ctr">
              <a:lnSpc>
                <a:spcPct val="80000"/>
              </a:lnSpc>
              <a:buSzTx/>
              <a:buNone/>
              <a:defRPr b="1" u="sng">
                <a:latin typeface="Century Gothic"/>
                <a:ea typeface="Century Gothic"/>
                <a:cs typeface="Century Gothic"/>
                <a:sym typeface="Century Gothic"/>
              </a:defRPr>
            </a:pPr>
          </a:p>
          <a:p>
            <a:pPr>
              <a:buSzPct val="95000"/>
              <a:defRPr b="1">
                <a:latin typeface="Century Gothic"/>
                <a:ea typeface="Century Gothic"/>
                <a:cs typeface="Century Gothic"/>
                <a:sym typeface="Century Gothic"/>
              </a:defRPr>
            </a:pPr>
            <a:r>
              <a:t>EACH CHAPTER IS AUTOMATICALLY COVERED BY BONDING INSURANCE.</a:t>
            </a:r>
          </a:p>
          <a:p>
            <a:pPr>
              <a:buSzPct val="95000"/>
              <a:defRPr b="1">
                <a:latin typeface="Century Gothic"/>
                <a:ea typeface="Century Gothic"/>
                <a:cs typeface="Century Gothic"/>
                <a:sym typeface="Century Gothic"/>
              </a:defRPr>
            </a:pPr>
            <a:r>
              <a:t>THOSE COVERED BY BONDING INSURANCE MUST BE WRITTEN INTO THE MINUTES AT THE JANUARY MEETING OF THE CHAPTER BOARD OR AT SUBSEQUENT MEETINGS WHEN ANOTHER INDIVIDUAL BECOMES KNOWN WHO HANDLES MONEY.</a:t>
            </a:r>
          </a:p>
          <a:p>
            <a:pPr>
              <a:buSzPct val="95000"/>
              <a:defRPr b="1">
                <a:latin typeface="Century Gothic"/>
                <a:ea typeface="Century Gothic"/>
                <a:cs typeface="Century Gothic"/>
                <a:sym typeface="Century Gothic"/>
              </a:defRPr>
            </a:pPr>
            <a:r>
              <a:t>CHAPTER IS COVERED TO $50,000 FOR LOSSES BY AN INDIVIDUAL MISAPPROPRIATING FUNDS.</a:t>
            </a:r>
          </a:p>
          <a:p>
            <a:pPr>
              <a:buSzPct val="95000"/>
              <a:defRPr b="1">
                <a:latin typeface="Century Gothic"/>
                <a:ea typeface="Century Gothic"/>
                <a:cs typeface="Century Gothic"/>
                <a:sym typeface="Century Gothic"/>
              </a:defRPr>
            </a:pPr>
            <a:r>
              <a:t>CHAPTER MAY </a:t>
            </a:r>
            <a:r>
              <a:rPr u="sng"/>
              <a:t>NOT</a:t>
            </a:r>
            <a:r>
              <a:t> OPT OUT OF THIS COVERAGE AND FEE IS PAID IN DECEMBER</a:t>
            </a:r>
          </a:p>
          <a:p>
            <a:pPr>
              <a:buSzPct val="95000"/>
              <a:defRPr b="1">
                <a:latin typeface="Century Gothic"/>
                <a:ea typeface="Century Gothic"/>
                <a:cs typeface="Century Gothic"/>
                <a:sym typeface="Century Gothic"/>
              </a:defRPr>
            </a:pPr>
            <a:r>
              <a:t>THERE IS $1000 DEDUCTIBLE ON EACH CLAIM.</a:t>
            </a:r>
          </a:p>
        </p:txBody>
      </p:sp>
    </p:spTree>
  </p:cSld>
  <p:clrMapOvr>
    <a:masterClrMapping/>
  </p:clrMapOvr>
  <p:transition xmlns:p14="http://schemas.microsoft.com/office/powerpoint/2010/main" spd="med" advClick="1" p14:dur="1000"/>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24" name="image51.png"/>
          <p:cNvPicPr>
            <a:picLocks noChangeAspect="1"/>
          </p:cNvPicPr>
          <p:nvPr/>
        </p:nvPicPr>
        <p:blipFill>
          <a:blip r:embed="rId2">
            <a:extLst/>
          </a:blip>
          <a:stretch>
            <a:fillRect/>
          </a:stretch>
        </p:blipFill>
        <p:spPr>
          <a:xfrm>
            <a:off x="5384800" y="0"/>
            <a:ext cx="6294438" cy="6858001"/>
          </a:xfrm>
          <a:prstGeom prst="rect">
            <a:avLst/>
          </a:prstGeom>
          <a:ln w="12700">
            <a:miter lim="400000"/>
          </a:ln>
        </p:spPr>
      </p:pic>
      <p:sp>
        <p:nvSpPr>
          <p:cNvPr id="325" name="Shape 325"/>
          <p:cNvSpPr/>
          <p:nvPr>
            <p:ph type="body" sz="half" idx="4294967295"/>
          </p:nvPr>
        </p:nvSpPr>
        <p:spPr>
          <a:xfrm>
            <a:off x="0" y="969961"/>
            <a:ext cx="5384800" cy="4343403"/>
          </a:xfrm>
          <a:prstGeom prst="rect">
            <a:avLst/>
          </a:prstGeom>
        </p:spPr>
        <p:txBody>
          <a:bodyPr/>
          <a:lstStyle/>
          <a:p>
            <a:pPr marL="224026" indent="-224026" algn="ctr" defTabSz="896111">
              <a:lnSpc>
                <a:spcPct val="110000"/>
              </a:lnSpc>
              <a:spcBef>
                <a:spcPts val="900"/>
              </a:spcBef>
              <a:buSzTx/>
              <a:buNone/>
              <a:defRPr b="1" sz="2500">
                <a:solidFill>
                  <a:srgbClr val="FF2600"/>
                </a:solidFill>
                <a:latin typeface="Century Gothic"/>
                <a:ea typeface="Century Gothic"/>
                <a:cs typeface="Century Gothic"/>
                <a:sym typeface="Century Gothic"/>
              </a:defRPr>
            </a:pPr>
            <a:r>
              <a:t>CERTIFICATE OF LIABILITY INSURANCE</a:t>
            </a:r>
          </a:p>
          <a:p>
            <a:pPr marL="224026" indent="-224026" defTabSz="896111">
              <a:lnSpc>
                <a:spcPct val="110000"/>
              </a:lnSpc>
              <a:spcBef>
                <a:spcPts val="900"/>
              </a:spcBef>
              <a:buSzPct val="100000"/>
              <a:defRPr b="1" sz="1600">
                <a:latin typeface="Century Gothic"/>
                <a:ea typeface="Century Gothic"/>
                <a:cs typeface="Century Gothic"/>
                <a:sym typeface="Century Gothic"/>
              </a:defRPr>
            </a:pPr>
            <a:r>
              <a:t>REQUIRED FOR MOST FACILITY RENTALS</a:t>
            </a:r>
          </a:p>
          <a:p>
            <a:pPr marL="224026" indent="-224026" defTabSz="896111">
              <a:lnSpc>
                <a:spcPct val="110000"/>
              </a:lnSpc>
              <a:spcBef>
                <a:spcPts val="900"/>
              </a:spcBef>
              <a:buSzPct val="100000"/>
              <a:defRPr b="1" sz="1600">
                <a:latin typeface="Century Gothic"/>
                <a:ea typeface="Century Gothic"/>
                <a:cs typeface="Century Gothic"/>
                <a:sym typeface="Century Gothic"/>
              </a:defRPr>
            </a:pPr>
            <a:r>
              <a:t>CONTACT AGENT TO RECEIVE ONE CERTIFICATE  SPECIFIC FOR YOUR EVENT</a:t>
            </a:r>
          </a:p>
          <a:p>
            <a:pPr marL="224026" indent="-224026" defTabSz="896111">
              <a:lnSpc>
                <a:spcPct val="110000"/>
              </a:lnSpc>
              <a:spcBef>
                <a:spcPts val="900"/>
              </a:spcBef>
              <a:buSzPct val="100000"/>
              <a:defRPr b="1" sz="1600">
                <a:latin typeface="Century Gothic"/>
                <a:ea typeface="Century Gothic"/>
                <a:cs typeface="Century Gothic"/>
                <a:sym typeface="Century Gothic"/>
              </a:defRPr>
            </a:pPr>
            <a:r>
              <a:t>OUTLINES PROOF OF COVERAGE</a:t>
            </a:r>
          </a:p>
          <a:p>
            <a:pPr marL="224026" indent="-224026" defTabSz="896111">
              <a:lnSpc>
                <a:spcPct val="110000"/>
              </a:lnSpc>
              <a:spcBef>
                <a:spcPts val="900"/>
              </a:spcBef>
              <a:buSzPct val="100000"/>
              <a:defRPr b="1" sz="1600">
                <a:latin typeface="Century Gothic"/>
                <a:ea typeface="Century Gothic"/>
                <a:cs typeface="Century Gothic"/>
                <a:sym typeface="Century Gothic"/>
              </a:defRPr>
            </a:pPr>
            <a:r>
              <a:t>CERTIFICATE WILL CHANGE ON JANUARY 1, 2016</a:t>
            </a:r>
          </a:p>
          <a:p>
            <a:pPr marL="224026" indent="-224026" defTabSz="896111">
              <a:lnSpc>
                <a:spcPct val="110000"/>
              </a:lnSpc>
              <a:spcBef>
                <a:spcPts val="900"/>
              </a:spcBef>
              <a:buSzPct val="100000"/>
              <a:defRPr b="1" sz="1600">
                <a:latin typeface="Century Gothic"/>
                <a:ea typeface="Century Gothic"/>
                <a:cs typeface="Century Gothic"/>
                <a:sym typeface="Century Gothic"/>
              </a:defRPr>
            </a:pPr>
            <a:r>
              <a:t>CHECK DOCUMENT CENTER FOR NEW CERTIFICATE – GENERIC COPY DOWNLOADABLE – AFTER 1/1/2016</a:t>
            </a:r>
            <a:r>
              <a:rPr b="0"/>
              <a:t>.</a:t>
            </a:r>
          </a:p>
        </p:txBody>
      </p:sp>
    </p:spTree>
  </p:cSld>
  <p:clrMapOvr>
    <a:masterClrMapping/>
  </p:clrMapOvr>
  <p:transition xmlns:p14="http://schemas.microsoft.com/office/powerpoint/2010/main" spd="med" advClick="1" p14:dur="1000"/>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27" name="image50.png"/>
          <p:cNvPicPr>
            <a:picLocks noChangeAspect="1"/>
          </p:cNvPicPr>
          <p:nvPr/>
        </p:nvPicPr>
        <p:blipFill>
          <a:blip r:embed="rId2">
            <a:extLst/>
          </a:blip>
          <a:stretch>
            <a:fillRect/>
          </a:stretch>
        </p:blipFill>
        <p:spPr>
          <a:xfrm>
            <a:off x="4165600" y="2946400"/>
            <a:ext cx="3149600" cy="3149601"/>
          </a:xfrm>
          <a:prstGeom prst="rect">
            <a:avLst/>
          </a:prstGeom>
          <a:ln w="12700">
            <a:miter lim="400000"/>
          </a:ln>
        </p:spPr>
      </p:pic>
      <p:sp>
        <p:nvSpPr>
          <p:cNvPr id="328" name="Shape 328"/>
          <p:cNvSpPr/>
          <p:nvPr>
            <p:ph type="body" idx="4294967295"/>
          </p:nvPr>
        </p:nvSpPr>
        <p:spPr>
          <a:xfrm>
            <a:off x="114300" y="800100"/>
            <a:ext cx="11582400" cy="5257800"/>
          </a:xfrm>
          <a:prstGeom prst="rect">
            <a:avLst/>
          </a:prstGeom>
        </p:spPr>
        <p:txBody>
          <a:bodyPr/>
          <a:lstStyle/>
          <a:p>
            <a:pPr algn="ctr">
              <a:lnSpc>
                <a:spcPct val="60000"/>
              </a:lnSpc>
              <a:buSzTx/>
              <a:buNone/>
              <a:defRPr b="1" sz="1600">
                <a:latin typeface="Arial"/>
                <a:ea typeface="Arial"/>
                <a:cs typeface="Arial"/>
                <a:sym typeface="Arial"/>
              </a:defRPr>
            </a:pPr>
            <a:r>
              <a:t>CHAPTER PROPERTY INSURANCE</a:t>
            </a:r>
          </a:p>
          <a:p>
            <a:pPr algn="ctr">
              <a:lnSpc>
                <a:spcPct val="60000"/>
              </a:lnSpc>
              <a:buSzTx/>
              <a:buNone/>
              <a:defRPr b="1" sz="1600">
                <a:latin typeface="Arial"/>
                <a:ea typeface="Arial"/>
                <a:cs typeface="Arial"/>
                <a:sym typeface="Arial"/>
              </a:defRPr>
            </a:pPr>
          </a:p>
          <a:p>
            <a:pPr>
              <a:lnSpc>
                <a:spcPct val="100000"/>
              </a:lnSpc>
              <a:buSzPct val="100000"/>
              <a:defRPr b="1" sz="1400">
                <a:latin typeface="Arial"/>
                <a:ea typeface="Arial"/>
                <a:cs typeface="Arial"/>
                <a:sym typeface="Arial"/>
              </a:defRPr>
            </a:pPr>
            <a:r>
              <a:t>RECOMMENDED FOR CHAPTERS WITH RISERS, SOUND EQUIPMENT AND UNIFORMS.</a:t>
            </a:r>
          </a:p>
          <a:p>
            <a:pPr>
              <a:lnSpc>
                <a:spcPct val="100000"/>
              </a:lnSpc>
              <a:buSzPct val="100000"/>
              <a:defRPr b="1" sz="1400">
                <a:latin typeface="Arial"/>
                <a:ea typeface="Arial"/>
                <a:cs typeface="Arial"/>
                <a:sym typeface="Arial"/>
              </a:defRPr>
            </a:pPr>
            <a:r>
              <a:t>RECOMMENDED FOR CHAPTERS WITH VEHICLES OR TRAILERS TO TRANSPORT RISERS, UNIFORMS AND OTHER CHAPTER PROPERTY.</a:t>
            </a:r>
          </a:p>
          <a:p>
            <a:pPr>
              <a:lnSpc>
                <a:spcPct val="100000"/>
              </a:lnSpc>
              <a:buSzPct val="100000"/>
              <a:defRPr b="1" sz="1400">
                <a:latin typeface="Arial"/>
                <a:ea typeface="Arial"/>
                <a:cs typeface="Arial"/>
                <a:sym typeface="Arial"/>
              </a:defRPr>
            </a:pPr>
            <a:r>
              <a:t>CONTACT SOCIETY INSURANCE AGENT OR A LOCAL AGENT.</a:t>
            </a:r>
          </a:p>
          <a:p>
            <a:pPr>
              <a:lnSpc>
                <a:spcPct val="55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800">
                <a:latin typeface="Arial"/>
                <a:ea typeface="Arial"/>
                <a:cs typeface="Arial"/>
                <a:sym typeface="Arial"/>
              </a:defRPr>
            </a:pPr>
          </a:p>
          <a:p>
            <a:pPr>
              <a:lnSpc>
                <a:spcPct val="60000"/>
              </a:lnSpc>
              <a:buSzTx/>
              <a:buNone/>
              <a:defRPr sz="700">
                <a:latin typeface="Arial"/>
                <a:ea typeface="Arial"/>
                <a:cs typeface="Arial"/>
                <a:sym typeface="Arial"/>
              </a:defRPr>
            </a:pPr>
          </a:p>
          <a:p>
            <a:pPr algn="ctr">
              <a:lnSpc>
                <a:spcPct val="60000"/>
              </a:lnSpc>
              <a:buSzTx/>
              <a:buNone/>
              <a:defRPr b="1" sz="900">
                <a:solidFill>
                  <a:srgbClr val="FFFFFF"/>
                </a:solidFill>
                <a:latin typeface="Arial"/>
                <a:ea typeface="Arial"/>
                <a:cs typeface="Arial"/>
                <a:sym typeface="Arial"/>
              </a:defRPr>
            </a:pPr>
            <a:r>
              <a:t>BROCHURES FOR VARIOUS PLANS </a:t>
            </a:r>
          </a:p>
          <a:p>
            <a:pPr algn="ctr">
              <a:lnSpc>
                <a:spcPct val="60000"/>
              </a:lnSpc>
              <a:buSzTx/>
              <a:buNone/>
              <a:defRPr b="1" sz="900">
                <a:solidFill>
                  <a:srgbClr val="FFFFFF"/>
                </a:solidFill>
                <a:latin typeface="Arial"/>
                <a:ea typeface="Arial"/>
                <a:cs typeface="Arial"/>
                <a:sym typeface="Arial"/>
              </a:defRPr>
            </a:pPr>
            <a:r>
              <a:t>ARE AVAILABLE ONLINE AT</a:t>
            </a:r>
          </a:p>
          <a:p>
            <a:pPr algn="ctr">
              <a:lnSpc>
                <a:spcPct val="60000"/>
              </a:lnSpc>
              <a:buSzTx/>
              <a:buNone/>
              <a:defRPr b="1" sz="900" u="sng">
                <a:solidFill>
                  <a:srgbClr val="F22313"/>
                </a:solidFill>
                <a:uFill>
                  <a:solidFill>
                    <a:srgbClr val="F22313"/>
                  </a:solidFill>
                </a:uFill>
                <a:latin typeface="Arial"/>
                <a:ea typeface="Arial"/>
                <a:cs typeface="Arial"/>
                <a:sym typeface="Arial"/>
              </a:defRPr>
            </a:pPr>
            <a:r>
              <a:rPr>
                <a:solidFill>
                  <a:srgbClr val="0432FF"/>
                </a:solidFill>
                <a:uFill>
                  <a:solidFill>
                    <a:srgbClr val="0432FF"/>
                  </a:solidFill>
                </a:uFill>
                <a:hlinkClick r:id="rId3" invalidUrl="" action="" tgtFrame="" tooltip="" history="1" highlightClick="0" endSnd="0"/>
              </a:rPr>
              <a:t>WWW.BARBERSHOP.ORG</a:t>
            </a:r>
            <a:r>
              <a:rPr u="none">
                <a:solidFill>
                  <a:srgbClr val="FFFFFF"/>
                </a:solidFill>
                <a:uFillTx/>
              </a:rPr>
              <a:t> </a:t>
            </a:r>
            <a:endParaRPr>
              <a:solidFill>
                <a:srgbClr val="FFFFFF"/>
              </a:solidFill>
            </a:endParaRPr>
          </a:p>
          <a:p>
            <a:pPr algn="ctr">
              <a:lnSpc>
                <a:spcPct val="60000"/>
              </a:lnSpc>
              <a:buSzTx/>
              <a:buNone/>
              <a:defRPr b="1" sz="900">
                <a:solidFill>
                  <a:srgbClr val="FFFFFF"/>
                </a:solidFill>
                <a:latin typeface="Arial"/>
                <a:ea typeface="Arial"/>
                <a:cs typeface="Arial"/>
                <a:sym typeface="Arial"/>
              </a:defRPr>
            </a:pPr>
            <a:r>
              <a:t>DOCUMENT CENTER</a:t>
            </a:r>
          </a:p>
        </p:txBody>
      </p:sp>
      <p:sp>
        <p:nvSpPr>
          <p:cNvPr id="329" name="Shape 329"/>
          <p:cNvSpPr/>
          <p:nvPr>
            <p:ph type="title" idx="4294967295"/>
          </p:nvPr>
        </p:nvSpPr>
        <p:spPr>
          <a:xfrm>
            <a:off x="609600" y="76200"/>
            <a:ext cx="10363200" cy="1069975"/>
          </a:xfrm>
          <a:prstGeom prst="rect">
            <a:avLst/>
          </a:prstGeom>
        </p:spPr>
        <p:txBody>
          <a:bodyPr/>
          <a:lstStyle/>
          <a:p>
            <a:pPr algn="ctr">
              <a:defRPr u="sng">
                <a:solidFill>
                  <a:srgbClr val="FF2600"/>
                </a:solidFill>
                <a:latin typeface="Arial Black"/>
                <a:ea typeface="Arial Black"/>
                <a:cs typeface="Arial Black"/>
                <a:sym typeface="Arial Black"/>
              </a:defRPr>
            </a:pPr>
            <a:r>
              <a:t>OPTIONAL</a:t>
            </a:r>
            <a:r>
              <a:rPr u="none"/>
              <a:t> INSURANCE</a:t>
            </a:r>
          </a:p>
        </p:txBody>
      </p:sp>
      <p:sp>
        <p:nvSpPr>
          <p:cNvPr id="330" name="Shape 330"/>
          <p:cNvSpPr/>
          <p:nvPr/>
        </p:nvSpPr>
        <p:spPr>
          <a:xfrm>
            <a:off x="4203700" y="4914900"/>
            <a:ext cx="4470400" cy="1066800"/>
          </a:xfrm>
          <a:prstGeom prst="rect">
            <a:avLst/>
          </a:prstGeom>
          <a:ln w="38100">
            <a:solidFill>
              <a:srgbClr val="A6987D"/>
            </a:solidFill>
          </a:ln>
        </p:spPr>
        <p:txBody>
          <a:bodyPr lIns="45718" tIns="45718" rIns="45718" bIns="45718" anchor="ctr"/>
          <a:lstStyle/>
          <a:p>
            <a:pPr>
              <a:defRPr sz="2200">
                <a:latin typeface="+mn-lt"/>
                <a:ea typeface="+mn-ea"/>
                <a:cs typeface="+mn-cs"/>
                <a:sym typeface="Impact"/>
              </a:defRPr>
            </a:pPr>
          </a:p>
        </p:txBody>
      </p:sp>
    </p:spTree>
  </p:cSld>
  <p:clrMapOvr>
    <a:masterClrMapping/>
  </p:clrMapOvr>
  <p:transition xmlns:p14="http://schemas.microsoft.com/office/powerpoint/2010/main" spd="med" advClick="1" p14:dur="1000"/>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2" name="Shape 332"/>
          <p:cNvSpPr/>
          <p:nvPr>
            <p:ph type="body" idx="4294967295"/>
          </p:nvPr>
        </p:nvSpPr>
        <p:spPr>
          <a:xfrm>
            <a:off x="914400" y="1027111"/>
            <a:ext cx="10363200" cy="5562603"/>
          </a:xfrm>
          <a:prstGeom prst="rect">
            <a:avLst/>
          </a:prstGeom>
        </p:spPr>
        <p:txBody>
          <a:bodyPr/>
          <a:lstStyle/>
          <a:p>
            <a:pPr>
              <a:lnSpc>
                <a:spcPct val="55000"/>
              </a:lnSpc>
              <a:buSzTx/>
              <a:buNone/>
              <a:defRPr sz="1100">
                <a:latin typeface="Arial"/>
                <a:ea typeface="Arial"/>
                <a:cs typeface="Arial"/>
                <a:sym typeface="Arial"/>
              </a:defRPr>
            </a:pPr>
          </a:p>
          <a:p>
            <a:pPr algn="ctr">
              <a:lnSpc>
                <a:spcPct val="60000"/>
              </a:lnSpc>
              <a:buSzTx/>
              <a:buNone/>
              <a:defRPr b="1">
                <a:latin typeface="Arial"/>
                <a:ea typeface="Arial"/>
                <a:cs typeface="Arial"/>
                <a:sym typeface="Arial"/>
              </a:defRPr>
            </a:pPr>
            <a:r>
              <a:t>LIABILITY INSURANCE FOR MEMBERS</a:t>
            </a:r>
          </a:p>
          <a:p>
            <a:pPr algn="ctr">
              <a:lnSpc>
                <a:spcPct val="60000"/>
              </a:lnSpc>
              <a:buSzTx/>
              <a:buNone/>
              <a:defRPr b="1">
                <a:latin typeface="Arial"/>
                <a:ea typeface="Arial"/>
                <a:cs typeface="Arial"/>
                <a:sym typeface="Arial"/>
              </a:defRPr>
            </a:pPr>
          </a:p>
          <a:p>
            <a:pPr>
              <a:lnSpc>
                <a:spcPct val="90000"/>
              </a:lnSpc>
              <a:buSzPct val="100000"/>
              <a:defRPr b="1" sz="1700">
                <a:latin typeface="Arial"/>
                <a:ea typeface="Arial"/>
                <a:cs typeface="Arial"/>
                <a:sym typeface="Arial"/>
              </a:defRPr>
            </a:pPr>
            <a:r>
              <a:t>AVAILABLE TO COVER MEMBERS AS SEPARATE COVERAGE.</a:t>
            </a:r>
          </a:p>
          <a:p>
            <a:pPr>
              <a:lnSpc>
                <a:spcPct val="90000"/>
              </a:lnSpc>
              <a:buSzPct val="100000"/>
              <a:defRPr b="1" sz="1700">
                <a:latin typeface="Arial"/>
                <a:ea typeface="Arial"/>
                <a:cs typeface="Arial"/>
                <a:sym typeface="Arial"/>
              </a:defRPr>
            </a:pPr>
            <a:r>
              <a:t>CONTACT SOCIETY INSURANCE AGENT OR A LOCAL AGENT.</a:t>
            </a:r>
          </a:p>
          <a:p>
            <a:pPr>
              <a:lnSpc>
                <a:spcPct val="60000"/>
              </a:lnSpc>
              <a:buSzTx/>
              <a:buNone/>
              <a:defRPr sz="1000">
                <a:latin typeface="Arial"/>
                <a:ea typeface="Arial"/>
                <a:cs typeface="Arial"/>
                <a:sym typeface="Arial"/>
              </a:defRPr>
            </a:pPr>
          </a:p>
          <a:p>
            <a:pPr>
              <a:lnSpc>
                <a:spcPct val="60000"/>
              </a:lnSpc>
              <a:buSzTx/>
              <a:buNone/>
              <a:defRPr sz="8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latin typeface="Arial"/>
                <a:ea typeface="Arial"/>
                <a:cs typeface="Arial"/>
                <a:sym typeface="Arial"/>
              </a:defRPr>
            </a:pPr>
          </a:p>
          <a:p>
            <a:pPr algn="ctr">
              <a:lnSpc>
                <a:spcPct val="60000"/>
              </a:lnSpc>
              <a:buSzTx/>
              <a:buNone/>
              <a:defRPr sz="1100">
                <a:solidFill>
                  <a:srgbClr val="FFFFFF"/>
                </a:solidFill>
                <a:latin typeface="Arial"/>
                <a:ea typeface="Arial"/>
                <a:cs typeface="Arial"/>
                <a:sym typeface="Arial"/>
              </a:defRPr>
            </a:pPr>
          </a:p>
          <a:p>
            <a:pPr algn="ctr">
              <a:lnSpc>
                <a:spcPct val="60000"/>
              </a:lnSpc>
              <a:buSzTx/>
              <a:buNone/>
              <a:defRPr b="1" sz="1100">
                <a:solidFill>
                  <a:srgbClr val="FFFFFF"/>
                </a:solidFill>
                <a:latin typeface="Arial"/>
                <a:ea typeface="Arial"/>
                <a:cs typeface="Arial"/>
                <a:sym typeface="Arial"/>
              </a:defRPr>
            </a:pPr>
            <a:r>
              <a:t>BROCHURES FOR VARIOUS PLANS </a:t>
            </a:r>
          </a:p>
          <a:p>
            <a:pPr algn="ctr">
              <a:lnSpc>
                <a:spcPct val="60000"/>
              </a:lnSpc>
              <a:buSzTx/>
              <a:buNone/>
              <a:defRPr b="1" sz="1100">
                <a:solidFill>
                  <a:srgbClr val="FFFFFF"/>
                </a:solidFill>
                <a:latin typeface="Arial"/>
                <a:ea typeface="Arial"/>
                <a:cs typeface="Arial"/>
                <a:sym typeface="Arial"/>
              </a:defRPr>
            </a:pPr>
            <a:r>
              <a:t>ARE AVAILABLE ONLINE AT</a:t>
            </a:r>
          </a:p>
          <a:p>
            <a:pPr algn="ctr">
              <a:lnSpc>
                <a:spcPct val="60000"/>
              </a:lnSpc>
              <a:buSzTx/>
              <a:buNone/>
              <a:defRPr b="1" sz="1100" u="sng">
                <a:solidFill>
                  <a:srgbClr val="F22313"/>
                </a:solidFill>
                <a:uFill>
                  <a:solidFill>
                    <a:srgbClr val="F22313"/>
                  </a:solidFill>
                </a:uFill>
                <a:latin typeface="Arial"/>
                <a:ea typeface="Arial"/>
                <a:cs typeface="Arial"/>
                <a:sym typeface="Arial"/>
              </a:defRPr>
            </a:pPr>
            <a:r>
              <a:rPr>
                <a:solidFill>
                  <a:srgbClr val="0432FF"/>
                </a:solidFill>
                <a:uFill>
                  <a:solidFill>
                    <a:srgbClr val="0432FF"/>
                  </a:solidFill>
                </a:uFill>
                <a:hlinkClick r:id="rId2" invalidUrl="" action="" tgtFrame="" tooltip="" history="1" highlightClick="0" endSnd="0"/>
              </a:rPr>
              <a:t>WWW.BARBERSHOP.ORG</a:t>
            </a:r>
            <a:r>
              <a:rPr u="none">
                <a:solidFill>
                  <a:srgbClr val="FFFFFF"/>
                </a:solidFill>
                <a:uFillTx/>
              </a:rPr>
              <a:t> </a:t>
            </a:r>
            <a:endParaRPr>
              <a:solidFill>
                <a:srgbClr val="FFFFFF"/>
              </a:solidFill>
            </a:endParaRPr>
          </a:p>
          <a:p>
            <a:pPr algn="ctr">
              <a:lnSpc>
                <a:spcPct val="60000"/>
              </a:lnSpc>
              <a:buSzTx/>
              <a:buNone/>
              <a:defRPr b="1" sz="1100">
                <a:solidFill>
                  <a:srgbClr val="FFFFFF"/>
                </a:solidFill>
                <a:latin typeface="Arial"/>
                <a:ea typeface="Arial"/>
                <a:cs typeface="Arial"/>
                <a:sym typeface="Arial"/>
              </a:defRPr>
            </a:pPr>
            <a:r>
              <a:t>DOCUMENT CENTER</a:t>
            </a:r>
          </a:p>
        </p:txBody>
      </p:sp>
      <p:pic>
        <p:nvPicPr>
          <p:cNvPr id="333" name="image50.png"/>
          <p:cNvPicPr>
            <a:picLocks noChangeAspect="1"/>
          </p:cNvPicPr>
          <p:nvPr/>
        </p:nvPicPr>
        <p:blipFill>
          <a:blip r:embed="rId3">
            <a:extLst/>
          </a:blip>
          <a:stretch>
            <a:fillRect/>
          </a:stretch>
        </p:blipFill>
        <p:spPr>
          <a:xfrm>
            <a:off x="1219200" y="3098800"/>
            <a:ext cx="3454401" cy="3454401"/>
          </a:xfrm>
          <a:prstGeom prst="rect">
            <a:avLst/>
          </a:prstGeom>
          <a:ln w="12700">
            <a:miter lim="400000"/>
          </a:ln>
        </p:spPr>
      </p:pic>
      <p:sp>
        <p:nvSpPr>
          <p:cNvPr id="334" name="Shape 334"/>
          <p:cNvSpPr/>
          <p:nvPr>
            <p:ph type="title" idx="4294967295"/>
          </p:nvPr>
        </p:nvSpPr>
        <p:spPr>
          <a:xfrm>
            <a:off x="711200" y="76200"/>
            <a:ext cx="10363200" cy="1069975"/>
          </a:xfrm>
          <a:prstGeom prst="rect">
            <a:avLst/>
          </a:prstGeom>
        </p:spPr>
        <p:txBody>
          <a:bodyPr/>
          <a:lstStyle/>
          <a:p>
            <a:pPr algn="ctr">
              <a:defRPr u="sng">
                <a:solidFill>
                  <a:srgbClr val="FF2600"/>
                </a:solidFill>
                <a:latin typeface="Arial Black"/>
                <a:ea typeface="Arial Black"/>
                <a:cs typeface="Arial Black"/>
                <a:sym typeface="Arial Black"/>
              </a:defRPr>
            </a:pPr>
            <a:r>
              <a:t>OPTIONAL</a:t>
            </a:r>
            <a:r>
              <a:rPr u="none"/>
              <a:t> INSURANCE</a:t>
            </a:r>
          </a:p>
        </p:txBody>
      </p:sp>
      <p:sp>
        <p:nvSpPr>
          <p:cNvPr id="335" name="Shape 335"/>
          <p:cNvSpPr/>
          <p:nvPr/>
        </p:nvSpPr>
        <p:spPr>
          <a:xfrm>
            <a:off x="3962400" y="5486400"/>
            <a:ext cx="4470400" cy="1066800"/>
          </a:xfrm>
          <a:prstGeom prst="rect">
            <a:avLst/>
          </a:prstGeom>
          <a:ln w="38100">
            <a:solidFill>
              <a:srgbClr val="A6987D"/>
            </a:solidFill>
          </a:ln>
        </p:spPr>
        <p:txBody>
          <a:bodyPr lIns="45718" tIns="45718" rIns="45718" bIns="45718" anchor="ctr"/>
          <a:lstStyle/>
          <a:p>
            <a:pPr defTabSz="914400">
              <a:defRPr>
                <a:latin typeface="+mn-lt"/>
                <a:ea typeface="+mn-ea"/>
                <a:cs typeface="+mn-cs"/>
                <a:sym typeface="Impact"/>
              </a:defRPr>
            </a:pPr>
          </a:p>
        </p:txBody>
      </p:sp>
    </p:spTree>
  </p:cSld>
  <p:clrMapOvr>
    <a:masterClrMapping/>
  </p:clrMapOvr>
  <p:transition xmlns:p14="http://schemas.microsoft.com/office/powerpoint/2010/main" spd="med" advClick="1" p14:dur="1000"/>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7" name="Shape 337"/>
          <p:cNvSpPr/>
          <p:nvPr>
            <p:ph type="title" idx="4294967295"/>
          </p:nvPr>
        </p:nvSpPr>
        <p:spPr>
          <a:xfrm>
            <a:off x="609600" y="-123825"/>
            <a:ext cx="10363200" cy="917575"/>
          </a:xfrm>
          <a:prstGeom prst="rect">
            <a:avLst/>
          </a:prstGeom>
        </p:spPr>
        <p:txBody>
          <a:bodyPr/>
          <a:lstStyle>
            <a:lvl1pPr algn="ctr">
              <a:defRPr sz="2800">
                <a:solidFill>
                  <a:srgbClr val="FF2600"/>
                </a:solidFill>
                <a:latin typeface="Arial Black"/>
                <a:ea typeface="Arial Black"/>
                <a:cs typeface="Arial Black"/>
                <a:sym typeface="Arial Black"/>
              </a:defRPr>
            </a:lvl1pPr>
          </a:lstStyle>
          <a:p>
            <a:pPr/>
            <a:r>
              <a:t>INSURANCE CLAIMS PROCESS</a:t>
            </a:r>
          </a:p>
        </p:txBody>
      </p:sp>
      <p:sp>
        <p:nvSpPr>
          <p:cNvPr id="338" name="Shape 338"/>
          <p:cNvSpPr/>
          <p:nvPr>
            <p:ph type="body" idx="4294967295"/>
          </p:nvPr>
        </p:nvSpPr>
        <p:spPr>
          <a:xfrm>
            <a:off x="473074" y="714375"/>
            <a:ext cx="11114090" cy="5638800"/>
          </a:xfrm>
          <a:prstGeom prst="rect">
            <a:avLst/>
          </a:prstGeom>
        </p:spPr>
        <p:txBody>
          <a:bodyPr/>
          <a:lstStyle/>
          <a:p>
            <a:pPr>
              <a:lnSpc>
                <a:spcPct val="60000"/>
              </a:lnSpc>
              <a:buSzPct val="100000"/>
              <a:defRPr sz="1900">
                <a:latin typeface="Century Gothic"/>
                <a:ea typeface="Century Gothic"/>
                <a:cs typeface="Century Gothic"/>
                <a:sym typeface="Century Gothic"/>
              </a:defRPr>
            </a:pPr>
            <a:r>
              <a:t>CONTACT DIRECTOR OF FINANCE ADMINISTRATION AT THE SOCIETY.</a:t>
            </a:r>
          </a:p>
          <a:p>
            <a:pPr>
              <a:lnSpc>
                <a:spcPct val="60000"/>
              </a:lnSpc>
              <a:buSzPct val="100000"/>
              <a:defRPr sz="1900">
                <a:latin typeface="Century Gothic"/>
                <a:ea typeface="Century Gothic"/>
                <a:cs typeface="Century Gothic"/>
                <a:sym typeface="Century Gothic"/>
              </a:defRPr>
            </a:pPr>
            <a:r>
              <a:t>SHARE THE FOLLOWING INFORMATION:</a:t>
            </a:r>
          </a:p>
          <a:p>
            <a:pPr>
              <a:lnSpc>
                <a:spcPct val="60000"/>
              </a:lnSpc>
              <a:buSzTx/>
              <a:buNone/>
              <a:defRPr sz="1700">
                <a:latin typeface="Century Gothic"/>
                <a:ea typeface="Century Gothic"/>
                <a:cs typeface="Century Gothic"/>
                <a:sym typeface="Century Gothic"/>
              </a:defRPr>
            </a:pPr>
            <a:r>
              <a:rPr sz="1900"/>
              <a:t>		</a:t>
            </a:r>
            <a:r>
              <a:rPr sz="2200"/>
              <a:t>- </a:t>
            </a:r>
            <a:r>
              <a:t>NAME, ADDRESS AND PHONE NUMBER  OF THE INDIVIDUAL(S) INVOLVED</a:t>
            </a:r>
          </a:p>
          <a:p>
            <a:pPr>
              <a:lnSpc>
                <a:spcPct val="60000"/>
              </a:lnSpc>
              <a:buSzTx/>
              <a:buNone/>
              <a:defRPr sz="1700">
                <a:latin typeface="Century Gothic"/>
                <a:ea typeface="Century Gothic"/>
                <a:cs typeface="Century Gothic"/>
                <a:sym typeface="Century Gothic"/>
              </a:defRPr>
            </a:pPr>
            <a:r>
              <a:t>		</a:t>
            </a:r>
            <a:r>
              <a:t>- DATE AND LOCATION OF THE INCIDENT</a:t>
            </a:r>
          </a:p>
          <a:p>
            <a:pPr>
              <a:lnSpc>
                <a:spcPct val="60000"/>
              </a:lnSpc>
              <a:buSzTx/>
              <a:buNone/>
              <a:defRPr sz="1700">
                <a:latin typeface="Century Gothic"/>
                <a:ea typeface="Century Gothic"/>
                <a:cs typeface="Century Gothic"/>
                <a:sym typeface="Century Gothic"/>
              </a:defRPr>
            </a:pPr>
            <a:r>
              <a:t>		</a:t>
            </a:r>
            <a:r>
              <a:t>- PERTINENT DETAILS OF THE ACCIDENT OR INCIDENT</a:t>
            </a:r>
          </a:p>
          <a:p>
            <a:pPr>
              <a:lnSpc>
                <a:spcPct val="60000"/>
              </a:lnSpc>
              <a:buSzTx/>
              <a:buNone/>
              <a:defRPr sz="1700">
                <a:latin typeface="Century Gothic"/>
                <a:ea typeface="Century Gothic"/>
                <a:cs typeface="Century Gothic"/>
                <a:sym typeface="Century Gothic"/>
              </a:defRPr>
            </a:pPr>
          </a:p>
          <a:p>
            <a:pPr>
              <a:lnSpc>
                <a:spcPct val="60000"/>
              </a:lnSpc>
              <a:buSzTx/>
              <a:buNone/>
              <a:defRPr sz="1100">
                <a:latin typeface="Century Gothic"/>
                <a:ea typeface="Century Gothic"/>
                <a:cs typeface="Century Gothic"/>
                <a:sym typeface="Century Gothic"/>
              </a:defRPr>
            </a:pPr>
          </a:p>
          <a:p>
            <a:pPr algn="ctr">
              <a:lnSpc>
                <a:spcPct val="60000"/>
              </a:lnSpc>
              <a:buSzTx/>
              <a:buNone/>
              <a:defRPr b="1" sz="900">
                <a:solidFill>
                  <a:srgbClr val="A6987D"/>
                </a:solidFill>
                <a:latin typeface="Century Gothic"/>
                <a:ea typeface="Century Gothic"/>
                <a:cs typeface="Century Gothic"/>
                <a:sym typeface="Century Gothic"/>
              </a:defRPr>
            </a:pPr>
            <a:r>
              <a:rPr sz="1100"/>
              <a:t>	</a:t>
            </a:r>
            <a:r>
              <a:rPr sz="2000">
                <a:solidFill>
                  <a:srgbClr val="FF2600"/>
                </a:solidFill>
              </a:rPr>
              <a:t>IMPORTANT</a:t>
            </a:r>
            <a:r>
              <a:rPr sz="1100">
                <a:solidFill>
                  <a:srgbClr val="FF2600"/>
                </a:solidFill>
              </a:rPr>
              <a:t> </a:t>
            </a:r>
            <a:r>
              <a:rPr>
                <a:solidFill>
                  <a:srgbClr val="FF2600"/>
                </a:solidFill>
              </a:rPr>
              <a:t>	</a:t>
            </a:r>
            <a:r>
              <a:rPr>
                <a:solidFill>
                  <a:srgbClr val="000000"/>
                </a:solidFill>
              </a:rPr>
              <a:t>                            </a:t>
            </a:r>
          </a:p>
          <a:p>
            <a:pPr algn="ctr">
              <a:lnSpc>
                <a:spcPct val="100000"/>
              </a:lnSpc>
              <a:buSzTx/>
              <a:buNone/>
              <a:defRPr b="1" sz="1700">
                <a:latin typeface="Century Gothic"/>
                <a:ea typeface="Century Gothic"/>
                <a:cs typeface="Century Gothic"/>
                <a:sym typeface="Century Gothic"/>
              </a:defRPr>
            </a:pPr>
            <a:r>
              <a:rPr sz="900">
                <a:solidFill>
                  <a:srgbClr val="A6987D"/>
                </a:solidFill>
              </a:rPr>
              <a:t>	</a:t>
            </a:r>
            <a:r>
              <a:t>DO </a:t>
            </a:r>
            <a:r>
              <a:rPr i="1" u="sng"/>
              <a:t>NOT</a:t>
            </a:r>
            <a:r>
              <a:t> MAKE ANY STATEMENTS (WRITTEN OR OTHERWISE) TO ANYONE EXCEPT THE BARBERSHOP HARMONY SOCIETY’S INSURANCE AGENT OR INVESTIGATING POLICE OFFICIALS.</a:t>
            </a:r>
            <a:endParaRPr sz="1900"/>
          </a:p>
          <a:p>
            <a:pPr>
              <a:lnSpc>
                <a:spcPct val="60000"/>
              </a:lnSpc>
              <a:buSzPct val="100000"/>
              <a:defRPr b="1">
                <a:solidFill>
                  <a:srgbClr val="FFFFFF"/>
                </a:solidFill>
                <a:latin typeface="Century Gothic"/>
                <a:ea typeface="Century Gothic"/>
                <a:cs typeface="Century Gothic"/>
                <a:sym typeface="Century Gothic"/>
              </a:defRPr>
            </a:pPr>
          </a:p>
          <a:p>
            <a:pPr>
              <a:lnSpc>
                <a:spcPct val="60000"/>
              </a:lnSpc>
              <a:buSzTx/>
              <a:buNone/>
              <a:defRPr b="1" sz="1800">
                <a:solidFill>
                  <a:srgbClr val="FFFFFF"/>
                </a:solidFill>
                <a:latin typeface="Century Gothic"/>
                <a:ea typeface="Century Gothic"/>
                <a:cs typeface="Century Gothic"/>
                <a:sym typeface="Century Gothic"/>
              </a:defRPr>
            </a:pPr>
            <a:r>
              <a:t>            </a:t>
            </a:r>
            <a:r>
              <a:rPr>
                <a:solidFill>
                  <a:srgbClr val="000000"/>
                </a:solidFill>
              </a:rPr>
              <a:t>  THE SOCIETY AND ITS INSURANCE AGENT WILL DO ANY FOLLOW-UP.</a:t>
            </a:r>
            <a:r>
              <a:t> </a:t>
            </a:r>
          </a:p>
        </p:txBody>
      </p:sp>
      <p:sp>
        <p:nvSpPr>
          <p:cNvPr id="339" name="Shape 339"/>
          <p:cNvSpPr/>
          <p:nvPr/>
        </p:nvSpPr>
        <p:spPr>
          <a:xfrm>
            <a:off x="1219200" y="4800600"/>
            <a:ext cx="10160000" cy="874713"/>
          </a:xfrm>
          <a:prstGeom prst="rect">
            <a:avLst/>
          </a:prstGeom>
          <a:ln w="38100">
            <a:solidFill>
              <a:srgbClr val="A6987D"/>
            </a:solidFill>
          </a:ln>
        </p:spPr>
        <p:txBody>
          <a:bodyPr lIns="45718" tIns="45718" rIns="45718" bIns="45718" anchor="ctr"/>
          <a:lstStyle/>
          <a:p>
            <a:pPr>
              <a:defRPr>
                <a:latin typeface="+mn-lt"/>
                <a:ea typeface="+mn-ea"/>
                <a:cs typeface="+mn-cs"/>
                <a:sym typeface="Impact"/>
              </a:defRPr>
            </a:pPr>
          </a:p>
        </p:txBody>
      </p:sp>
    </p:spTree>
  </p:cSld>
  <p:clrMapOvr>
    <a:masterClrMapping/>
  </p:clrMapOvr>
  <p:transition xmlns:p14="http://schemas.microsoft.com/office/powerpoint/2010/main" spd="med" advClick="1" p14:dur="1000"/>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1" name="Shape 341"/>
          <p:cNvSpPr/>
          <p:nvPr>
            <p:ph type="title" idx="4294967295"/>
          </p:nvPr>
        </p:nvSpPr>
        <p:spPr>
          <a:xfrm>
            <a:off x="101600" y="301625"/>
            <a:ext cx="10363200" cy="993775"/>
          </a:xfrm>
          <a:prstGeom prst="rect">
            <a:avLst/>
          </a:prstGeom>
        </p:spPr>
        <p:txBody>
          <a:bodyPr/>
          <a:lstStyle>
            <a:lvl1pPr algn="ctr">
              <a:defRPr sz="4000">
                <a:solidFill>
                  <a:srgbClr val="FF2600"/>
                </a:solidFill>
                <a:latin typeface="Arial Black"/>
                <a:ea typeface="Arial Black"/>
                <a:cs typeface="Arial Black"/>
                <a:sym typeface="Arial Black"/>
              </a:defRPr>
            </a:lvl1pPr>
          </a:lstStyle>
          <a:p>
            <a:pPr/>
            <a:r>
              <a:t>ASCAP/BMI/SESAC</a:t>
            </a:r>
          </a:p>
        </p:txBody>
      </p:sp>
      <p:sp>
        <p:nvSpPr>
          <p:cNvPr id="342" name="Shape 342"/>
          <p:cNvSpPr/>
          <p:nvPr>
            <p:ph type="body" sz="half" idx="4294967295"/>
          </p:nvPr>
        </p:nvSpPr>
        <p:spPr>
          <a:xfrm>
            <a:off x="431800" y="994971"/>
            <a:ext cx="6096000" cy="4800602"/>
          </a:xfrm>
          <a:prstGeom prst="rect">
            <a:avLst/>
          </a:prstGeom>
        </p:spPr>
        <p:txBody>
          <a:bodyPr/>
          <a:lstStyle/>
          <a:p>
            <a:pPr algn="ctr">
              <a:buSzTx/>
              <a:buNone/>
              <a:defRPr b="1" sz="2800" u="sng">
                <a:latin typeface="Arial"/>
                <a:ea typeface="Arial"/>
                <a:cs typeface="Arial"/>
                <a:sym typeface="Arial"/>
              </a:defRPr>
            </a:pPr>
            <a:r>
              <a:t>BMI/SESAC CLEARANCE</a:t>
            </a:r>
          </a:p>
          <a:p>
            <a:pPr>
              <a:buSzPct val="100000"/>
              <a:defRPr b="1" sz="1800">
                <a:latin typeface="Arial"/>
                <a:ea typeface="Arial"/>
                <a:cs typeface="Arial"/>
                <a:sym typeface="Arial"/>
              </a:defRPr>
            </a:pPr>
            <a:r>
              <a:t>SHOW CLEARANCE FORM USED BY U.S.</a:t>
            </a:r>
          </a:p>
          <a:p>
            <a:pPr>
              <a:lnSpc>
                <a:spcPct val="85000"/>
              </a:lnSpc>
              <a:buSzTx/>
              <a:buNone/>
              <a:defRPr b="1" sz="1800">
                <a:latin typeface="Arial"/>
                <a:ea typeface="Arial"/>
                <a:cs typeface="Arial"/>
                <a:sym typeface="Arial"/>
              </a:defRPr>
            </a:pPr>
            <a:r>
              <a:t>	</a:t>
            </a:r>
            <a:r>
              <a:t>   CHAPTERS AND SUBMITTED TO THE </a:t>
            </a:r>
          </a:p>
          <a:p>
            <a:pPr>
              <a:lnSpc>
                <a:spcPct val="85000"/>
              </a:lnSpc>
              <a:buSzTx/>
              <a:buNone/>
              <a:defRPr b="1" sz="1800">
                <a:latin typeface="Arial"/>
                <a:ea typeface="Arial"/>
                <a:cs typeface="Arial"/>
                <a:sym typeface="Arial"/>
              </a:defRPr>
            </a:pPr>
            <a:r>
              <a:t>	</a:t>
            </a:r>
            <a:r>
              <a:t>   DISTRICT SECRETARY</a:t>
            </a:r>
          </a:p>
          <a:p>
            <a:pPr algn="ctr">
              <a:buSzTx/>
              <a:buNone/>
              <a:defRPr b="1" sz="2800" u="sng">
                <a:latin typeface="Arial"/>
                <a:ea typeface="Arial"/>
                <a:cs typeface="Arial"/>
                <a:sym typeface="Arial"/>
              </a:defRPr>
            </a:pPr>
            <a:r>
              <a:t>ASCAP LICENSING</a:t>
            </a:r>
          </a:p>
          <a:p>
            <a:pPr>
              <a:buSzPct val="100000"/>
              <a:defRPr b="1" sz="1800">
                <a:latin typeface="Arial"/>
                <a:ea typeface="Arial"/>
                <a:cs typeface="Arial"/>
                <a:sym typeface="Arial"/>
              </a:defRPr>
            </a:pPr>
            <a:r>
              <a:t>SUBMITTED TO DISTRICT SECRETARY AND POSTED ONLINE AT SOCIETY EBIZ WEB SITE </a:t>
            </a:r>
          </a:p>
          <a:p>
            <a:pPr>
              <a:lnSpc>
                <a:spcPct val="85000"/>
              </a:lnSpc>
              <a:buSzTx/>
              <a:buNone/>
              <a:defRPr b="1" sz="1800">
                <a:latin typeface="Arial"/>
                <a:ea typeface="Arial"/>
                <a:cs typeface="Arial"/>
                <a:sym typeface="Arial"/>
              </a:defRPr>
            </a:pPr>
            <a:r>
              <a:t>	</a:t>
            </a:r>
          </a:p>
        </p:txBody>
      </p:sp>
      <p:pic>
        <p:nvPicPr>
          <p:cNvPr id="343" name="image52.png"/>
          <p:cNvPicPr>
            <a:picLocks noChangeAspect="1"/>
          </p:cNvPicPr>
          <p:nvPr/>
        </p:nvPicPr>
        <p:blipFill>
          <a:blip r:embed="rId2">
            <a:extLst/>
          </a:blip>
          <a:stretch>
            <a:fillRect/>
          </a:stretch>
        </p:blipFill>
        <p:spPr>
          <a:xfrm>
            <a:off x="6604000" y="1600200"/>
            <a:ext cx="4470401" cy="4191001"/>
          </a:xfrm>
          <a:prstGeom prst="rect">
            <a:avLst/>
          </a:prstGeom>
          <a:ln w="12700">
            <a:miter lim="400000"/>
          </a:ln>
        </p:spPr>
      </p:pic>
    </p:spTree>
  </p:cSld>
  <p:clrMapOvr>
    <a:masterClrMapping/>
  </p:clrMapOvr>
  <p:transition xmlns:p14="http://schemas.microsoft.com/office/powerpoint/2010/main" spd="med" advClick="1" p14:dur="1000"/>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5" name="Shape 345"/>
          <p:cNvSpPr/>
          <p:nvPr>
            <p:ph type="title" idx="4294967295"/>
          </p:nvPr>
        </p:nvSpPr>
        <p:spPr>
          <a:xfrm>
            <a:off x="0" y="1587"/>
            <a:ext cx="10363200" cy="993776"/>
          </a:xfrm>
          <a:prstGeom prst="rect">
            <a:avLst/>
          </a:prstGeom>
        </p:spPr>
        <p:txBody>
          <a:bodyPr/>
          <a:lstStyle>
            <a:lvl1pPr algn="ctr">
              <a:defRPr sz="4000">
                <a:solidFill>
                  <a:srgbClr val="FF2600"/>
                </a:solidFill>
              </a:defRPr>
            </a:lvl1pPr>
          </a:lstStyle>
          <a:p>
            <a:pPr/>
            <a:r>
              <a:t>BMI/SESAC SHOW CLEARANCE PROCESS</a:t>
            </a:r>
          </a:p>
        </p:txBody>
      </p:sp>
      <p:sp>
        <p:nvSpPr>
          <p:cNvPr id="346" name="Shape 346"/>
          <p:cNvSpPr/>
          <p:nvPr>
            <p:ph type="body" sz="half" idx="4294967295"/>
          </p:nvPr>
        </p:nvSpPr>
        <p:spPr>
          <a:xfrm>
            <a:off x="-43543" y="3377777"/>
            <a:ext cx="11887201" cy="2590801"/>
          </a:xfrm>
          <a:prstGeom prst="rect">
            <a:avLst/>
          </a:prstGeom>
        </p:spPr>
        <p:txBody>
          <a:bodyPr/>
          <a:lstStyle/>
          <a:p>
            <a:pPr>
              <a:lnSpc>
                <a:spcPct val="110000"/>
              </a:lnSpc>
              <a:defRPr b="1" sz="1900">
                <a:latin typeface="Arial"/>
                <a:ea typeface="Arial"/>
                <a:cs typeface="Arial"/>
                <a:sym typeface="Arial"/>
              </a:defRPr>
            </a:pPr>
            <a:r>
              <a:t>COMPLETE BMI/SESAC FORM AND FEES FROM TABLE ON THE FORM.</a:t>
            </a:r>
          </a:p>
          <a:p>
            <a:pPr>
              <a:lnSpc>
                <a:spcPct val="110000"/>
              </a:lnSpc>
              <a:defRPr b="1" sz="1900">
                <a:latin typeface="Arial"/>
                <a:ea typeface="Arial"/>
                <a:cs typeface="Arial"/>
                <a:sym typeface="Arial"/>
              </a:defRPr>
            </a:pPr>
            <a:r>
              <a:t>SEND THE COMPLETED FORM AND </a:t>
            </a:r>
            <a:r>
              <a:rPr u="sng">
                <a:solidFill>
                  <a:srgbClr val="FF2600"/>
                </a:solidFill>
              </a:rPr>
              <a:t>PAYMENT FOR EACH SHOW</a:t>
            </a:r>
            <a:r>
              <a:t> TO YOUR DISTRICT SECRETARY.</a:t>
            </a:r>
          </a:p>
          <a:p>
            <a:pPr>
              <a:lnSpc>
                <a:spcPct val="110000"/>
              </a:lnSpc>
              <a:defRPr b="1" sz="1900">
                <a:latin typeface="Arial"/>
                <a:ea typeface="Arial"/>
                <a:cs typeface="Arial"/>
                <a:sym typeface="Arial"/>
              </a:defRPr>
            </a:pPr>
            <a:r>
              <a:t>DISTRICT SECRETARY CONFIRMS APPROVAL OF SHOW BY EMAIL  BACK TO THE CHAPTER </a:t>
            </a:r>
          </a:p>
          <a:p>
            <a:pPr>
              <a:lnSpc>
                <a:spcPct val="110000"/>
              </a:lnSpc>
              <a:defRPr b="1" sz="1900">
                <a:latin typeface="Arial"/>
                <a:ea typeface="Arial"/>
                <a:cs typeface="Arial"/>
                <a:sym typeface="Arial"/>
              </a:defRPr>
            </a:pPr>
            <a:r>
              <a:t>CLEARING THE SHOW DATE AND PLACES THE SHOW DATE ON THE DISTRICT CALENDAR.</a:t>
            </a:r>
          </a:p>
          <a:p>
            <a:pPr>
              <a:lnSpc>
                <a:spcPct val="110000"/>
              </a:lnSpc>
              <a:defRPr b="1" sz="1900">
                <a:latin typeface="Arial"/>
                <a:ea typeface="Arial"/>
                <a:cs typeface="Arial"/>
                <a:sym typeface="Arial"/>
              </a:defRPr>
            </a:pPr>
            <a:r>
              <a:t>THE CHAPTER IS FREE TO FINALIZE VENUE AND TALENT CONTRACTS.</a:t>
            </a:r>
          </a:p>
          <a:p>
            <a:pPr>
              <a:lnSpc>
                <a:spcPct val="110000"/>
              </a:lnSpc>
              <a:defRPr b="1" sz="1900">
                <a:solidFill>
                  <a:srgbClr val="FFFFFF"/>
                </a:solidFill>
                <a:latin typeface="Arial"/>
                <a:ea typeface="Arial"/>
                <a:cs typeface="Arial"/>
                <a:sym typeface="Arial"/>
              </a:defRPr>
            </a:pPr>
            <a:r>
              <a:t>SIGNED FORM IS STORED BY CHAPTER SECRETARY IN CHAPTER LEGAL FILE.</a:t>
            </a:r>
          </a:p>
        </p:txBody>
      </p:sp>
      <p:pic>
        <p:nvPicPr>
          <p:cNvPr id="347" name="image53.png"/>
          <p:cNvPicPr>
            <a:picLocks noChangeAspect="1"/>
          </p:cNvPicPr>
          <p:nvPr/>
        </p:nvPicPr>
        <p:blipFill>
          <a:blip r:embed="rId2">
            <a:extLst/>
          </a:blip>
          <a:stretch>
            <a:fillRect/>
          </a:stretch>
        </p:blipFill>
        <p:spPr>
          <a:xfrm>
            <a:off x="1422400" y="633412"/>
            <a:ext cx="4368801" cy="2867026"/>
          </a:xfrm>
          <a:prstGeom prst="rect">
            <a:avLst/>
          </a:prstGeom>
          <a:ln w="12700">
            <a:miter lim="400000"/>
          </a:ln>
        </p:spPr>
      </p:pic>
      <p:pic>
        <p:nvPicPr>
          <p:cNvPr id="348" name="image54.png"/>
          <p:cNvPicPr>
            <a:picLocks noChangeAspect="1"/>
          </p:cNvPicPr>
          <p:nvPr/>
        </p:nvPicPr>
        <p:blipFill>
          <a:blip r:embed="rId3">
            <a:extLst/>
          </a:blip>
          <a:stretch>
            <a:fillRect/>
          </a:stretch>
        </p:blipFill>
        <p:spPr>
          <a:xfrm flipH="1" rot="10283247">
            <a:off x="8094661" y="771524"/>
            <a:ext cx="3175002" cy="2895602"/>
          </a:xfrm>
          <a:prstGeom prst="rect">
            <a:avLst/>
          </a:prstGeom>
          <a:ln w="12700">
            <a:miter lim="400000"/>
          </a:ln>
        </p:spPr>
      </p:pic>
    </p:spTree>
  </p:cSld>
  <p:clrMapOvr>
    <a:masterClrMapping/>
  </p:clrMapOvr>
  <p:transition xmlns:p14="http://schemas.microsoft.com/office/powerpoint/2010/main" spd="med" advClick="1" p14:dur="1000"/>
</p:sld>
</file>

<file path=ppt/slides/slide5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50" name="image11.jpeg"/>
          <p:cNvPicPr>
            <a:picLocks noChangeAspect="1"/>
          </p:cNvPicPr>
          <p:nvPr/>
        </p:nvPicPr>
        <p:blipFill>
          <a:blip r:embed="rId2">
            <a:extLst/>
          </a:blip>
          <a:stretch>
            <a:fillRect/>
          </a:stretch>
        </p:blipFill>
        <p:spPr>
          <a:xfrm>
            <a:off x="4784130" y="150449"/>
            <a:ext cx="6544454" cy="6217733"/>
          </a:xfrm>
          <a:prstGeom prst="rect">
            <a:avLst/>
          </a:prstGeom>
          <a:ln w="12700">
            <a:miter lim="400000"/>
          </a:ln>
        </p:spPr>
      </p:pic>
      <p:sp>
        <p:nvSpPr>
          <p:cNvPr id="351" name="Shape 351"/>
          <p:cNvSpPr/>
          <p:nvPr/>
        </p:nvSpPr>
        <p:spPr>
          <a:xfrm>
            <a:off x="-110109" y="-75246"/>
            <a:ext cx="5384801" cy="26314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defTabSz="914400">
              <a:defRPr sz="28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pPr>
            <a:r>
              <a:t>Application </a:t>
            </a:r>
          </a:p>
          <a:p>
            <a:pPr algn="ctr" defTabSz="914400">
              <a:defRPr sz="28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pPr>
            <a:r>
              <a:t>for Show </a:t>
            </a:r>
          </a:p>
          <a:p>
            <a:pPr algn="ctr" defTabSz="914400">
              <a:defRPr sz="28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pPr>
            <a:r>
              <a:t>Clearance</a:t>
            </a:r>
          </a:p>
          <a:p>
            <a:pPr algn="ctr" defTabSz="914400">
              <a:defRPr sz="28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pPr>
            <a:r>
              <a:t>BMI &amp; SESAC    </a:t>
            </a:r>
          </a:p>
          <a:p>
            <a:pPr algn="ctr" defTabSz="914400">
              <a:defRPr sz="28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pPr>
            <a:r>
              <a:t>License</a:t>
            </a:r>
          </a:p>
        </p:txBody>
      </p:sp>
      <p:pic>
        <p:nvPicPr>
          <p:cNvPr id="352" name="image28.png"/>
          <p:cNvPicPr>
            <a:picLocks noChangeAspect="1"/>
          </p:cNvPicPr>
          <p:nvPr/>
        </p:nvPicPr>
        <p:blipFill>
          <a:blip r:embed="rId3">
            <a:extLst/>
          </a:blip>
          <a:stretch>
            <a:fillRect/>
          </a:stretch>
        </p:blipFill>
        <p:spPr>
          <a:xfrm>
            <a:off x="-1270248" y="1933714"/>
            <a:ext cx="5532439" cy="5029201"/>
          </a:xfrm>
          <a:prstGeom prst="rect">
            <a:avLst/>
          </a:prstGeom>
          <a:ln w="12700">
            <a:miter lim="400000"/>
          </a:ln>
        </p:spPr>
      </p:pic>
    </p:spTree>
  </p:cSld>
  <p:clrMapOvr>
    <a:masterClrMapping/>
  </p:clrMapOvr>
  <p:transition xmlns:p14="http://schemas.microsoft.com/office/powerpoint/2010/main" spd="med" advClick="1" p14:dur="1000"/>
</p:sld>
</file>

<file path=ppt/slides/slide5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4" name="Shape 354"/>
          <p:cNvSpPr/>
          <p:nvPr>
            <p:ph type="title" idx="4294967295"/>
          </p:nvPr>
        </p:nvSpPr>
        <p:spPr>
          <a:xfrm>
            <a:off x="898525" y="0"/>
            <a:ext cx="10363200" cy="917575"/>
          </a:xfrm>
          <a:prstGeom prst="rect">
            <a:avLst/>
          </a:prstGeom>
        </p:spPr>
        <p:txBody>
          <a:bodyPr/>
          <a:lstStyle>
            <a:lvl1pPr algn="ctr">
              <a:defRPr sz="3200">
                <a:solidFill>
                  <a:srgbClr val="FF2600"/>
                </a:solidFill>
                <a:latin typeface="Arial Black"/>
                <a:ea typeface="Arial Black"/>
                <a:cs typeface="Arial Black"/>
                <a:sym typeface="Arial Black"/>
              </a:defRPr>
            </a:lvl1pPr>
          </a:lstStyle>
          <a:p>
            <a:pPr/>
            <a:r>
              <a:t>ASCAP LICENSING PROCESS</a:t>
            </a:r>
          </a:p>
        </p:txBody>
      </p:sp>
      <p:sp>
        <p:nvSpPr>
          <p:cNvPr id="355" name="Shape 355"/>
          <p:cNvSpPr/>
          <p:nvPr>
            <p:ph type="body" idx="4294967295"/>
          </p:nvPr>
        </p:nvSpPr>
        <p:spPr>
          <a:xfrm>
            <a:off x="149225" y="917575"/>
            <a:ext cx="11861800" cy="3864025"/>
          </a:xfrm>
          <a:prstGeom prst="rect">
            <a:avLst/>
          </a:prstGeom>
        </p:spPr>
        <p:txBody>
          <a:bodyPr/>
          <a:lstStyle/>
          <a:p>
            <a:pPr marL="609600" indent="-609600">
              <a:buSzPct val="100000"/>
              <a:buAutoNum type="arabicPeriod" startAt="2"/>
              <a:defRPr b="1">
                <a:latin typeface="Arial"/>
                <a:ea typeface="Arial"/>
                <a:cs typeface="Arial"/>
                <a:sym typeface="Arial"/>
              </a:defRPr>
            </a:pPr>
            <a:r>
              <a:t>ANY CHAPTER WHO HAS A SHOW WILL ANNUALLY PAY $241.00. IF THE FEES FOR THE YEAR EXCEED THAT AMOUNT YOU WILL BE BILLED BY ASCAP. IF YOUR FEES FOR THE YEAR DO NOT RISE TO THE AMOUNT, YOU WILL HAVE TO PAY THE MINIMUM $241.00 FEE.</a:t>
            </a:r>
          </a:p>
          <a:p>
            <a:pPr marL="609600" indent="-609600">
              <a:buSzPct val="100000"/>
              <a:buAutoNum type="arabicPeriod" startAt="2"/>
              <a:defRPr b="1">
                <a:latin typeface="Arial"/>
                <a:ea typeface="Arial"/>
                <a:cs typeface="Arial"/>
                <a:sym typeface="Arial"/>
              </a:defRPr>
            </a:pPr>
            <a:r>
              <a:t>THERE ARE SPECIAL RATES FOR BENEFIT SHOWS.</a:t>
            </a:r>
          </a:p>
          <a:p>
            <a:pPr marL="609600" indent="-609600">
              <a:buSzPct val="100000"/>
              <a:buAutoNum type="arabicPeriod" startAt="2"/>
              <a:defRPr b="1">
                <a:latin typeface="Arial"/>
                <a:ea typeface="Arial"/>
                <a:cs typeface="Arial"/>
                <a:sym typeface="Arial"/>
              </a:defRPr>
            </a:pPr>
            <a:r>
              <a:t>THERE ARE SPECIAL ADDITIONAL FEES FOR SCRIPTED SHOWS OR SHOWS </a:t>
            </a:r>
          </a:p>
          <a:p>
            <a:pPr marL="609600" indent="-609600">
              <a:buSzTx/>
              <a:buNone/>
              <a:defRPr b="1">
                <a:latin typeface="Arial"/>
                <a:ea typeface="Arial"/>
                <a:cs typeface="Arial"/>
                <a:sym typeface="Arial"/>
              </a:defRPr>
            </a:pPr>
            <a:r>
              <a:t>         DEDICATED TO A SPECIFIC COMPOSER. </a:t>
            </a:r>
          </a:p>
          <a:p>
            <a:pPr marL="609600" indent="-609600">
              <a:buSzPct val="100000"/>
              <a:buAutoNum type="arabicPeriod" startAt="5"/>
              <a:defRPr b="1">
                <a:latin typeface="Arial"/>
                <a:ea typeface="Arial"/>
                <a:cs typeface="Arial"/>
                <a:sym typeface="Arial"/>
              </a:defRPr>
            </a:pPr>
            <a:r>
              <a:t>KEEP A COPY OF ALL COMPLETED FORMS IN THE CHAPTER LEGAL FILE.</a:t>
            </a:r>
          </a:p>
        </p:txBody>
      </p:sp>
    </p:spTree>
  </p:cSld>
  <p:clrMapOvr>
    <a:masterClrMapping/>
  </p:clrMapOvr>
  <mc:AlternateContent xmlns:mc="http://schemas.openxmlformats.org/markup-compatibility/2006">
    <mc:Choice xmlns:p14="http://schemas.microsoft.com/office/powerpoint/2010/main" Requires="p14">
      <p:transition spd="fast" advClick="1" p14:dur="500">
        <p:dissolve/>
      </p:transition>
    </mc:Choice>
    <mc:Fallback>
      <p:transition spd="fast">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7" name="Shape 357"/>
          <p:cNvSpPr/>
          <p:nvPr>
            <p:ph type="title" idx="4294967295"/>
          </p:nvPr>
        </p:nvSpPr>
        <p:spPr>
          <a:xfrm>
            <a:off x="304800" y="-152401"/>
            <a:ext cx="10363200" cy="1462089"/>
          </a:xfrm>
          <a:prstGeom prst="rect">
            <a:avLst/>
          </a:prstGeom>
        </p:spPr>
        <p:txBody>
          <a:bodyPr/>
          <a:lstStyle>
            <a:lvl1pPr algn="ctr">
              <a:defRPr sz="2800">
                <a:solidFill>
                  <a:srgbClr val="FF2600"/>
                </a:solidFill>
                <a:latin typeface="Arial Black"/>
                <a:ea typeface="Arial Black"/>
                <a:cs typeface="Arial Black"/>
                <a:sym typeface="Arial Black"/>
              </a:defRPr>
            </a:lvl1pPr>
          </a:lstStyle>
          <a:p>
            <a:pPr/>
            <a:r>
              <a:t>CHAPTER INCORPORATION</a:t>
            </a:r>
          </a:p>
        </p:txBody>
      </p:sp>
      <p:sp>
        <p:nvSpPr>
          <p:cNvPr id="358" name="Shape 358"/>
          <p:cNvSpPr/>
          <p:nvPr>
            <p:ph type="body" idx="4294967295"/>
          </p:nvPr>
        </p:nvSpPr>
        <p:spPr>
          <a:xfrm>
            <a:off x="342900" y="646111"/>
            <a:ext cx="11074400" cy="4953003"/>
          </a:xfrm>
          <a:prstGeom prst="rect">
            <a:avLst/>
          </a:prstGeom>
        </p:spPr>
        <p:txBody>
          <a:bodyPr/>
          <a:lstStyle/>
          <a:p>
            <a:pPr algn="ctr">
              <a:lnSpc>
                <a:spcPct val="90000"/>
              </a:lnSpc>
              <a:buSzTx/>
              <a:buNone/>
              <a:defRPr b="1" sz="1800">
                <a:latin typeface="Century Gothic"/>
                <a:ea typeface="Century Gothic"/>
                <a:cs typeface="Century Gothic"/>
                <a:sym typeface="Century Gothic"/>
              </a:defRPr>
            </a:pPr>
            <a:r>
              <a:t>IT IS THE POLICY OF THE SOCIETY THAT EACH CHAPTER IS</a:t>
            </a:r>
          </a:p>
          <a:p>
            <a:pPr algn="ctr">
              <a:lnSpc>
                <a:spcPct val="90000"/>
              </a:lnSpc>
              <a:buSzTx/>
              <a:buNone/>
              <a:defRPr b="1" sz="1800">
                <a:latin typeface="Century Gothic"/>
                <a:ea typeface="Century Gothic"/>
                <a:cs typeface="Century Gothic"/>
                <a:sym typeface="Century Gothic"/>
              </a:defRPr>
            </a:pPr>
            <a:r>
              <a:t>INCORPORATED IN THE STATE OR PROVINCE WHERE THEY RESIDE</a:t>
            </a:r>
          </a:p>
          <a:p>
            <a:pPr algn="ctr">
              <a:lnSpc>
                <a:spcPct val="90000"/>
              </a:lnSpc>
              <a:buSzTx/>
              <a:buNone/>
              <a:defRPr b="1" sz="1800">
                <a:latin typeface="Century Gothic"/>
                <a:ea typeface="Century Gothic"/>
                <a:cs typeface="Century Gothic"/>
                <a:sym typeface="Century Gothic"/>
              </a:defRPr>
            </a:pPr>
          </a:p>
          <a:p>
            <a:pPr algn="ctr">
              <a:lnSpc>
                <a:spcPct val="90000"/>
              </a:lnSpc>
              <a:buSzTx/>
              <a:buNone/>
              <a:defRPr b="1" sz="1800">
                <a:latin typeface="Century Gothic"/>
                <a:ea typeface="Century Gothic"/>
                <a:cs typeface="Century Gothic"/>
                <a:sym typeface="Century Gothic"/>
              </a:defRPr>
            </a:pPr>
            <a:r>
              <a:t>INCORPORATION PROTECTS INDIVIDUAL MEMBERS FROM LAWSUITS </a:t>
            </a:r>
          </a:p>
          <a:p>
            <a:pPr algn="ctr">
              <a:lnSpc>
                <a:spcPct val="90000"/>
              </a:lnSpc>
              <a:buSzTx/>
              <a:buNone/>
              <a:defRPr b="1" sz="1800">
                <a:latin typeface="Century Gothic"/>
                <a:ea typeface="Century Gothic"/>
                <a:cs typeface="Century Gothic"/>
                <a:sym typeface="Century Gothic"/>
              </a:defRPr>
            </a:pPr>
            <a:r>
              <a:t>BROUGHT AGAINST THE CHAPTER</a:t>
            </a:r>
          </a:p>
          <a:p>
            <a:pPr algn="ctr">
              <a:lnSpc>
                <a:spcPct val="90000"/>
              </a:lnSpc>
              <a:buSzTx/>
              <a:buNone/>
              <a:defRPr b="1" sz="1800">
                <a:latin typeface="Century Gothic"/>
                <a:ea typeface="Century Gothic"/>
                <a:cs typeface="Century Gothic"/>
                <a:sym typeface="Century Gothic"/>
              </a:defRPr>
            </a:pPr>
          </a:p>
          <a:p>
            <a:pPr>
              <a:buSzPct val="100000"/>
              <a:defRPr b="1" sz="1600">
                <a:latin typeface="Century Gothic"/>
                <a:ea typeface="Century Gothic"/>
                <a:cs typeface="Century Gothic"/>
                <a:sym typeface="Century Gothic"/>
              </a:defRPr>
            </a:pPr>
            <a:r>
              <a:t>CONTACT THE SECRETARY OF YOUR STATE OR PROVINCE TO DETERMINE IF YOUR CHAPTER IS INCORPORATED. OFTEN THIS CAN BE DONE ONLINE.</a:t>
            </a:r>
          </a:p>
          <a:p>
            <a:pPr>
              <a:buSzPct val="100000"/>
              <a:defRPr b="1" sz="1600">
                <a:latin typeface="Century Gothic"/>
                <a:ea typeface="Century Gothic"/>
                <a:cs typeface="Century Gothic"/>
                <a:sym typeface="Century Gothic"/>
              </a:defRPr>
            </a:pPr>
            <a:r>
              <a:t>INCORPORATION MUST BE CONFIRMED ANNUALLY (USUALLY IN APRIL) BY RECEIVING A CERTIFICATE OF CONTINUED EXISTENCE AND THE PAYMENT OF AN ANNUAL FEE TO THE STATE OR PROVINCE.</a:t>
            </a:r>
          </a:p>
          <a:p>
            <a:pPr>
              <a:buSzPct val="100000"/>
              <a:defRPr b="1" sz="1600">
                <a:latin typeface="Century Gothic"/>
                <a:ea typeface="Century Gothic"/>
                <a:cs typeface="Century Gothic"/>
                <a:sym typeface="Century Gothic"/>
              </a:defRPr>
            </a:pPr>
            <a:r>
              <a:t>REVIEW WITH THE CHAPTER TREASURER TO DETERMINE IF THE ANNUAL FEE HAS BEEN PAID.</a:t>
            </a:r>
          </a:p>
          <a:p>
            <a:pPr>
              <a:buSzPct val="100000"/>
              <a:defRPr b="1" sz="1600">
                <a:latin typeface="Century Gothic"/>
                <a:ea typeface="Century Gothic"/>
                <a:cs typeface="Century Gothic"/>
                <a:sym typeface="Century Gothic"/>
              </a:defRPr>
            </a:pPr>
            <a:r>
              <a:t>EACH CHAPTER NEEDS A RESIDENT AGENT TO MONITOR THE CONTINUED ANNUAL INCORPORATION OF THE CHAPTER.  </a:t>
            </a:r>
          </a:p>
        </p:txBody>
      </p:sp>
      <p:sp>
        <p:nvSpPr>
          <p:cNvPr id="359" name="Shape 359"/>
          <p:cNvSpPr/>
          <p:nvPr/>
        </p:nvSpPr>
        <p:spPr>
          <a:xfrm>
            <a:off x="1219200" y="1900236"/>
            <a:ext cx="10058400" cy="838202"/>
          </a:xfrm>
          <a:prstGeom prst="rect">
            <a:avLst/>
          </a:prstGeom>
          <a:ln w="76200">
            <a:solidFill>
              <a:srgbClr val="A6987D"/>
            </a:solidFill>
            <a:prstDash val="sysDot"/>
          </a:ln>
        </p:spPr>
        <p:txBody>
          <a:bodyPr lIns="45718" tIns="45718" rIns="45718" bIns="45718" anchor="ctr"/>
          <a:lstStyle/>
          <a:p>
            <a:pPr>
              <a:defRPr>
                <a:latin typeface="+mn-lt"/>
                <a:ea typeface="+mn-ea"/>
                <a:cs typeface="+mn-cs"/>
                <a:sym typeface="Impact"/>
              </a:defRPr>
            </a:pP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358">
                                            <p:bg/>
                                          </p:spTgt>
                                        </p:tgtEl>
                                        <p:attrNameLst>
                                          <p:attrName>style.visibility</p:attrName>
                                        </p:attrNameLst>
                                      </p:cBhvr>
                                      <p:to>
                                        <p:strVal val="visible"/>
                                      </p:to>
                                    </p:set>
                                    <p:anim calcmode="lin" valueType="num">
                                      <p:cBhvr>
                                        <p:cTn id="7" dur="2000" fill="hold"/>
                                        <p:tgtEl>
                                          <p:spTgt spid="358">
                                            <p:bg/>
                                          </p:spTgt>
                                        </p:tgtEl>
                                        <p:attrNameLst>
                                          <p:attrName>ppt_w</p:attrName>
                                        </p:attrNameLst>
                                      </p:cBhvr>
                                      <p:tavLst>
                                        <p:tav tm="0">
                                          <p:val>
                                            <p:fltVal val="0"/>
                                          </p:val>
                                        </p:tav>
                                        <p:tav tm="100000">
                                          <p:val>
                                            <p:strVal val="#ppt_w"/>
                                          </p:val>
                                        </p:tav>
                                      </p:tavLst>
                                    </p:anim>
                                    <p:anim calcmode="lin" valueType="num">
                                      <p:cBhvr>
                                        <p:cTn id="8" dur="2000" fill="hold"/>
                                        <p:tgtEl>
                                          <p:spTgt spid="358">
                                            <p:bg/>
                                          </p:spTgt>
                                        </p:tgtEl>
                                        <p:attrNameLst>
                                          <p:attrName>ppt_h</p:attrName>
                                        </p:attrNameLst>
                                      </p:cBhvr>
                                      <p:tavLst>
                                        <p:tav tm="0">
                                          <p:val>
                                            <p:fltVal val="0"/>
                                          </p:val>
                                        </p:tav>
                                        <p:tav tm="100000">
                                          <p:val>
                                            <p:strVal val="#ppt_h"/>
                                          </p:val>
                                        </p:tav>
                                      </p:tavLst>
                                    </p:anim>
                                    <p:anim calcmode="lin" valueType="num">
                                      <p:cBhvr>
                                        <p:cTn id="9" dur="2000" fill="hold"/>
                                        <p:tgtEl>
                                          <p:spTgt spid="358">
                                            <p:bg/>
                                          </p:spTgt>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358">
                                            <p:bg/>
                                          </p:spTgt>
                                        </p:tgtEl>
                                        <p:attrNameLst>
                                          <p:attrName>ppt_y</p:attrName>
                                        </p:attrNameLst>
                                      </p:cBhvr>
                                      <p:tavLst>
                                        <p:tav tm="0" fmla="#ppt_y+(sin(-2*pi*(1-$))*-#ppt_x+cos(-2*pi*(1-$))*(1-#ppt_y))*(1-$)">
                                          <p:val>
                                            <p:fltVal val="0"/>
                                          </p:val>
                                        </p:tav>
                                        <p:tav tm="100000">
                                          <p:val>
                                            <p:fltVal val="1"/>
                                          </p:val>
                                        </p:tav>
                                      </p:tavLst>
                                    </p:anim>
                                  </p:childTnLst>
                                </p:cTn>
                              </p:par>
                              <p:par>
                                <p:cTn id="11" presetClass="entr" nodeType="withEffect" presetSubtype="9" presetID="15" grpId="1" fill="hold">
                                  <p:stCondLst>
                                    <p:cond delay="0"/>
                                  </p:stCondLst>
                                  <p:iterate type="el" backwards="0">
                                    <p:tmAbs val="0"/>
                                  </p:iterate>
                                  <p:childTnLst>
                                    <p:set>
                                      <p:cBhvr>
                                        <p:cTn id="12" fill="hold"/>
                                        <p:tgtEl>
                                          <p:spTgt spid="358">
                                            <p:txEl>
                                              <p:pRg st="0" end="0"/>
                                            </p:txEl>
                                          </p:spTgt>
                                        </p:tgtEl>
                                        <p:attrNameLst>
                                          <p:attrName>style.visibility</p:attrName>
                                        </p:attrNameLst>
                                      </p:cBhvr>
                                      <p:to>
                                        <p:strVal val="visible"/>
                                      </p:to>
                                    </p:set>
                                    <p:anim calcmode="lin" valueType="num">
                                      <p:cBhvr>
                                        <p:cTn id="13" dur="2000" fill="hold"/>
                                        <p:tgtEl>
                                          <p:spTgt spid="358">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358">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58">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2000" fill="hold"/>
                                        <p:tgtEl>
                                          <p:spTgt spid="358">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000"/>
                            </p:stCondLst>
                            <p:childTnLst>
                              <p:par>
                                <p:cTn id="18" presetClass="entr" nodeType="afterEffect" presetSubtype="9" presetID="15" grpId="1" fill="hold">
                                  <p:stCondLst>
                                    <p:cond delay="0"/>
                                  </p:stCondLst>
                                  <p:iterate type="el" backwards="0">
                                    <p:tmAbs val="0"/>
                                  </p:iterate>
                                  <p:childTnLst>
                                    <p:set>
                                      <p:cBhvr>
                                        <p:cTn id="19" fill="hold"/>
                                        <p:tgtEl>
                                          <p:spTgt spid="358">
                                            <p:txEl>
                                              <p:pRg st="1" end="1"/>
                                            </p:txEl>
                                          </p:spTgt>
                                        </p:tgtEl>
                                        <p:attrNameLst>
                                          <p:attrName>style.visibility</p:attrName>
                                        </p:attrNameLst>
                                      </p:cBhvr>
                                      <p:to>
                                        <p:strVal val="visible"/>
                                      </p:to>
                                    </p:set>
                                    <p:anim calcmode="lin" valueType="num">
                                      <p:cBhvr>
                                        <p:cTn id="20" dur="2000" fill="hold"/>
                                        <p:tgtEl>
                                          <p:spTgt spid="358">
                                            <p:txEl>
                                              <p:pRg st="1" end="1"/>
                                            </p:txEl>
                                          </p:spTgt>
                                        </p:tgtEl>
                                        <p:attrNameLst>
                                          <p:attrName>ppt_w</p:attrName>
                                        </p:attrNameLst>
                                      </p:cBhvr>
                                      <p:tavLst>
                                        <p:tav tm="0">
                                          <p:val>
                                            <p:fltVal val="0"/>
                                          </p:val>
                                        </p:tav>
                                        <p:tav tm="100000">
                                          <p:val>
                                            <p:strVal val="#ppt_w"/>
                                          </p:val>
                                        </p:tav>
                                      </p:tavLst>
                                    </p:anim>
                                    <p:anim calcmode="lin" valueType="num">
                                      <p:cBhvr>
                                        <p:cTn id="21" dur="2000" fill="hold"/>
                                        <p:tgtEl>
                                          <p:spTgt spid="358">
                                            <p:txEl>
                                              <p:pRg st="1" end="1"/>
                                            </p:txEl>
                                          </p:spTgt>
                                        </p:tgtEl>
                                        <p:attrNameLst>
                                          <p:attrName>ppt_h</p:attrName>
                                        </p:attrNameLst>
                                      </p:cBhvr>
                                      <p:tavLst>
                                        <p:tav tm="0">
                                          <p:val>
                                            <p:fltVal val="0"/>
                                          </p:val>
                                        </p:tav>
                                        <p:tav tm="100000">
                                          <p:val>
                                            <p:strVal val="#ppt_h"/>
                                          </p:val>
                                        </p:tav>
                                      </p:tavLst>
                                    </p:anim>
                                    <p:anim calcmode="lin" valueType="num">
                                      <p:cBhvr>
                                        <p:cTn id="22" dur="2000" fill="hold"/>
                                        <p:tgtEl>
                                          <p:spTgt spid="358">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2000" fill="hold"/>
                                        <p:tgtEl>
                                          <p:spTgt spid="358">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par>
                          <p:cTn id="24" fill="hold">
                            <p:stCondLst>
                              <p:cond delay="4000"/>
                            </p:stCondLst>
                            <p:childTnLst>
                              <p:par>
                                <p:cTn id="25" presetClass="entr" nodeType="afterEffect" presetSubtype="9" presetID="15" grpId="1" fill="hold">
                                  <p:stCondLst>
                                    <p:cond delay="0"/>
                                  </p:stCondLst>
                                  <p:iterate type="el" backwards="0">
                                    <p:tmAbs val="0"/>
                                  </p:iterate>
                                  <p:childTnLst>
                                    <p:set>
                                      <p:cBhvr>
                                        <p:cTn id="26" fill="hold"/>
                                        <p:tgtEl>
                                          <p:spTgt spid="358">
                                            <p:txEl>
                                              <p:pRg st="2" end="2"/>
                                            </p:txEl>
                                          </p:spTgt>
                                        </p:tgtEl>
                                        <p:attrNameLst>
                                          <p:attrName>style.visibility</p:attrName>
                                        </p:attrNameLst>
                                      </p:cBhvr>
                                      <p:to>
                                        <p:strVal val="visible"/>
                                      </p:to>
                                    </p:set>
                                    <p:anim calcmode="lin" valueType="num">
                                      <p:cBhvr>
                                        <p:cTn id="27" dur="2000" fill="hold"/>
                                        <p:tgtEl>
                                          <p:spTgt spid="358">
                                            <p:txEl>
                                              <p:pRg st="2" end="2"/>
                                            </p:txEl>
                                          </p:spTgt>
                                        </p:tgtEl>
                                        <p:attrNameLst>
                                          <p:attrName>ppt_w</p:attrName>
                                        </p:attrNameLst>
                                      </p:cBhvr>
                                      <p:tavLst>
                                        <p:tav tm="0">
                                          <p:val>
                                            <p:fltVal val="0"/>
                                          </p:val>
                                        </p:tav>
                                        <p:tav tm="100000">
                                          <p:val>
                                            <p:strVal val="#ppt_w"/>
                                          </p:val>
                                        </p:tav>
                                      </p:tavLst>
                                    </p:anim>
                                    <p:anim calcmode="lin" valueType="num">
                                      <p:cBhvr>
                                        <p:cTn id="28" dur="2000" fill="hold"/>
                                        <p:tgtEl>
                                          <p:spTgt spid="358">
                                            <p:txEl>
                                              <p:pRg st="2" end="2"/>
                                            </p:txEl>
                                          </p:spTgt>
                                        </p:tgtEl>
                                        <p:attrNameLst>
                                          <p:attrName>ppt_h</p:attrName>
                                        </p:attrNameLst>
                                      </p:cBhvr>
                                      <p:tavLst>
                                        <p:tav tm="0">
                                          <p:val>
                                            <p:fltVal val="0"/>
                                          </p:val>
                                        </p:tav>
                                        <p:tav tm="100000">
                                          <p:val>
                                            <p:strVal val="#ppt_h"/>
                                          </p:val>
                                        </p:tav>
                                      </p:tavLst>
                                    </p:anim>
                                    <p:anim calcmode="lin" valueType="num">
                                      <p:cBhvr>
                                        <p:cTn id="29" dur="2000" fill="hold"/>
                                        <p:tgtEl>
                                          <p:spTgt spid="358">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0" dur="2000" fill="hold"/>
                                        <p:tgtEl>
                                          <p:spTgt spid="358">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9" presetID="15" grpId="1" fill="hold">
                                  <p:stCondLst>
                                    <p:cond delay="0"/>
                                  </p:stCondLst>
                                  <p:iterate type="el" backwards="0">
                                    <p:tmAbs val="0"/>
                                  </p:iterate>
                                  <p:childTnLst>
                                    <p:set>
                                      <p:cBhvr>
                                        <p:cTn id="34" fill="hold"/>
                                        <p:tgtEl>
                                          <p:spTgt spid="358">
                                            <p:txEl>
                                              <p:pRg st="3" end="3"/>
                                            </p:txEl>
                                          </p:spTgt>
                                        </p:tgtEl>
                                        <p:attrNameLst>
                                          <p:attrName>style.visibility</p:attrName>
                                        </p:attrNameLst>
                                      </p:cBhvr>
                                      <p:to>
                                        <p:strVal val="visible"/>
                                      </p:to>
                                    </p:set>
                                    <p:anim calcmode="lin" valueType="num">
                                      <p:cBhvr>
                                        <p:cTn id="35" dur="2000" fill="hold"/>
                                        <p:tgtEl>
                                          <p:spTgt spid="358">
                                            <p:txEl>
                                              <p:pRg st="3" end="3"/>
                                            </p:txEl>
                                          </p:spTgt>
                                        </p:tgtEl>
                                        <p:attrNameLst>
                                          <p:attrName>ppt_w</p:attrName>
                                        </p:attrNameLst>
                                      </p:cBhvr>
                                      <p:tavLst>
                                        <p:tav tm="0">
                                          <p:val>
                                            <p:fltVal val="0"/>
                                          </p:val>
                                        </p:tav>
                                        <p:tav tm="100000">
                                          <p:val>
                                            <p:strVal val="#ppt_w"/>
                                          </p:val>
                                        </p:tav>
                                      </p:tavLst>
                                    </p:anim>
                                    <p:anim calcmode="lin" valueType="num">
                                      <p:cBhvr>
                                        <p:cTn id="36" dur="2000" fill="hold"/>
                                        <p:tgtEl>
                                          <p:spTgt spid="358">
                                            <p:txEl>
                                              <p:pRg st="3" end="3"/>
                                            </p:txEl>
                                          </p:spTgt>
                                        </p:tgtEl>
                                        <p:attrNameLst>
                                          <p:attrName>ppt_h</p:attrName>
                                        </p:attrNameLst>
                                      </p:cBhvr>
                                      <p:tavLst>
                                        <p:tav tm="0">
                                          <p:val>
                                            <p:fltVal val="0"/>
                                          </p:val>
                                        </p:tav>
                                        <p:tav tm="100000">
                                          <p:val>
                                            <p:strVal val="#ppt_h"/>
                                          </p:val>
                                        </p:tav>
                                      </p:tavLst>
                                    </p:anim>
                                    <p:anim calcmode="lin" valueType="num">
                                      <p:cBhvr>
                                        <p:cTn id="37" dur="2000" fill="hold"/>
                                        <p:tgtEl>
                                          <p:spTgt spid="358">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8" dur="2000" fill="hold"/>
                                        <p:tgtEl>
                                          <p:spTgt spid="358">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9" presetID="15" grpId="1" fill="hold">
                                  <p:stCondLst>
                                    <p:cond delay="0"/>
                                  </p:stCondLst>
                                  <p:iterate type="el" backwards="0">
                                    <p:tmAbs val="0"/>
                                  </p:iterate>
                                  <p:childTnLst>
                                    <p:set>
                                      <p:cBhvr>
                                        <p:cTn id="42" fill="hold"/>
                                        <p:tgtEl>
                                          <p:spTgt spid="358">
                                            <p:txEl>
                                              <p:pRg st="4" end="4"/>
                                            </p:txEl>
                                          </p:spTgt>
                                        </p:tgtEl>
                                        <p:attrNameLst>
                                          <p:attrName>style.visibility</p:attrName>
                                        </p:attrNameLst>
                                      </p:cBhvr>
                                      <p:to>
                                        <p:strVal val="visible"/>
                                      </p:to>
                                    </p:set>
                                    <p:anim calcmode="lin" valueType="num">
                                      <p:cBhvr>
                                        <p:cTn id="43" dur="2000" fill="hold"/>
                                        <p:tgtEl>
                                          <p:spTgt spid="358">
                                            <p:txEl>
                                              <p:pRg st="4" end="4"/>
                                            </p:txEl>
                                          </p:spTgt>
                                        </p:tgtEl>
                                        <p:attrNameLst>
                                          <p:attrName>ppt_w</p:attrName>
                                        </p:attrNameLst>
                                      </p:cBhvr>
                                      <p:tavLst>
                                        <p:tav tm="0">
                                          <p:val>
                                            <p:fltVal val="0"/>
                                          </p:val>
                                        </p:tav>
                                        <p:tav tm="100000">
                                          <p:val>
                                            <p:strVal val="#ppt_w"/>
                                          </p:val>
                                        </p:tav>
                                      </p:tavLst>
                                    </p:anim>
                                    <p:anim calcmode="lin" valueType="num">
                                      <p:cBhvr>
                                        <p:cTn id="44" dur="2000" fill="hold"/>
                                        <p:tgtEl>
                                          <p:spTgt spid="358">
                                            <p:txEl>
                                              <p:pRg st="4" end="4"/>
                                            </p:txEl>
                                          </p:spTgt>
                                        </p:tgtEl>
                                        <p:attrNameLst>
                                          <p:attrName>ppt_h</p:attrName>
                                        </p:attrNameLst>
                                      </p:cBhvr>
                                      <p:tavLst>
                                        <p:tav tm="0">
                                          <p:val>
                                            <p:fltVal val="0"/>
                                          </p:val>
                                        </p:tav>
                                        <p:tav tm="100000">
                                          <p:val>
                                            <p:strVal val="#ppt_h"/>
                                          </p:val>
                                        </p:tav>
                                      </p:tavLst>
                                    </p:anim>
                                    <p:anim calcmode="lin" valueType="num">
                                      <p:cBhvr>
                                        <p:cTn id="45" dur="2000" fill="hold"/>
                                        <p:tgtEl>
                                          <p:spTgt spid="358">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6" dur="2000" fill="hold"/>
                                        <p:tgtEl>
                                          <p:spTgt spid="358">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7" fill="hold">
                      <p:stCondLst>
                        <p:cond delay="indefinite"/>
                      </p:stCondLst>
                      <p:childTnLst>
                        <p:par>
                          <p:cTn id="48" fill="hold">
                            <p:stCondLst>
                              <p:cond delay="0"/>
                            </p:stCondLst>
                            <p:childTnLst>
                              <p:par>
                                <p:cTn id="49" presetClass="entr" nodeType="clickEffect" presetSubtype="9" presetID="15" grpId="1" fill="hold">
                                  <p:stCondLst>
                                    <p:cond delay="0"/>
                                  </p:stCondLst>
                                  <p:iterate type="el" backwards="0">
                                    <p:tmAbs val="0"/>
                                  </p:iterate>
                                  <p:childTnLst>
                                    <p:set>
                                      <p:cBhvr>
                                        <p:cTn id="50" fill="hold"/>
                                        <p:tgtEl>
                                          <p:spTgt spid="358">
                                            <p:txEl>
                                              <p:pRg st="5" end="5"/>
                                            </p:txEl>
                                          </p:spTgt>
                                        </p:tgtEl>
                                        <p:attrNameLst>
                                          <p:attrName>style.visibility</p:attrName>
                                        </p:attrNameLst>
                                      </p:cBhvr>
                                      <p:to>
                                        <p:strVal val="visible"/>
                                      </p:to>
                                    </p:set>
                                    <p:anim calcmode="lin" valueType="num">
                                      <p:cBhvr>
                                        <p:cTn id="51" dur="2000" fill="hold"/>
                                        <p:tgtEl>
                                          <p:spTgt spid="358">
                                            <p:txEl>
                                              <p:pRg st="5" end="5"/>
                                            </p:txEl>
                                          </p:spTgt>
                                        </p:tgtEl>
                                        <p:attrNameLst>
                                          <p:attrName>ppt_w</p:attrName>
                                        </p:attrNameLst>
                                      </p:cBhvr>
                                      <p:tavLst>
                                        <p:tav tm="0">
                                          <p:val>
                                            <p:fltVal val="0"/>
                                          </p:val>
                                        </p:tav>
                                        <p:tav tm="100000">
                                          <p:val>
                                            <p:strVal val="#ppt_w"/>
                                          </p:val>
                                        </p:tav>
                                      </p:tavLst>
                                    </p:anim>
                                    <p:anim calcmode="lin" valueType="num">
                                      <p:cBhvr>
                                        <p:cTn id="52" dur="2000" fill="hold"/>
                                        <p:tgtEl>
                                          <p:spTgt spid="358">
                                            <p:txEl>
                                              <p:pRg st="5" end="5"/>
                                            </p:txEl>
                                          </p:spTgt>
                                        </p:tgtEl>
                                        <p:attrNameLst>
                                          <p:attrName>ppt_h</p:attrName>
                                        </p:attrNameLst>
                                      </p:cBhvr>
                                      <p:tavLst>
                                        <p:tav tm="0">
                                          <p:val>
                                            <p:fltVal val="0"/>
                                          </p:val>
                                        </p:tav>
                                        <p:tav tm="100000">
                                          <p:val>
                                            <p:strVal val="#ppt_h"/>
                                          </p:val>
                                        </p:tav>
                                      </p:tavLst>
                                    </p:anim>
                                    <p:anim calcmode="lin" valueType="num">
                                      <p:cBhvr>
                                        <p:cTn id="53" dur="2000" fill="hold"/>
                                        <p:tgtEl>
                                          <p:spTgt spid="358">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54" dur="2000" fill="hold"/>
                                        <p:tgtEl>
                                          <p:spTgt spid="358">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5" fill="hold">
                      <p:stCondLst>
                        <p:cond delay="indefinite"/>
                      </p:stCondLst>
                      <p:childTnLst>
                        <p:par>
                          <p:cTn id="56" fill="hold">
                            <p:stCondLst>
                              <p:cond delay="0"/>
                            </p:stCondLst>
                            <p:childTnLst>
                              <p:par>
                                <p:cTn id="57" presetClass="entr" nodeType="clickEffect" presetSubtype="9" presetID="15" grpId="1" fill="hold">
                                  <p:stCondLst>
                                    <p:cond delay="0"/>
                                  </p:stCondLst>
                                  <p:iterate type="el" backwards="0">
                                    <p:tmAbs val="0"/>
                                  </p:iterate>
                                  <p:childTnLst>
                                    <p:set>
                                      <p:cBhvr>
                                        <p:cTn id="58" fill="hold"/>
                                        <p:tgtEl>
                                          <p:spTgt spid="358">
                                            <p:txEl>
                                              <p:pRg st="6" end="6"/>
                                            </p:txEl>
                                          </p:spTgt>
                                        </p:tgtEl>
                                        <p:attrNameLst>
                                          <p:attrName>style.visibility</p:attrName>
                                        </p:attrNameLst>
                                      </p:cBhvr>
                                      <p:to>
                                        <p:strVal val="visible"/>
                                      </p:to>
                                    </p:set>
                                    <p:anim calcmode="lin" valueType="num">
                                      <p:cBhvr>
                                        <p:cTn id="59" dur="2000" fill="hold"/>
                                        <p:tgtEl>
                                          <p:spTgt spid="358">
                                            <p:txEl>
                                              <p:pRg st="6" end="6"/>
                                            </p:txEl>
                                          </p:spTgt>
                                        </p:tgtEl>
                                        <p:attrNameLst>
                                          <p:attrName>ppt_w</p:attrName>
                                        </p:attrNameLst>
                                      </p:cBhvr>
                                      <p:tavLst>
                                        <p:tav tm="0">
                                          <p:val>
                                            <p:fltVal val="0"/>
                                          </p:val>
                                        </p:tav>
                                        <p:tav tm="100000">
                                          <p:val>
                                            <p:strVal val="#ppt_w"/>
                                          </p:val>
                                        </p:tav>
                                      </p:tavLst>
                                    </p:anim>
                                    <p:anim calcmode="lin" valueType="num">
                                      <p:cBhvr>
                                        <p:cTn id="60" dur="2000" fill="hold"/>
                                        <p:tgtEl>
                                          <p:spTgt spid="358">
                                            <p:txEl>
                                              <p:pRg st="6" end="6"/>
                                            </p:txEl>
                                          </p:spTgt>
                                        </p:tgtEl>
                                        <p:attrNameLst>
                                          <p:attrName>ppt_h</p:attrName>
                                        </p:attrNameLst>
                                      </p:cBhvr>
                                      <p:tavLst>
                                        <p:tav tm="0">
                                          <p:val>
                                            <p:fltVal val="0"/>
                                          </p:val>
                                        </p:tav>
                                        <p:tav tm="100000">
                                          <p:val>
                                            <p:strVal val="#ppt_h"/>
                                          </p:val>
                                        </p:tav>
                                      </p:tavLst>
                                    </p:anim>
                                    <p:anim calcmode="lin" valueType="num">
                                      <p:cBhvr>
                                        <p:cTn id="61" dur="2000" fill="hold"/>
                                        <p:tgtEl>
                                          <p:spTgt spid="358">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62" dur="2000" fill="hold"/>
                                        <p:tgtEl>
                                          <p:spTgt spid="358">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3" fill="hold">
                      <p:stCondLst>
                        <p:cond delay="indefinite"/>
                      </p:stCondLst>
                      <p:childTnLst>
                        <p:par>
                          <p:cTn id="64" fill="hold">
                            <p:stCondLst>
                              <p:cond delay="0"/>
                            </p:stCondLst>
                            <p:childTnLst>
                              <p:par>
                                <p:cTn id="65" presetClass="entr" nodeType="clickEffect" presetSubtype="9" presetID="15" grpId="1" fill="hold">
                                  <p:stCondLst>
                                    <p:cond delay="0"/>
                                  </p:stCondLst>
                                  <p:iterate type="el" backwards="0">
                                    <p:tmAbs val="0"/>
                                  </p:iterate>
                                  <p:childTnLst>
                                    <p:set>
                                      <p:cBhvr>
                                        <p:cTn id="66" fill="hold"/>
                                        <p:tgtEl>
                                          <p:spTgt spid="358">
                                            <p:txEl>
                                              <p:pRg st="7" end="7"/>
                                            </p:txEl>
                                          </p:spTgt>
                                        </p:tgtEl>
                                        <p:attrNameLst>
                                          <p:attrName>style.visibility</p:attrName>
                                        </p:attrNameLst>
                                      </p:cBhvr>
                                      <p:to>
                                        <p:strVal val="visible"/>
                                      </p:to>
                                    </p:set>
                                    <p:anim calcmode="lin" valueType="num">
                                      <p:cBhvr>
                                        <p:cTn id="67" dur="2000" fill="hold"/>
                                        <p:tgtEl>
                                          <p:spTgt spid="358">
                                            <p:txEl>
                                              <p:pRg st="7" end="7"/>
                                            </p:txEl>
                                          </p:spTgt>
                                        </p:tgtEl>
                                        <p:attrNameLst>
                                          <p:attrName>ppt_w</p:attrName>
                                        </p:attrNameLst>
                                      </p:cBhvr>
                                      <p:tavLst>
                                        <p:tav tm="0">
                                          <p:val>
                                            <p:fltVal val="0"/>
                                          </p:val>
                                        </p:tav>
                                        <p:tav tm="100000">
                                          <p:val>
                                            <p:strVal val="#ppt_w"/>
                                          </p:val>
                                        </p:tav>
                                      </p:tavLst>
                                    </p:anim>
                                    <p:anim calcmode="lin" valueType="num">
                                      <p:cBhvr>
                                        <p:cTn id="68" dur="2000" fill="hold"/>
                                        <p:tgtEl>
                                          <p:spTgt spid="358">
                                            <p:txEl>
                                              <p:pRg st="7" end="7"/>
                                            </p:txEl>
                                          </p:spTgt>
                                        </p:tgtEl>
                                        <p:attrNameLst>
                                          <p:attrName>ppt_h</p:attrName>
                                        </p:attrNameLst>
                                      </p:cBhvr>
                                      <p:tavLst>
                                        <p:tav tm="0">
                                          <p:val>
                                            <p:fltVal val="0"/>
                                          </p:val>
                                        </p:tav>
                                        <p:tav tm="100000">
                                          <p:val>
                                            <p:strVal val="#ppt_h"/>
                                          </p:val>
                                        </p:tav>
                                      </p:tavLst>
                                    </p:anim>
                                    <p:anim calcmode="lin" valueType="num">
                                      <p:cBhvr>
                                        <p:cTn id="69" dur="2000" fill="hold"/>
                                        <p:tgtEl>
                                          <p:spTgt spid="358">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70" dur="2000" fill="hold"/>
                                        <p:tgtEl>
                                          <p:spTgt spid="358">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1" fill="hold">
                      <p:stCondLst>
                        <p:cond delay="indefinite"/>
                      </p:stCondLst>
                      <p:childTnLst>
                        <p:par>
                          <p:cTn id="72" fill="hold">
                            <p:stCondLst>
                              <p:cond delay="0"/>
                            </p:stCondLst>
                            <p:childTnLst>
                              <p:par>
                                <p:cTn id="73" presetClass="entr" nodeType="clickEffect" presetSubtype="9" presetID="15" grpId="1" fill="hold">
                                  <p:stCondLst>
                                    <p:cond delay="0"/>
                                  </p:stCondLst>
                                  <p:iterate type="el" backwards="0">
                                    <p:tmAbs val="0"/>
                                  </p:iterate>
                                  <p:childTnLst>
                                    <p:set>
                                      <p:cBhvr>
                                        <p:cTn id="74" fill="hold"/>
                                        <p:tgtEl>
                                          <p:spTgt spid="358">
                                            <p:txEl>
                                              <p:pRg st="8" end="8"/>
                                            </p:txEl>
                                          </p:spTgt>
                                        </p:tgtEl>
                                        <p:attrNameLst>
                                          <p:attrName>style.visibility</p:attrName>
                                        </p:attrNameLst>
                                      </p:cBhvr>
                                      <p:to>
                                        <p:strVal val="visible"/>
                                      </p:to>
                                    </p:set>
                                    <p:anim calcmode="lin" valueType="num">
                                      <p:cBhvr>
                                        <p:cTn id="75" dur="2000" fill="hold"/>
                                        <p:tgtEl>
                                          <p:spTgt spid="358">
                                            <p:txEl>
                                              <p:pRg st="8" end="8"/>
                                            </p:txEl>
                                          </p:spTgt>
                                        </p:tgtEl>
                                        <p:attrNameLst>
                                          <p:attrName>ppt_w</p:attrName>
                                        </p:attrNameLst>
                                      </p:cBhvr>
                                      <p:tavLst>
                                        <p:tav tm="0">
                                          <p:val>
                                            <p:fltVal val="0"/>
                                          </p:val>
                                        </p:tav>
                                        <p:tav tm="100000">
                                          <p:val>
                                            <p:strVal val="#ppt_w"/>
                                          </p:val>
                                        </p:tav>
                                      </p:tavLst>
                                    </p:anim>
                                    <p:anim calcmode="lin" valueType="num">
                                      <p:cBhvr>
                                        <p:cTn id="76" dur="2000" fill="hold"/>
                                        <p:tgtEl>
                                          <p:spTgt spid="358">
                                            <p:txEl>
                                              <p:pRg st="8" end="8"/>
                                            </p:txEl>
                                          </p:spTgt>
                                        </p:tgtEl>
                                        <p:attrNameLst>
                                          <p:attrName>ppt_h</p:attrName>
                                        </p:attrNameLst>
                                      </p:cBhvr>
                                      <p:tavLst>
                                        <p:tav tm="0">
                                          <p:val>
                                            <p:fltVal val="0"/>
                                          </p:val>
                                        </p:tav>
                                        <p:tav tm="100000">
                                          <p:val>
                                            <p:strVal val="#ppt_h"/>
                                          </p:val>
                                        </p:tav>
                                      </p:tavLst>
                                    </p:anim>
                                    <p:anim calcmode="lin" valueType="num">
                                      <p:cBhvr>
                                        <p:cTn id="77" dur="2000" fill="hold"/>
                                        <p:tgtEl>
                                          <p:spTgt spid="358">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78" dur="2000" fill="hold"/>
                                        <p:tgtEl>
                                          <p:spTgt spid="358">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9" fill="hold">
                      <p:stCondLst>
                        <p:cond delay="indefinite"/>
                      </p:stCondLst>
                      <p:childTnLst>
                        <p:par>
                          <p:cTn id="80" fill="hold">
                            <p:stCondLst>
                              <p:cond delay="0"/>
                            </p:stCondLst>
                            <p:childTnLst>
                              <p:par>
                                <p:cTn id="81" presetClass="entr" nodeType="clickEffect" presetSubtype="9" presetID="15" grpId="1" fill="hold">
                                  <p:stCondLst>
                                    <p:cond delay="0"/>
                                  </p:stCondLst>
                                  <p:iterate type="el" backwards="0">
                                    <p:tmAbs val="0"/>
                                  </p:iterate>
                                  <p:childTnLst>
                                    <p:set>
                                      <p:cBhvr>
                                        <p:cTn id="82" fill="hold"/>
                                        <p:tgtEl>
                                          <p:spTgt spid="358">
                                            <p:txEl>
                                              <p:pRg st="9" end="9"/>
                                            </p:txEl>
                                          </p:spTgt>
                                        </p:tgtEl>
                                        <p:attrNameLst>
                                          <p:attrName>style.visibility</p:attrName>
                                        </p:attrNameLst>
                                      </p:cBhvr>
                                      <p:to>
                                        <p:strVal val="visible"/>
                                      </p:to>
                                    </p:set>
                                    <p:anim calcmode="lin" valueType="num">
                                      <p:cBhvr>
                                        <p:cTn id="83" dur="2000" fill="hold"/>
                                        <p:tgtEl>
                                          <p:spTgt spid="358">
                                            <p:txEl>
                                              <p:pRg st="9" end="9"/>
                                            </p:txEl>
                                          </p:spTgt>
                                        </p:tgtEl>
                                        <p:attrNameLst>
                                          <p:attrName>ppt_w</p:attrName>
                                        </p:attrNameLst>
                                      </p:cBhvr>
                                      <p:tavLst>
                                        <p:tav tm="0">
                                          <p:val>
                                            <p:fltVal val="0"/>
                                          </p:val>
                                        </p:tav>
                                        <p:tav tm="100000">
                                          <p:val>
                                            <p:strVal val="#ppt_w"/>
                                          </p:val>
                                        </p:tav>
                                      </p:tavLst>
                                    </p:anim>
                                    <p:anim calcmode="lin" valueType="num">
                                      <p:cBhvr>
                                        <p:cTn id="84" dur="2000" fill="hold"/>
                                        <p:tgtEl>
                                          <p:spTgt spid="358">
                                            <p:txEl>
                                              <p:pRg st="9" end="9"/>
                                            </p:txEl>
                                          </p:spTgt>
                                        </p:tgtEl>
                                        <p:attrNameLst>
                                          <p:attrName>ppt_h</p:attrName>
                                        </p:attrNameLst>
                                      </p:cBhvr>
                                      <p:tavLst>
                                        <p:tav tm="0">
                                          <p:val>
                                            <p:fltVal val="0"/>
                                          </p:val>
                                        </p:tav>
                                        <p:tav tm="100000">
                                          <p:val>
                                            <p:strVal val="#ppt_h"/>
                                          </p:val>
                                        </p:tav>
                                      </p:tavLst>
                                    </p:anim>
                                    <p:anim calcmode="lin" valueType="num">
                                      <p:cBhvr>
                                        <p:cTn id="85" dur="2000" fill="hold"/>
                                        <p:tgtEl>
                                          <p:spTgt spid="358">
                                            <p:txEl>
                                              <p:pRg st="9" end="9"/>
                                            </p:txEl>
                                          </p:spTgt>
                                        </p:tgtEl>
                                        <p:attrNameLst>
                                          <p:attrName>ppt_x</p:attrName>
                                        </p:attrNameLst>
                                      </p:cBhvr>
                                      <p:tavLst>
                                        <p:tav tm="0" fmla="#ppt_x+(cos(-2*pi*(1-$))*-#ppt_x-sin(-2*pi*(1-$))*(1-#ppt_y))*(1-$)">
                                          <p:val>
                                            <p:fltVal val="0"/>
                                          </p:val>
                                        </p:tav>
                                        <p:tav tm="100000">
                                          <p:val>
                                            <p:fltVal val="1"/>
                                          </p:val>
                                        </p:tav>
                                      </p:tavLst>
                                    </p:anim>
                                    <p:anim calcmode="lin" valueType="num">
                                      <p:cBhvr>
                                        <p:cTn id="86" dur="2000" fill="hold"/>
                                        <p:tgtEl>
                                          <p:spTgt spid="358">
                                            <p:txEl>
                                              <p:pRg st="9" end="9"/>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358"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ph type="title" idx="4294967295"/>
          </p:nvPr>
        </p:nvSpPr>
        <p:spPr>
          <a:xfrm>
            <a:off x="812800" y="377825"/>
            <a:ext cx="10363200" cy="1146175"/>
          </a:xfrm>
          <a:prstGeom prst="rect">
            <a:avLst/>
          </a:prstGeom>
        </p:spPr>
        <p:txBody>
          <a:bodyPr/>
          <a:lstStyle>
            <a:lvl1pPr algn="ctr">
              <a:defRPr sz="3600">
                <a:solidFill>
                  <a:srgbClr val="FF2600"/>
                </a:solidFill>
                <a:latin typeface="Arial Black"/>
                <a:ea typeface="Arial Black"/>
                <a:cs typeface="Arial Black"/>
                <a:sym typeface="Arial Black"/>
              </a:defRPr>
            </a:lvl1pPr>
          </a:lstStyle>
          <a:p>
            <a:pPr/>
            <a:r>
              <a:t>ROLE OF THE CHAPTER SECRETARY</a:t>
            </a:r>
          </a:p>
        </p:txBody>
      </p:sp>
      <p:sp>
        <p:nvSpPr>
          <p:cNvPr id="150" name="Shape 150"/>
          <p:cNvSpPr/>
          <p:nvPr>
            <p:ph type="body" idx="4294967295"/>
          </p:nvPr>
        </p:nvSpPr>
        <p:spPr>
          <a:xfrm>
            <a:off x="218929" y="484281"/>
            <a:ext cx="12192001" cy="4648201"/>
          </a:xfrm>
          <a:prstGeom prst="rect">
            <a:avLst/>
          </a:prstGeom>
        </p:spPr>
        <p:txBody>
          <a:bodyPr/>
          <a:lstStyle/>
          <a:p>
            <a:pPr>
              <a:lnSpc>
                <a:spcPct val="150000"/>
              </a:lnSpc>
              <a:defRPr b="1" sz="2400">
                <a:latin typeface="Arial"/>
                <a:ea typeface="Arial"/>
                <a:cs typeface="Arial"/>
                <a:sym typeface="Arial"/>
              </a:defRPr>
            </a:pPr>
            <a:r>
              <a:t>REGISTERS OTHERS IN THE CHAPTER FOR SCHOOLS, CONTESTS</a:t>
            </a:r>
          </a:p>
          <a:p>
            <a:pPr>
              <a:lnSpc>
                <a:spcPct val="150000"/>
              </a:lnSpc>
              <a:defRPr b="1" sz="2400">
                <a:latin typeface="Arial"/>
                <a:ea typeface="Arial"/>
                <a:cs typeface="Arial"/>
                <a:sym typeface="Arial"/>
              </a:defRPr>
            </a:pPr>
            <a:r>
              <a:t> AND OTHER DISTRICT AND SOCIETY SPONSORED ACTIVITIES</a:t>
            </a:r>
          </a:p>
          <a:p>
            <a:pPr>
              <a:lnSpc>
                <a:spcPct val="150000"/>
              </a:lnSpc>
              <a:defRPr b="1" sz="2400">
                <a:latin typeface="Arial"/>
                <a:ea typeface="Arial"/>
                <a:cs typeface="Arial"/>
                <a:sym typeface="Arial"/>
              </a:defRPr>
            </a:pPr>
            <a:r>
              <a:t>MAKES SURE THE CHAPTER STAYS LEGAL AND MAINTAINS LEGAL FILES</a:t>
            </a:r>
          </a:p>
          <a:p>
            <a:pPr>
              <a:lnSpc>
                <a:spcPct val="150000"/>
              </a:lnSpc>
              <a:defRPr b="1" sz="2400">
                <a:latin typeface="Arial"/>
                <a:ea typeface="Arial"/>
                <a:cs typeface="Arial"/>
                <a:sym typeface="Arial"/>
              </a:defRPr>
            </a:pPr>
            <a:r>
              <a:t>HANDLES LICENSING PAPERWORK AND CLEARANCES FOR SHOWS</a:t>
            </a:r>
          </a:p>
        </p:txBody>
      </p:sp>
      <p:pic>
        <p:nvPicPr>
          <p:cNvPr id="151" name="image13.png"/>
          <p:cNvPicPr>
            <a:picLocks noChangeAspect="1"/>
          </p:cNvPicPr>
          <p:nvPr/>
        </p:nvPicPr>
        <p:blipFill>
          <a:blip r:embed="rId2">
            <a:extLst/>
          </a:blip>
          <a:stretch>
            <a:fillRect/>
          </a:stretch>
        </p:blipFill>
        <p:spPr>
          <a:xfrm>
            <a:off x="5271328" y="4298956"/>
            <a:ext cx="3860801" cy="2895601"/>
          </a:xfrm>
          <a:prstGeom prst="rect">
            <a:avLst/>
          </a:prstGeom>
          <a:ln w="12700">
            <a:miter lim="400000"/>
          </a:ln>
        </p:spPr>
      </p:pic>
    </p:spTree>
  </p:cSld>
  <p:clrMapOvr>
    <a:masterClrMapping/>
  </p:clrMapOvr>
  <p:transition xmlns:p14="http://schemas.microsoft.com/office/powerpoint/2010/main" spd="med" advClick="1" p14:dur="1000"/>
</p:sld>
</file>

<file path=ppt/slides/slide6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1" name="Shape 361"/>
          <p:cNvSpPr/>
          <p:nvPr>
            <p:ph type="title" idx="4294967295"/>
          </p:nvPr>
        </p:nvSpPr>
        <p:spPr>
          <a:xfrm>
            <a:off x="1320800" y="-76200"/>
            <a:ext cx="10363200" cy="993775"/>
          </a:xfrm>
          <a:prstGeom prst="rect">
            <a:avLst/>
          </a:prstGeom>
        </p:spPr>
        <p:txBody>
          <a:bodyPr/>
          <a:lstStyle>
            <a:lvl1pPr>
              <a:defRPr sz="2400">
                <a:solidFill>
                  <a:srgbClr val="FF2600"/>
                </a:solidFill>
                <a:latin typeface="Arial Black"/>
                <a:ea typeface="Arial Black"/>
                <a:cs typeface="Arial Black"/>
                <a:sym typeface="Arial Black"/>
              </a:defRPr>
            </a:lvl1pPr>
          </a:lstStyle>
          <a:p>
            <a:pPr/>
            <a:r>
              <a:t>COPYRIGHT LAW</a:t>
            </a:r>
          </a:p>
        </p:txBody>
      </p:sp>
      <p:sp>
        <p:nvSpPr>
          <p:cNvPr id="362" name="Shape 362"/>
          <p:cNvSpPr/>
          <p:nvPr>
            <p:ph type="body" idx="4294967295"/>
          </p:nvPr>
        </p:nvSpPr>
        <p:spPr>
          <a:xfrm>
            <a:off x="-15875" y="482600"/>
            <a:ext cx="11379200" cy="6096000"/>
          </a:xfrm>
          <a:prstGeom prst="rect">
            <a:avLst/>
          </a:prstGeom>
        </p:spPr>
        <p:txBody>
          <a:bodyPr/>
          <a:lstStyle/>
          <a:p>
            <a:pPr algn="ctr">
              <a:lnSpc>
                <a:spcPct val="70000"/>
              </a:lnSpc>
              <a:buSzTx/>
              <a:buNone/>
              <a:defRPr b="1">
                <a:latin typeface="Arial"/>
                <a:ea typeface="Arial"/>
                <a:cs typeface="Arial"/>
                <a:sym typeface="Arial"/>
              </a:defRPr>
            </a:pPr>
          </a:p>
          <a:p>
            <a:pPr algn="ctr">
              <a:lnSpc>
                <a:spcPct val="70000"/>
              </a:lnSpc>
              <a:buSzTx/>
              <a:buNone/>
              <a:defRPr b="1" sz="3200">
                <a:latin typeface="Arial"/>
                <a:ea typeface="Arial"/>
                <a:cs typeface="Arial"/>
                <a:sym typeface="Arial"/>
              </a:defRPr>
            </a:pPr>
            <a:r>
              <a:t>IT IS AGAINST THE LAW TO…</a:t>
            </a:r>
          </a:p>
          <a:p>
            <a:pPr algn="ctr">
              <a:lnSpc>
                <a:spcPct val="70000"/>
              </a:lnSpc>
              <a:buSzTx/>
              <a:buNone/>
              <a:defRPr>
                <a:latin typeface="Arial"/>
                <a:ea typeface="Arial"/>
                <a:cs typeface="Arial"/>
                <a:sym typeface="Arial"/>
              </a:defRPr>
            </a:pPr>
          </a:p>
          <a:p>
            <a:pPr>
              <a:lnSpc>
                <a:spcPct val="110000"/>
              </a:lnSpc>
              <a:defRPr b="1" sz="2400">
                <a:latin typeface="Arial"/>
                <a:ea typeface="Arial"/>
                <a:cs typeface="Arial"/>
                <a:sym typeface="Arial"/>
              </a:defRPr>
            </a:pPr>
            <a:r>
              <a:t>REPRODUCE THE COPYRIGHTED WORKS IN COPIES AND RECORDINGS;</a:t>
            </a:r>
          </a:p>
          <a:p>
            <a:pPr>
              <a:lnSpc>
                <a:spcPct val="110000"/>
              </a:lnSpc>
              <a:defRPr b="1" sz="2400">
                <a:latin typeface="Arial"/>
                <a:ea typeface="Arial"/>
                <a:cs typeface="Arial"/>
                <a:sym typeface="Arial"/>
              </a:defRPr>
            </a:pPr>
            <a:r>
              <a:t>PREPARE DERIVATIVE WORKS BASED ON THE COPYRIGHTED WORK;</a:t>
            </a:r>
          </a:p>
          <a:p>
            <a:pPr>
              <a:lnSpc>
                <a:spcPct val="110000"/>
              </a:lnSpc>
              <a:defRPr b="1" sz="2400">
                <a:latin typeface="Arial"/>
                <a:ea typeface="Arial"/>
                <a:cs typeface="Arial"/>
                <a:sym typeface="Arial"/>
              </a:defRPr>
            </a:pPr>
            <a:r>
              <a:t>PERFORM THE COPYRIGHTED WORK PUBLICLY;</a:t>
            </a:r>
          </a:p>
          <a:p>
            <a:pPr>
              <a:lnSpc>
                <a:spcPct val="110000"/>
              </a:lnSpc>
              <a:defRPr b="1" sz="2400">
                <a:latin typeface="Arial"/>
                <a:ea typeface="Arial"/>
                <a:cs typeface="Arial"/>
                <a:sym typeface="Arial"/>
              </a:defRPr>
            </a:pPr>
            <a:r>
              <a:t>DISTRIBUTE THE COPYRIGHTED WORK PUBLICLY; AND</a:t>
            </a:r>
          </a:p>
          <a:p>
            <a:pPr>
              <a:lnSpc>
                <a:spcPct val="110000"/>
              </a:lnSpc>
              <a:defRPr b="1" sz="2400">
                <a:latin typeface="Arial"/>
                <a:ea typeface="Arial"/>
                <a:cs typeface="Arial"/>
                <a:sym typeface="Arial"/>
              </a:defRPr>
            </a:pPr>
            <a:r>
              <a:t>DISPLAY THE COPYRIGHTED WORK PUBLICLY.</a:t>
            </a:r>
          </a:p>
          <a:p>
            <a:pPr>
              <a:lnSpc>
                <a:spcPct val="70000"/>
              </a:lnSpc>
              <a:defRPr sz="2400">
                <a:latin typeface="Arial"/>
                <a:ea typeface="Arial"/>
                <a:cs typeface="Arial"/>
                <a:sym typeface="Arial"/>
              </a:defRPr>
            </a:pPr>
          </a:p>
          <a:p>
            <a:pPr>
              <a:lnSpc>
                <a:spcPct val="70000"/>
              </a:lnSpc>
              <a:buSzTx/>
              <a:buNone/>
              <a:defRPr sz="2400">
                <a:latin typeface="Arial"/>
                <a:ea typeface="Arial"/>
                <a:cs typeface="Arial"/>
                <a:sym typeface="Arial"/>
              </a:defRPr>
            </a:pPr>
          </a:p>
          <a:p>
            <a:pPr>
              <a:lnSpc>
                <a:spcPct val="70000"/>
              </a:lnSpc>
              <a:defRPr sz="2400">
                <a:latin typeface="Arial"/>
                <a:ea typeface="Arial"/>
                <a:cs typeface="Arial"/>
                <a:sym typeface="Arial"/>
              </a:defRPr>
            </a:pPr>
          </a:p>
          <a:p>
            <a:pPr algn="ctr">
              <a:lnSpc>
                <a:spcPct val="70000"/>
              </a:lnSpc>
              <a:buSzTx/>
              <a:buNone/>
              <a:defRPr b="1" sz="2400">
                <a:solidFill>
                  <a:srgbClr val="FFFFFF"/>
                </a:solidFill>
                <a:latin typeface="Arial"/>
                <a:ea typeface="Arial"/>
                <a:cs typeface="Arial"/>
                <a:sym typeface="Arial"/>
              </a:defRPr>
            </a:pPr>
            <a:r>
              <a:t>IT IS </a:t>
            </a:r>
            <a:r>
              <a:rPr u="sng"/>
              <a:t>YOUR</a:t>
            </a:r>
            <a:r>
              <a:t> DUTY TO REMIND YOUR CHAPTER </a:t>
            </a:r>
          </a:p>
          <a:p>
            <a:pPr algn="ctr">
              <a:lnSpc>
                <a:spcPct val="70000"/>
              </a:lnSpc>
              <a:buSzTx/>
              <a:buNone/>
              <a:defRPr b="1" sz="2400">
                <a:solidFill>
                  <a:srgbClr val="FFFFFF"/>
                </a:solidFill>
                <a:latin typeface="Arial"/>
                <a:ea typeface="Arial"/>
                <a:cs typeface="Arial"/>
                <a:sym typeface="Arial"/>
              </a:defRPr>
            </a:pPr>
            <a:r>
              <a:t>OFFICERS OF THESE COPYRIGHT RESTRICTIONS </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362">
                                            <p:txEl>
                                              <p:pRg st="11" end="11"/>
                                            </p:txEl>
                                          </p:spTgt>
                                        </p:tgtEl>
                                        <p:attrNameLst>
                                          <p:attrName>style.visibility</p:attrName>
                                        </p:attrNameLst>
                                      </p:cBhvr>
                                      <p:to>
                                        <p:strVal val="visible"/>
                                      </p:to>
                                    </p:set>
                                    <p:anim calcmode="lin" valueType="num">
                                      <p:cBhvr>
                                        <p:cTn id="7" dur="1" fill="hold"/>
                                        <p:tgtEl>
                                          <p:spTgt spid="362">
                                            <p:txEl>
                                              <p:pRg st="11" end="11"/>
                                            </p:txEl>
                                          </p:spTgt>
                                        </p:tgtEl>
                                        <p:attrNameLst>
                                          <p:attrName>ppt_w</p:attrName>
                                        </p:attrNameLst>
                                      </p:cBhvr>
                                      <p:tavLst>
                                        <p:tav tm="0">
                                          <p:val>
                                            <p:fltVal val="0"/>
                                          </p:val>
                                        </p:tav>
                                        <p:tav tm="100000">
                                          <p:val>
                                            <p:strVal val="#ppt_w"/>
                                          </p:val>
                                        </p:tav>
                                      </p:tavLst>
                                    </p:anim>
                                    <p:anim calcmode="lin" valueType="num">
                                      <p:cBhvr>
                                        <p:cTn id="8" dur="1" fill="hold"/>
                                        <p:tgtEl>
                                          <p:spTgt spid="362">
                                            <p:txEl>
                                              <p:pRg st="11" end="11"/>
                                            </p:txEl>
                                          </p:spTgt>
                                        </p:tgtEl>
                                        <p:attrNameLst>
                                          <p:attrName>ppt_h</p:attrName>
                                        </p:attrNameLst>
                                      </p:cBhvr>
                                      <p:tavLst>
                                        <p:tav tm="0">
                                          <p:val>
                                            <p:fltVal val="0"/>
                                          </p:val>
                                        </p:tav>
                                        <p:tav tm="100000">
                                          <p:val>
                                            <p:strVal val="#ppt_h"/>
                                          </p:val>
                                        </p:tav>
                                      </p:tavLst>
                                    </p:anim>
                                    <p:anim calcmode="lin" valueType="num">
                                      <p:cBhvr>
                                        <p:cTn id="9" dur="1" fill="hold"/>
                                        <p:tgtEl>
                                          <p:spTgt spid="362">
                                            <p:txEl>
                                              <p:pRg st="11" end="11"/>
                                            </p:txEl>
                                          </p:spTgt>
                                        </p:tgtEl>
                                        <p:attrNameLst>
                                          <p:attrName>ppt_x</p:attrName>
                                        </p:attrNameLst>
                                      </p:cBhvr>
                                      <p:tavLst>
                                        <p:tav tm="0" fmla="#ppt_x+(cos(-2*pi*(1-$))*-#ppt_x-sin(-2*pi*(1-$))*(1-#ppt_y))*(1-$)">
                                          <p:val>
                                            <p:fltVal val="0"/>
                                          </p:val>
                                        </p:tav>
                                        <p:tav tm="100000">
                                          <p:val>
                                            <p:fltVal val="1"/>
                                          </p:val>
                                        </p:tav>
                                      </p:tavLst>
                                    </p:anim>
                                    <p:anim calcmode="lin" valueType="num">
                                      <p:cBhvr>
                                        <p:cTn id="10" dur="1" fill="hold"/>
                                        <p:tgtEl>
                                          <p:spTgt spid="362">
                                            <p:txEl>
                                              <p:pRg st="11" end="11"/>
                                            </p:txEl>
                                          </p:spTgt>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
                            </p:stCondLst>
                            <p:childTnLst>
                              <p:par>
                                <p:cTn id="12" presetClass="entr" nodeType="afterEffect" presetSubtype="9" presetID="15" grpId="1" fill="hold">
                                  <p:stCondLst>
                                    <p:cond delay="0"/>
                                  </p:stCondLst>
                                  <p:iterate type="el" backwards="0">
                                    <p:tmAbs val="0"/>
                                  </p:iterate>
                                  <p:childTnLst>
                                    <p:set>
                                      <p:cBhvr>
                                        <p:cTn id="13" fill="hold"/>
                                        <p:tgtEl>
                                          <p:spTgt spid="362">
                                            <p:txEl>
                                              <p:pRg st="12" end="12"/>
                                            </p:txEl>
                                          </p:spTgt>
                                        </p:tgtEl>
                                        <p:attrNameLst>
                                          <p:attrName>style.visibility</p:attrName>
                                        </p:attrNameLst>
                                      </p:cBhvr>
                                      <p:to>
                                        <p:strVal val="visible"/>
                                      </p:to>
                                    </p:set>
                                    <p:anim calcmode="lin" valueType="num">
                                      <p:cBhvr>
                                        <p:cTn id="14" dur="1" fill="hold"/>
                                        <p:tgtEl>
                                          <p:spTgt spid="362">
                                            <p:txEl>
                                              <p:pRg st="12" end="12"/>
                                            </p:txEl>
                                          </p:spTgt>
                                        </p:tgtEl>
                                        <p:attrNameLst>
                                          <p:attrName>ppt_w</p:attrName>
                                        </p:attrNameLst>
                                      </p:cBhvr>
                                      <p:tavLst>
                                        <p:tav tm="0">
                                          <p:val>
                                            <p:fltVal val="0"/>
                                          </p:val>
                                        </p:tav>
                                        <p:tav tm="100000">
                                          <p:val>
                                            <p:strVal val="#ppt_w"/>
                                          </p:val>
                                        </p:tav>
                                      </p:tavLst>
                                    </p:anim>
                                    <p:anim calcmode="lin" valueType="num">
                                      <p:cBhvr>
                                        <p:cTn id="15" dur="1" fill="hold"/>
                                        <p:tgtEl>
                                          <p:spTgt spid="362">
                                            <p:txEl>
                                              <p:pRg st="12" end="12"/>
                                            </p:txEl>
                                          </p:spTgt>
                                        </p:tgtEl>
                                        <p:attrNameLst>
                                          <p:attrName>ppt_h</p:attrName>
                                        </p:attrNameLst>
                                      </p:cBhvr>
                                      <p:tavLst>
                                        <p:tav tm="0">
                                          <p:val>
                                            <p:fltVal val="0"/>
                                          </p:val>
                                        </p:tav>
                                        <p:tav tm="100000">
                                          <p:val>
                                            <p:strVal val="#ppt_h"/>
                                          </p:val>
                                        </p:tav>
                                      </p:tavLst>
                                    </p:anim>
                                    <p:anim calcmode="lin" valueType="num">
                                      <p:cBhvr>
                                        <p:cTn id="16" dur="1" fill="hold"/>
                                        <p:tgtEl>
                                          <p:spTgt spid="362">
                                            <p:txEl>
                                              <p:pRg st="12" end="12"/>
                                            </p:txEl>
                                          </p:spTgt>
                                        </p:tgtEl>
                                        <p:attrNameLst>
                                          <p:attrName>ppt_x</p:attrName>
                                        </p:attrNameLst>
                                      </p:cBhvr>
                                      <p:tavLst>
                                        <p:tav tm="0" fmla="#ppt_x+(cos(-2*pi*(1-$))*-#ppt_x-sin(-2*pi*(1-$))*(1-#ppt_y))*(1-$)">
                                          <p:val>
                                            <p:fltVal val="0"/>
                                          </p:val>
                                        </p:tav>
                                        <p:tav tm="100000">
                                          <p:val>
                                            <p:fltVal val="1"/>
                                          </p:val>
                                        </p:tav>
                                      </p:tavLst>
                                    </p:anim>
                                    <p:anim calcmode="lin" valueType="num">
                                      <p:cBhvr>
                                        <p:cTn id="17" dur="1" fill="hold"/>
                                        <p:tgtEl>
                                          <p:spTgt spid="362">
                                            <p:txEl>
                                              <p:pRg st="12" end="1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362" grpId="1"/>
    </p:bldLst>
  </p:timing>
</p:sld>
</file>

<file path=ppt/slides/slide6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4" name="Shape 364"/>
          <p:cNvSpPr/>
          <p:nvPr>
            <p:ph type="title" idx="4294967295"/>
          </p:nvPr>
        </p:nvSpPr>
        <p:spPr>
          <a:xfrm>
            <a:off x="609600" y="377825"/>
            <a:ext cx="10363200" cy="993775"/>
          </a:xfrm>
          <a:prstGeom prst="rect">
            <a:avLst/>
          </a:prstGeom>
        </p:spPr>
        <p:txBody>
          <a:bodyPr/>
          <a:lstStyle>
            <a:lvl1pPr algn="ctr">
              <a:defRPr sz="4900">
                <a:solidFill>
                  <a:srgbClr val="FF2600"/>
                </a:solidFill>
                <a:latin typeface="Arial Black"/>
                <a:ea typeface="Arial Black"/>
                <a:cs typeface="Arial Black"/>
                <a:sym typeface="Arial Black"/>
              </a:defRPr>
            </a:lvl1pPr>
          </a:lstStyle>
          <a:p>
            <a:pPr/>
            <a:r>
              <a:t>COPYRIGHT INFRINGEMENT </a:t>
            </a:r>
          </a:p>
        </p:txBody>
      </p:sp>
      <p:sp>
        <p:nvSpPr>
          <p:cNvPr id="365" name="Shape 365"/>
          <p:cNvSpPr/>
          <p:nvPr>
            <p:ph type="body" sz="half" idx="4294967295"/>
          </p:nvPr>
        </p:nvSpPr>
        <p:spPr>
          <a:xfrm>
            <a:off x="5283200" y="1208086"/>
            <a:ext cx="6908800" cy="4495803"/>
          </a:xfrm>
          <a:prstGeom prst="rect">
            <a:avLst/>
          </a:prstGeom>
        </p:spPr>
        <p:txBody>
          <a:bodyPr/>
          <a:lstStyle/>
          <a:p>
            <a:pPr algn="ctr">
              <a:lnSpc>
                <a:spcPct val="150000"/>
              </a:lnSpc>
              <a:buSzTx/>
              <a:buNone/>
              <a:defRPr b="1" sz="4800">
                <a:latin typeface="Arial"/>
                <a:ea typeface="Arial"/>
                <a:cs typeface="Arial"/>
                <a:sym typeface="Arial"/>
              </a:defRPr>
            </a:pPr>
            <a:r>
              <a:t>$50,000 </a:t>
            </a:r>
            <a:r>
              <a:rPr b="0" sz="2000" u="sng"/>
              <a:t>PER COPY</a:t>
            </a:r>
            <a:endParaRPr u="sng"/>
          </a:p>
          <a:p>
            <a:pPr algn="ctr">
              <a:lnSpc>
                <a:spcPct val="150000"/>
              </a:lnSpc>
              <a:buSzTx/>
              <a:buNone/>
              <a:defRPr>
                <a:latin typeface="Arial"/>
                <a:ea typeface="Arial"/>
                <a:cs typeface="Arial"/>
                <a:sym typeface="Arial"/>
              </a:defRPr>
            </a:pPr>
            <a:r>
              <a:t>OF PRINTED OR RECORDED MATERIAL</a:t>
            </a:r>
          </a:p>
          <a:p>
            <a:pPr algn="ctr">
              <a:lnSpc>
                <a:spcPct val="80000"/>
              </a:lnSpc>
              <a:buSzTx/>
              <a:buNone/>
              <a:defRPr sz="800">
                <a:latin typeface="Arial"/>
                <a:ea typeface="Arial"/>
                <a:cs typeface="Arial"/>
                <a:sym typeface="Arial"/>
              </a:defRPr>
            </a:pPr>
          </a:p>
          <a:p>
            <a:pPr algn="ctr">
              <a:lnSpc>
                <a:spcPct val="80000"/>
              </a:lnSpc>
              <a:buSzTx/>
              <a:buNone/>
              <a:defRPr b="1">
                <a:latin typeface="Arial"/>
                <a:ea typeface="Arial"/>
                <a:cs typeface="Arial"/>
                <a:sym typeface="Arial"/>
              </a:defRPr>
            </a:pPr>
            <a:r>
              <a:t>IF YOU HAVE QUESTIONS REGARDING</a:t>
            </a:r>
          </a:p>
          <a:p>
            <a:pPr algn="ctr">
              <a:lnSpc>
                <a:spcPct val="80000"/>
              </a:lnSpc>
              <a:buSzTx/>
              <a:buNone/>
              <a:defRPr b="1">
                <a:latin typeface="Arial"/>
                <a:ea typeface="Arial"/>
                <a:cs typeface="Arial"/>
                <a:sym typeface="Arial"/>
              </a:defRPr>
            </a:pPr>
            <a:r>
              <a:t>COPYRIGHT LAW, PROCESS FOR</a:t>
            </a:r>
          </a:p>
          <a:p>
            <a:pPr algn="ctr">
              <a:lnSpc>
                <a:spcPct val="80000"/>
              </a:lnSpc>
              <a:buSzTx/>
              <a:buNone/>
              <a:defRPr b="1">
                <a:latin typeface="Arial"/>
                <a:ea typeface="Arial"/>
                <a:cs typeface="Arial"/>
                <a:sym typeface="Arial"/>
              </a:defRPr>
            </a:pPr>
            <a:r>
              <a:t>MAKING AUDIO TAPES, VIDEO TAPES,</a:t>
            </a:r>
          </a:p>
          <a:p>
            <a:pPr algn="ctr">
              <a:lnSpc>
                <a:spcPct val="80000"/>
              </a:lnSpc>
              <a:buSzTx/>
              <a:buNone/>
              <a:defRPr b="1">
                <a:latin typeface="Arial"/>
                <a:ea typeface="Arial"/>
                <a:cs typeface="Arial"/>
                <a:sym typeface="Arial"/>
              </a:defRPr>
            </a:pPr>
            <a:r>
              <a:t>DVDS, PRINTED SHEET MUSIC </a:t>
            </a:r>
          </a:p>
          <a:p>
            <a:pPr algn="ctr">
              <a:lnSpc>
                <a:spcPct val="80000"/>
              </a:lnSpc>
              <a:buSzTx/>
              <a:buNone/>
              <a:defRPr b="1">
                <a:latin typeface="Arial"/>
                <a:ea typeface="Arial"/>
                <a:cs typeface="Arial"/>
                <a:sym typeface="Arial"/>
              </a:defRPr>
            </a:pPr>
            <a:r>
              <a:t>CONTACT BARBERSHOP HARMONY SOCIETY </a:t>
            </a:r>
          </a:p>
          <a:p>
            <a:pPr algn="ctr">
              <a:lnSpc>
                <a:spcPct val="80000"/>
              </a:lnSpc>
              <a:buSzTx/>
              <a:buNone/>
              <a:defRPr b="1">
                <a:latin typeface="Arial"/>
                <a:ea typeface="Arial"/>
                <a:cs typeface="Arial"/>
                <a:sym typeface="Arial"/>
              </a:defRPr>
            </a:pPr>
            <a:r>
              <a:t>(JOE LILES) AT 1-800-SING (7464).</a:t>
            </a:r>
          </a:p>
        </p:txBody>
      </p:sp>
      <p:pic>
        <p:nvPicPr>
          <p:cNvPr id="366" name="image55.png"/>
          <p:cNvPicPr>
            <a:picLocks noChangeAspect="1"/>
          </p:cNvPicPr>
          <p:nvPr/>
        </p:nvPicPr>
        <p:blipFill>
          <a:blip r:embed="rId2">
            <a:extLst/>
          </a:blip>
          <a:stretch>
            <a:fillRect/>
          </a:stretch>
        </p:blipFill>
        <p:spPr>
          <a:xfrm>
            <a:off x="101600" y="1371600"/>
            <a:ext cx="8737601" cy="5867401"/>
          </a:xfrm>
          <a:prstGeom prst="rect">
            <a:avLst/>
          </a:prstGeom>
          <a:ln w="12700">
            <a:miter lim="400000"/>
          </a:ln>
        </p:spPr>
      </p:pic>
    </p:spTree>
  </p:cSld>
  <p:clrMapOvr>
    <a:masterClrMapping/>
  </p:clrMapOvr>
  <p:transition xmlns:p14="http://schemas.microsoft.com/office/powerpoint/2010/main" spd="med" advClick="1" p14:dur="1000"/>
</p:sld>
</file>

<file path=ppt/slides/slide6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68" name="image12.jpeg"/>
          <p:cNvPicPr>
            <a:picLocks noChangeAspect="1"/>
          </p:cNvPicPr>
          <p:nvPr/>
        </p:nvPicPr>
        <p:blipFill>
          <a:blip r:embed="rId2">
            <a:extLst/>
          </a:blip>
          <a:srcRect l="0" t="8888" r="0" b="0"/>
          <a:stretch>
            <a:fillRect/>
          </a:stretch>
        </p:blipFill>
        <p:spPr>
          <a:xfrm>
            <a:off x="5233987" y="0"/>
            <a:ext cx="6958014" cy="6858000"/>
          </a:xfrm>
          <a:prstGeom prst="rect">
            <a:avLst/>
          </a:prstGeom>
          <a:ln w="12700">
            <a:miter lim="400000"/>
          </a:ln>
        </p:spPr>
      </p:pic>
      <p:sp>
        <p:nvSpPr>
          <p:cNvPr id="369" name="Shape 369"/>
          <p:cNvSpPr/>
          <p:nvPr/>
        </p:nvSpPr>
        <p:spPr>
          <a:xfrm>
            <a:off x="711200" y="1219200"/>
            <a:ext cx="4064000" cy="18059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defTabSz="914400">
              <a:defRPr sz="32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pPr>
            <a:r>
              <a:t>Request for Permission </a:t>
            </a:r>
          </a:p>
          <a:p>
            <a:pPr algn="ctr" defTabSz="914400">
              <a:defRPr sz="32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pPr>
            <a:r>
              <a:t>to Arrange</a:t>
            </a:r>
          </a:p>
        </p:txBody>
      </p:sp>
      <p:pic>
        <p:nvPicPr>
          <p:cNvPr id="370" name="image28.png"/>
          <p:cNvPicPr>
            <a:picLocks noChangeAspect="1"/>
          </p:cNvPicPr>
          <p:nvPr/>
        </p:nvPicPr>
        <p:blipFill>
          <a:blip r:embed="rId3">
            <a:extLst/>
          </a:blip>
          <a:stretch>
            <a:fillRect/>
          </a:stretch>
        </p:blipFill>
        <p:spPr>
          <a:xfrm>
            <a:off x="452437" y="2895600"/>
            <a:ext cx="4525963" cy="4114801"/>
          </a:xfrm>
          <a:prstGeom prst="rect">
            <a:avLst/>
          </a:prstGeom>
          <a:ln w="12700">
            <a:miter lim="400000"/>
          </a:ln>
        </p:spPr>
      </p:pic>
    </p:spTree>
  </p:cSld>
  <p:clrMapOvr>
    <a:masterClrMapping/>
  </p:clrMapOvr>
  <p:transition xmlns:p14="http://schemas.microsoft.com/office/powerpoint/2010/main" spd="med" advClick="1" p14:dur="1000"/>
</p:sld>
</file>

<file path=ppt/slides/slide6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72" name="image13.jpeg"/>
          <p:cNvPicPr>
            <a:picLocks noChangeAspect="1"/>
          </p:cNvPicPr>
          <p:nvPr/>
        </p:nvPicPr>
        <p:blipFill>
          <a:blip r:embed="rId2">
            <a:extLst/>
          </a:blip>
          <a:stretch>
            <a:fillRect/>
          </a:stretch>
        </p:blipFill>
        <p:spPr>
          <a:xfrm>
            <a:off x="5080000" y="1123950"/>
            <a:ext cx="5689600" cy="5734051"/>
          </a:xfrm>
          <a:prstGeom prst="rect">
            <a:avLst/>
          </a:prstGeom>
          <a:ln w="12700">
            <a:miter lim="400000"/>
          </a:ln>
        </p:spPr>
      </p:pic>
      <p:pic>
        <p:nvPicPr>
          <p:cNvPr id="373" name="image56.png"/>
          <p:cNvPicPr>
            <a:picLocks noChangeAspect="1"/>
          </p:cNvPicPr>
          <p:nvPr/>
        </p:nvPicPr>
        <p:blipFill>
          <a:blip r:embed="rId3">
            <a:extLst/>
          </a:blip>
          <a:stretch>
            <a:fillRect/>
          </a:stretch>
        </p:blipFill>
        <p:spPr>
          <a:xfrm>
            <a:off x="0" y="1066800"/>
            <a:ext cx="5080000" cy="5791200"/>
          </a:xfrm>
          <a:prstGeom prst="rect">
            <a:avLst/>
          </a:prstGeom>
          <a:ln w="12700">
            <a:miter lim="400000"/>
          </a:ln>
        </p:spPr>
      </p:pic>
      <p:sp>
        <p:nvSpPr>
          <p:cNvPr id="374" name="Shape 374"/>
          <p:cNvSpPr/>
          <p:nvPr/>
        </p:nvSpPr>
        <p:spPr>
          <a:xfrm>
            <a:off x="-952500" y="-41276"/>
            <a:ext cx="10871200" cy="12344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lgn="ctr" defTabSz="914400">
              <a:defRPr sz="32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pPr>
            <a:r>
              <a:t>Request for Permission </a:t>
            </a:r>
          </a:p>
          <a:p>
            <a:pPr algn="ctr" defTabSz="914400">
              <a:defRPr sz="3200">
                <a:solidFill>
                  <a:srgbClr val="FF2600"/>
                </a:solidFill>
                <a:effectLst>
                  <a:outerShdw sx="100000" sy="100000" kx="0" ky="0" algn="b" rotWithShape="0" blurRad="12700" dist="25400" dir="2700000">
                    <a:srgbClr val="000000"/>
                  </a:outerShdw>
                </a:effectLst>
                <a:latin typeface="Arial Black"/>
                <a:ea typeface="Arial Black"/>
                <a:cs typeface="Arial Black"/>
                <a:sym typeface="Arial Black"/>
              </a:defRPr>
            </a:pPr>
            <a:r>
              <a:t>to Arrange Form</a:t>
            </a:r>
          </a:p>
        </p:txBody>
      </p:sp>
    </p:spTree>
  </p:cSld>
  <p:clrMapOvr>
    <a:masterClrMapping/>
  </p:clrMapOvr>
  <p:transition xmlns:p14="http://schemas.microsoft.com/office/powerpoint/2010/main" spd="med" advClick="1" p14:dur="1000"/>
</p:sld>
</file>

<file path=ppt/slides/slide6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6" name="Shape 376"/>
          <p:cNvSpPr/>
          <p:nvPr>
            <p:ph type="title" idx="4294967295"/>
          </p:nvPr>
        </p:nvSpPr>
        <p:spPr>
          <a:xfrm>
            <a:off x="0" y="0"/>
            <a:ext cx="12192000" cy="914400"/>
          </a:xfrm>
          <a:prstGeom prst="rect">
            <a:avLst/>
          </a:prstGeom>
        </p:spPr>
        <p:txBody>
          <a:bodyPr/>
          <a:lstStyle>
            <a:lvl1pPr algn="ctr">
              <a:defRPr sz="3200">
                <a:solidFill>
                  <a:srgbClr val="FF2600"/>
                </a:solidFill>
                <a:latin typeface="Arial Black"/>
                <a:ea typeface="Arial Black"/>
                <a:cs typeface="Arial Black"/>
                <a:sym typeface="Arial Black"/>
              </a:defRPr>
            </a:lvl1pPr>
          </a:lstStyle>
          <a:p>
            <a:pPr/>
            <a:r>
              <a:t>CHAPTER LEGAL FILES</a:t>
            </a:r>
          </a:p>
        </p:txBody>
      </p:sp>
      <p:sp>
        <p:nvSpPr>
          <p:cNvPr id="377" name="Shape 377"/>
          <p:cNvSpPr/>
          <p:nvPr>
            <p:ph type="body" sz="half" idx="4294967295"/>
          </p:nvPr>
        </p:nvSpPr>
        <p:spPr>
          <a:xfrm>
            <a:off x="304800" y="1992311"/>
            <a:ext cx="6400800" cy="3810003"/>
          </a:xfrm>
          <a:prstGeom prst="rect">
            <a:avLst/>
          </a:prstGeom>
        </p:spPr>
        <p:txBody>
          <a:bodyPr/>
          <a:lstStyle/>
          <a:p>
            <a:pPr>
              <a:lnSpc>
                <a:spcPct val="90000"/>
              </a:lnSpc>
              <a:buSzPct val="100000"/>
              <a:defRPr sz="1800">
                <a:latin typeface="Century Gothic"/>
                <a:ea typeface="Century Gothic"/>
                <a:cs typeface="Century Gothic"/>
                <a:sym typeface="Century Gothic"/>
              </a:defRPr>
            </a:pPr>
            <a:r>
              <a:t>INCORPORATION RECORDS</a:t>
            </a:r>
          </a:p>
          <a:p>
            <a:pPr>
              <a:lnSpc>
                <a:spcPct val="90000"/>
              </a:lnSpc>
              <a:buSzPct val="100000"/>
              <a:defRPr sz="1800">
                <a:latin typeface="Century Gothic"/>
                <a:ea typeface="Century Gothic"/>
                <a:cs typeface="Century Gothic"/>
                <a:sym typeface="Century Gothic"/>
              </a:defRPr>
            </a:pPr>
            <a:r>
              <a:t>CERTIFICATE OF CONTINUED EXISTENCE</a:t>
            </a:r>
          </a:p>
          <a:p>
            <a:pPr>
              <a:lnSpc>
                <a:spcPct val="90000"/>
              </a:lnSpc>
              <a:buSzPct val="100000"/>
              <a:defRPr sz="1800">
                <a:latin typeface="Century Gothic"/>
                <a:ea typeface="Century Gothic"/>
                <a:cs typeface="Century Gothic"/>
                <a:sym typeface="Century Gothic"/>
              </a:defRPr>
            </a:pPr>
            <a:r>
              <a:t>RESIDENT AGENT CERTIFICATE</a:t>
            </a:r>
          </a:p>
          <a:p>
            <a:pPr>
              <a:lnSpc>
                <a:spcPct val="90000"/>
              </a:lnSpc>
              <a:buSzPct val="100000"/>
              <a:defRPr sz="1800">
                <a:latin typeface="Century Gothic"/>
                <a:ea typeface="Century Gothic"/>
                <a:cs typeface="Century Gothic"/>
                <a:sym typeface="Century Gothic"/>
              </a:defRPr>
            </a:pPr>
            <a:r>
              <a:t>CHAPTER CHARTER</a:t>
            </a:r>
          </a:p>
          <a:p>
            <a:pPr>
              <a:lnSpc>
                <a:spcPct val="90000"/>
              </a:lnSpc>
              <a:buSzPct val="100000"/>
              <a:defRPr sz="1800">
                <a:latin typeface="Century Gothic"/>
                <a:ea typeface="Century Gothic"/>
                <a:cs typeface="Century Gothic"/>
                <a:sym typeface="Century Gothic"/>
              </a:defRPr>
            </a:pPr>
            <a:r>
              <a:t>CHAPTER BYLAWS</a:t>
            </a:r>
          </a:p>
          <a:p>
            <a:pPr>
              <a:lnSpc>
                <a:spcPct val="90000"/>
              </a:lnSpc>
              <a:buSzPct val="100000"/>
              <a:defRPr sz="1800">
                <a:latin typeface="Century Gothic"/>
                <a:ea typeface="Century Gothic"/>
                <a:cs typeface="Century Gothic"/>
                <a:sym typeface="Century Gothic"/>
              </a:defRPr>
            </a:pPr>
            <a:r>
              <a:t>CHAPTER RULES AND REGULATIONS</a:t>
            </a:r>
          </a:p>
          <a:p>
            <a:pPr>
              <a:lnSpc>
                <a:spcPct val="90000"/>
              </a:lnSpc>
              <a:buSzPct val="100000"/>
              <a:defRPr sz="1800">
                <a:latin typeface="Century Gothic"/>
                <a:ea typeface="Century Gothic"/>
                <a:cs typeface="Century Gothic"/>
                <a:sym typeface="Century Gothic"/>
              </a:defRPr>
            </a:pPr>
            <a:r>
              <a:t>CHAPTER MEMBERSHIP REPORTS</a:t>
            </a:r>
          </a:p>
          <a:p>
            <a:pPr>
              <a:lnSpc>
                <a:spcPct val="90000"/>
              </a:lnSpc>
              <a:buSzPct val="100000"/>
              <a:defRPr sz="1800">
                <a:latin typeface="Century Gothic"/>
                <a:ea typeface="Century Gothic"/>
                <a:cs typeface="Century Gothic"/>
                <a:sym typeface="Century Gothic"/>
              </a:defRPr>
            </a:pPr>
            <a:r>
              <a:t>MEMBERSHIP APPLICATIONS</a:t>
            </a:r>
          </a:p>
        </p:txBody>
      </p:sp>
      <p:sp>
        <p:nvSpPr>
          <p:cNvPr id="378" name="Shape 378"/>
          <p:cNvSpPr/>
          <p:nvPr/>
        </p:nvSpPr>
        <p:spPr>
          <a:xfrm>
            <a:off x="6502400" y="2322510"/>
            <a:ext cx="5689600" cy="314960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marL="228600" indent="-228600" defTabSz="914400">
              <a:lnSpc>
                <a:spcPct val="90000"/>
              </a:lnSpc>
              <a:spcBef>
                <a:spcPts val="1000"/>
              </a:spcBef>
              <a:buSzPct val="100000"/>
              <a:buFont typeface="Arial"/>
              <a:buChar char="•"/>
              <a:defRPr>
                <a:latin typeface="Century Gothic"/>
                <a:ea typeface="Century Gothic"/>
                <a:cs typeface="Century Gothic"/>
                <a:sym typeface="Century Gothic"/>
              </a:defRPr>
            </a:pPr>
            <a:r>
              <a:t>CHAPTER STATEMENT OF POLICY</a:t>
            </a:r>
          </a:p>
          <a:p>
            <a:pPr marL="228600" indent="-228600" defTabSz="914400">
              <a:lnSpc>
                <a:spcPct val="90000"/>
              </a:lnSpc>
              <a:spcBef>
                <a:spcPts val="1000"/>
              </a:spcBef>
              <a:buSzPct val="100000"/>
              <a:buFont typeface="Arial"/>
              <a:buChar char="•"/>
              <a:defRPr>
                <a:latin typeface="Century Gothic"/>
                <a:ea typeface="Century Gothic"/>
                <a:cs typeface="Century Gothic"/>
                <a:sym typeface="Century Gothic"/>
              </a:defRPr>
            </a:pPr>
            <a:r>
              <a:t>COPY OF TRANSACTIONS AND    MEETING MINUTES</a:t>
            </a:r>
          </a:p>
          <a:p>
            <a:pPr marL="228600" indent="-228600" defTabSz="914400">
              <a:lnSpc>
                <a:spcPct val="90000"/>
              </a:lnSpc>
              <a:spcBef>
                <a:spcPts val="1000"/>
              </a:spcBef>
              <a:buSzPct val="100000"/>
              <a:buFont typeface="Arial"/>
              <a:buChar char="•"/>
              <a:defRPr>
                <a:latin typeface="Century Gothic"/>
                <a:ea typeface="Century Gothic"/>
                <a:cs typeface="Century Gothic"/>
                <a:sym typeface="Century Gothic"/>
              </a:defRPr>
            </a:pPr>
            <a:r>
              <a:t>INSURANCE AND BONDING RECORDS</a:t>
            </a:r>
          </a:p>
          <a:p>
            <a:pPr marL="228600" indent="-228600" defTabSz="914400">
              <a:lnSpc>
                <a:spcPct val="90000"/>
              </a:lnSpc>
              <a:spcBef>
                <a:spcPts val="1000"/>
              </a:spcBef>
              <a:buSzPct val="100000"/>
              <a:buFont typeface="Arial"/>
              <a:buChar char="•"/>
              <a:defRPr>
                <a:latin typeface="Century Gothic"/>
                <a:ea typeface="Century Gothic"/>
                <a:cs typeface="Century Gothic"/>
                <a:sym typeface="Century Gothic"/>
              </a:defRPr>
            </a:pPr>
            <a:r>
              <a:t>YEAR-END TREASURER REPORT AND IRS 990 FORMS</a:t>
            </a:r>
          </a:p>
          <a:p>
            <a:pPr marL="228600" indent="-228600" defTabSz="914400">
              <a:lnSpc>
                <a:spcPct val="90000"/>
              </a:lnSpc>
              <a:spcBef>
                <a:spcPts val="1000"/>
              </a:spcBef>
              <a:buSzPct val="100000"/>
              <a:buFont typeface="Arial"/>
              <a:buChar char="•"/>
              <a:defRPr>
                <a:latin typeface="Century Gothic"/>
                <a:ea typeface="Century Gothic"/>
                <a:cs typeface="Century Gothic"/>
                <a:sym typeface="Century Gothic"/>
              </a:defRPr>
            </a:pPr>
            <a:r>
              <a:t>ANNUAL FINANCIAL REPORTS</a:t>
            </a:r>
          </a:p>
          <a:p>
            <a:pPr marL="228600" indent="-228600" defTabSz="914400">
              <a:lnSpc>
                <a:spcPct val="90000"/>
              </a:lnSpc>
              <a:spcBef>
                <a:spcPts val="1000"/>
              </a:spcBef>
              <a:buSzPct val="100000"/>
              <a:buFont typeface="Arial"/>
              <a:buChar char="•"/>
              <a:defRPr>
                <a:latin typeface="Century Gothic"/>
                <a:ea typeface="Century Gothic"/>
                <a:cs typeface="Century Gothic"/>
                <a:sym typeface="Century Gothic"/>
              </a:defRPr>
            </a:pPr>
            <a:r>
              <a:t>DIRECTOR CONTRACTS</a:t>
            </a:r>
          </a:p>
          <a:p>
            <a:pPr marL="228600" indent="-228600" defTabSz="914400">
              <a:lnSpc>
                <a:spcPct val="90000"/>
              </a:lnSpc>
              <a:spcBef>
                <a:spcPts val="1000"/>
              </a:spcBef>
              <a:buSzPct val="100000"/>
              <a:buFont typeface="Arial"/>
              <a:buChar char="•"/>
              <a:defRPr>
                <a:latin typeface="Century Gothic"/>
                <a:ea typeface="Century Gothic"/>
                <a:cs typeface="Century Gothic"/>
                <a:sym typeface="Century Gothic"/>
              </a:defRPr>
            </a:pPr>
            <a:r>
              <a:t>SHOW TALENT CONTRACTS</a:t>
            </a:r>
          </a:p>
        </p:txBody>
      </p:sp>
      <p:sp>
        <p:nvSpPr>
          <p:cNvPr id="379" name="Shape 379"/>
          <p:cNvSpPr/>
          <p:nvPr/>
        </p:nvSpPr>
        <p:spPr>
          <a:xfrm>
            <a:off x="203200" y="765175"/>
            <a:ext cx="11988800" cy="17678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defTabSz="914400">
              <a:buSzPct val="100000"/>
              <a:buFont typeface="Wingdings"/>
              <a:buChar char="✓"/>
              <a:defRPr>
                <a:latin typeface="Arial Black"/>
                <a:ea typeface="Arial Black"/>
                <a:cs typeface="Arial Black"/>
                <a:sym typeface="Arial Black"/>
              </a:defRPr>
            </a:pPr>
            <a:r>
              <a:t>Store all chapter legal documents together in a file box or cabinet at</a:t>
            </a:r>
          </a:p>
          <a:p>
            <a:pPr defTabSz="914400">
              <a:defRPr>
                <a:latin typeface="Arial Black"/>
                <a:ea typeface="Arial Black"/>
                <a:cs typeface="Arial Black"/>
                <a:sym typeface="Arial Black"/>
              </a:defRPr>
            </a:pPr>
            <a:r>
              <a:t>  a safe location</a:t>
            </a:r>
          </a:p>
          <a:p>
            <a:pPr defTabSz="914400">
              <a:defRPr sz="2000">
                <a:latin typeface="Arial Black"/>
                <a:ea typeface="Arial Black"/>
                <a:cs typeface="Arial Black"/>
                <a:sym typeface="Arial Black"/>
              </a:defRPr>
            </a:pPr>
          </a:p>
          <a:p>
            <a:pPr defTabSz="914400">
              <a:buSzPct val="100000"/>
              <a:buFont typeface="Wingdings"/>
              <a:buChar char="✓"/>
              <a:defRPr>
                <a:latin typeface="Arial Black"/>
                <a:ea typeface="Arial Black"/>
                <a:cs typeface="Arial Black"/>
                <a:sym typeface="Arial Black"/>
              </a:defRPr>
            </a:pPr>
            <a:r>
              <a:t>The chapter secretary is responsible for maintaining the chapter</a:t>
            </a:r>
          </a:p>
          <a:p>
            <a:pPr defTabSz="914400">
              <a:defRPr>
                <a:latin typeface="Arial Black"/>
                <a:ea typeface="Arial Black"/>
                <a:cs typeface="Arial Black"/>
                <a:sym typeface="Arial Black"/>
              </a:defRPr>
            </a:pPr>
            <a:r>
              <a:t>   legal file</a:t>
            </a:r>
          </a:p>
        </p:txBody>
      </p:sp>
      <p:pic>
        <p:nvPicPr>
          <p:cNvPr id="380" name="image57.png"/>
          <p:cNvPicPr>
            <a:picLocks noChangeAspect="1"/>
          </p:cNvPicPr>
          <p:nvPr/>
        </p:nvPicPr>
        <p:blipFill>
          <a:blip r:embed="rId2">
            <a:extLst/>
          </a:blip>
          <a:stretch>
            <a:fillRect/>
          </a:stretch>
        </p:blipFill>
        <p:spPr>
          <a:xfrm>
            <a:off x="9115425" y="0"/>
            <a:ext cx="3149601" cy="1624014"/>
          </a:xfrm>
          <a:prstGeom prst="rect">
            <a:avLst/>
          </a:prstGeom>
          <a:ln w="12700">
            <a:miter lim="400000"/>
          </a:ln>
        </p:spPr>
      </p:pic>
      <p:pic>
        <p:nvPicPr>
          <p:cNvPr id="381" name="image58.png"/>
          <p:cNvPicPr>
            <a:picLocks noChangeAspect="1"/>
          </p:cNvPicPr>
          <p:nvPr/>
        </p:nvPicPr>
        <p:blipFill>
          <a:blip r:embed="rId3">
            <a:extLst/>
          </a:blip>
          <a:stretch>
            <a:fillRect/>
          </a:stretch>
        </p:blipFill>
        <p:spPr>
          <a:xfrm>
            <a:off x="3592512" y="4872037"/>
            <a:ext cx="3463927" cy="2532064"/>
          </a:xfrm>
          <a:prstGeom prst="rect">
            <a:avLst/>
          </a:prstGeom>
          <a:ln w="12700">
            <a:miter lim="400000"/>
          </a:ln>
        </p:spPr>
      </p:pic>
    </p:spTree>
  </p:cSld>
  <p:clrMapOvr>
    <a:masterClrMapping/>
  </p:clrMapOvr>
  <p:transition xmlns:p14="http://schemas.microsoft.com/office/powerpoint/2010/main" spd="med" advClick="1" p14:dur="1000"/>
</p:sld>
</file>

<file path=ppt/slides/slide6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3" name="Shape 383"/>
          <p:cNvSpPr/>
          <p:nvPr>
            <p:ph type="title" idx="4294967295"/>
          </p:nvPr>
        </p:nvSpPr>
        <p:spPr>
          <a:xfrm>
            <a:off x="-355600" y="76198"/>
            <a:ext cx="10972800" cy="1143004"/>
          </a:xfrm>
          <a:prstGeom prst="rect">
            <a:avLst/>
          </a:prstGeom>
        </p:spPr>
        <p:txBody>
          <a:bodyPr/>
          <a:lstStyle/>
          <a:p>
            <a:pPr algn="ctr" defTabSz="868680">
              <a:defRPr sz="3000">
                <a:solidFill>
                  <a:srgbClr val="FF2600"/>
                </a:solidFill>
                <a:latin typeface="Arial Black"/>
                <a:ea typeface="Arial Black"/>
                <a:cs typeface="Arial Black"/>
                <a:sym typeface="Arial Black"/>
              </a:defRPr>
            </a:pPr>
            <a:r>
              <a:t>HOW LONG DO WE KEEP OUR </a:t>
            </a:r>
            <a:br/>
            <a:r>
              <a:t>CHAPTER RECORDS?</a:t>
            </a:r>
          </a:p>
        </p:txBody>
      </p:sp>
      <p:sp>
        <p:nvSpPr>
          <p:cNvPr id="384" name="Shape 384"/>
          <p:cNvSpPr/>
          <p:nvPr>
            <p:ph type="body" idx="4294967295"/>
          </p:nvPr>
        </p:nvSpPr>
        <p:spPr>
          <a:xfrm>
            <a:off x="155575" y="719137"/>
            <a:ext cx="11379200" cy="4525963"/>
          </a:xfrm>
          <a:prstGeom prst="rect">
            <a:avLst/>
          </a:prstGeom>
        </p:spPr>
        <p:txBody>
          <a:bodyPr/>
          <a:lstStyle/>
          <a:p>
            <a:pPr>
              <a:defRPr sz="2400">
                <a:latin typeface="Century Gothic"/>
                <a:ea typeface="Century Gothic"/>
                <a:cs typeface="Century Gothic"/>
                <a:sym typeface="Century Gothic"/>
              </a:defRPr>
            </a:pPr>
            <a:r>
              <a:t>IN GENERAL, KEEP DOCUMENTS AND RECORDS FOR YOUR CHAPTER FOREVER</a:t>
            </a:r>
          </a:p>
          <a:p>
            <a:pPr>
              <a:defRPr sz="2400" u="sng">
                <a:latin typeface="Century Gothic"/>
                <a:ea typeface="Century Gothic"/>
                <a:cs typeface="Century Gothic"/>
                <a:sym typeface="Century Gothic"/>
              </a:defRPr>
            </a:pPr>
            <a:r>
              <a:t>REVIEW</a:t>
            </a:r>
            <a:r>
              <a:rPr u="none"/>
              <a:t> TABLE 3 (SECTION 4.8.6) IN THE 2013 CHAPTER SECRETARY MANUAL</a:t>
            </a:r>
            <a:endParaRPr i="1" sz="1800"/>
          </a:p>
          <a:p>
            <a:pPr>
              <a:defRPr sz="2400" u="sng">
                <a:latin typeface="Century Gothic"/>
                <a:ea typeface="Century Gothic"/>
                <a:cs typeface="Century Gothic"/>
                <a:sym typeface="Century Gothic"/>
              </a:defRPr>
            </a:pPr>
            <a:r>
              <a:t>DISCUSS</a:t>
            </a:r>
            <a:r>
              <a:rPr u="none"/>
              <a:t> WITH YOUR CHAPTER BOARD OF DIRECTORS THE BEST WAY TO STORE YOUR CHAPTER RECORDS</a:t>
            </a:r>
          </a:p>
          <a:p>
            <a:pPr>
              <a:defRPr sz="2400" u="sng">
                <a:latin typeface="Century Gothic"/>
                <a:ea typeface="Century Gothic"/>
                <a:cs typeface="Century Gothic"/>
                <a:sym typeface="Century Gothic"/>
              </a:defRPr>
            </a:pPr>
            <a:r>
              <a:t>EXPLORE</a:t>
            </a:r>
            <a:r>
              <a:rPr u="none"/>
              <a:t> SAVING YOUR DOCUMENTS ELECTRONICALLY AND STORE IN A SAFE LOCATION</a:t>
            </a:r>
          </a:p>
        </p:txBody>
      </p:sp>
      <p:pic>
        <p:nvPicPr>
          <p:cNvPr id="385" name="image59.png"/>
          <p:cNvPicPr>
            <a:picLocks noChangeAspect="1"/>
          </p:cNvPicPr>
          <p:nvPr/>
        </p:nvPicPr>
        <p:blipFill>
          <a:blip r:embed="rId2">
            <a:extLst/>
          </a:blip>
          <a:stretch>
            <a:fillRect/>
          </a:stretch>
        </p:blipFill>
        <p:spPr>
          <a:xfrm>
            <a:off x="3976687" y="4416425"/>
            <a:ext cx="4300538" cy="2822575"/>
          </a:xfrm>
          <a:prstGeom prst="rect">
            <a:avLst/>
          </a:prstGeom>
          <a:ln w="12700">
            <a:miter lim="400000"/>
          </a:ln>
        </p:spPr>
      </p:pic>
    </p:spTree>
  </p:cSld>
  <p:clrMapOvr>
    <a:masterClrMapping/>
  </p:clrMapOvr>
  <p:transition xmlns:p14="http://schemas.microsoft.com/office/powerpoint/2010/main" spd="med" advClick="1" p14:dur="1000"/>
</p:sld>
</file>

<file path=ppt/slides/slide6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7" name="Shape 387"/>
          <p:cNvSpPr/>
          <p:nvPr>
            <p:ph type="title" idx="4294967295"/>
          </p:nvPr>
        </p:nvSpPr>
        <p:spPr>
          <a:xfrm>
            <a:off x="-304800" y="76200"/>
            <a:ext cx="10363200" cy="1069975"/>
          </a:xfrm>
          <a:prstGeom prst="rect">
            <a:avLst/>
          </a:prstGeom>
        </p:spPr>
        <p:txBody>
          <a:bodyPr/>
          <a:lstStyle>
            <a:lvl1pPr algn="ctr">
              <a:defRPr sz="2800">
                <a:solidFill>
                  <a:srgbClr val="FF2600"/>
                </a:solidFill>
                <a:latin typeface="Arial Black"/>
                <a:ea typeface="Arial Black"/>
                <a:cs typeface="Arial Black"/>
                <a:sym typeface="Arial Black"/>
              </a:defRPr>
            </a:lvl1pPr>
          </a:lstStyle>
          <a:p>
            <a:pPr/>
            <a:r>
              <a:t>PREPARING FOR A NATURAL DISASTER</a:t>
            </a:r>
          </a:p>
        </p:txBody>
      </p:sp>
      <p:sp>
        <p:nvSpPr>
          <p:cNvPr id="388" name="Shape 388"/>
          <p:cNvSpPr/>
          <p:nvPr>
            <p:ph type="body" idx="4294967295"/>
          </p:nvPr>
        </p:nvSpPr>
        <p:spPr>
          <a:xfrm>
            <a:off x="242886" y="469900"/>
            <a:ext cx="7377115" cy="5181600"/>
          </a:xfrm>
          <a:prstGeom prst="rect">
            <a:avLst/>
          </a:prstGeom>
        </p:spPr>
        <p:txBody>
          <a:bodyPr/>
          <a:lstStyle/>
          <a:p>
            <a:pPr algn="ctr">
              <a:buSzTx/>
              <a:buNone/>
              <a:defRPr b="1">
                <a:latin typeface="Century Gothic"/>
                <a:ea typeface="Century Gothic"/>
                <a:cs typeface="Century Gothic"/>
                <a:sym typeface="Century Gothic"/>
              </a:defRPr>
            </a:pPr>
            <a:r>
              <a:t>AS CHAPTER SECRETARY YOU ARE</a:t>
            </a:r>
          </a:p>
          <a:p>
            <a:pPr algn="ctr">
              <a:buSzTx/>
              <a:buNone/>
              <a:defRPr b="1">
                <a:latin typeface="Century Gothic"/>
                <a:ea typeface="Century Gothic"/>
                <a:cs typeface="Century Gothic"/>
                <a:sym typeface="Century Gothic"/>
              </a:defRPr>
            </a:pPr>
            <a:r>
              <a:t>RESPONSIBLE FOR THE SAFEKEEPING OF</a:t>
            </a:r>
          </a:p>
          <a:p>
            <a:pPr algn="ctr">
              <a:buSzTx/>
              <a:buNone/>
              <a:defRPr b="1" u="sng">
                <a:latin typeface="Century Gothic"/>
                <a:ea typeface="Century Gothic"/>
                <a:cs typeface="Century Gothic"/>
                <a:sym typeface="Century Gothic"/>
              </a:defRPr>
            </a:pPr>
            <a:r>
              <a:t>ALL</a:t>
            </a:r>
            <a:r>
              <a:rPr u="none"/>
              <a:t> CHAPTER RECORDS AND FILES</a:t>
            </a:r>
          </a:p>
          <a:p>
            <a:pPr>
              <a:defRPr sz="800">
                <a:latin typeface="Century Gothic"/>
                <a:ea typeface="Century Gothic"/>
                <a:cs typeface="Century Gothic"/>
                <a:sym typeface="Century Gothic"/>
              </a:defRPr>
            </a:pPr>
          </a:p>
          <a:p>
            <a:pPr>
              <a:defRPr b="1" sz="1800" u="sng">
                <a:latin typeface="Century Gothic"/>
                <a:ea typeface="Century Gothic"/>
                <a:cs typeface="Century Gothic"/>
                <a:sym typeface="Century Gothic"/>
              </a:defRPr>
            </a:pPr>
            <a:r>
              <a:t>PLAN AHEAD</a:t>
            </a:r>
            <a:r>
              <a:rPr u="none"/>
              <a:t> FOR A DISASTER.</a:t>
            </a:r>
          </a:p>
          <a:p>
            <a:pPr>
              <a:defRPr b="1" sz="1800" u="sng">
                <a:latin typeface="Century Gothic"/>
                <a:ea typeface="Century Gothic"/>
                <a:cs typeface="Century Gothic"/>
                <a:sym typeface="Century Gothic"/>
              </a:defRPr>
            </a:pPr>
            <a:r>
              <a:t>CONSIDER SCANNING</a:t>
            </a:r>
            <a:r>
              <a:rPr u="none"/>
              <a:t> YOUR DOCUMENTS AND </a:t>
            </a:r>
            <a:r>
              <a:t>STORING</a:t>
            </a:r>
            <a:r>
              <a:rPr u="none"/>
              <a:t> THEM ON A CD ROM.</a:t>
            </a:r>
          </a:p>
          <a:p>
            <a:pPr>
              <a:defRPr b="1" sz="1800">
                <a:latin typeface="Century Gothic"/>
                <a:ea typeface="Century Gothic"/>
                <a:cs typeface="Century Gothic"/>
                <a:sym typeface="Century Gothic"/>
              </a:defRPr>
            </a:pPr>
            <a:r>
              <a:t>STORE YOUR CHAPTER DOCUMENTS IN A LOCATION SAFE FROM THE ELEMENTS.</a:t>
            </a:r>
          </a:p>
          <a:p>
            <a:pPr>
              <a:defRPr b="1" sz="1800" u="sng">
                <a:latin typeface="Century Gothic"/>
                <a:ea typeface="Century Gothic"/>
                <a:cs typeface="Century Gothic"/>
                <a:sym typeface="Century Gothic"/>
              </a:defRPr>
            </a:pPr>
            <a:r>
              <a:t>KEEP CHAPTER RECORDS AND LEGAL FILE</a:t>
            </a:r>
            <a:r>
              <a:rPr u="none"/>
              <a:t> ACCORDING TO THE TABLE IN THE 2012 CHAPTER SECRETARY MANUAL (4.8.6, TABLE 3)</a:t>
            </a:r>
          </a:p>
        </p:txBody>
      </p:sp>
      <p:pic>
        <p:nvPicPr>
          <p:cNvPr id="389" name="image60.png"/>
          <p:cNvPicPr>
            <a:picLocks noChangeAspect="1"/>
          </p:cNvPicPr>
          <p:nvPr/>
        </p:nvPicPr>
        <p:blipFill>
          <a:blip r:embed="rId2">
            <a:extLst/>
          </a:blip>
          <a:stretch>
            <a:fillRect/>
          </a:stretch>
        </p:blipFill>
        <p:spPr>
          <a:xfrm>
            <a:off x="7073900" y="1337871"/>
            <a:ext cx="5486401" cy="4114801"/>
          </a:xfrm>
          <a:prstGeom prst="rect">
            <a:avLst/>
          </a:prstGeom>
          <a:ln w="12700">
            <a:miter lim="400000"/>
          </a:ln>
        </p:spPr>
      </p:pic>
    </p:spTree>
  </p:cSld>
  <p:clrMapOvr>
    <a:masterClrMapping/>
  </p:clrMapOvr>
  <p:transition xmlns:p14="http://schemas.microsoft.com/office/powerpoint/2010/main" spd="med" advClick="1" p14:dur="1000"/>
</p:sld>
</file>

<file path=ppt/slides/slide6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1" name="Shape 391"/>
          <p:cNvSpPr/>
          <p:nvPr>
            <p:ph type="title" idx="4294967295"/>
          </p:nvPr>
        </p:nvSpPr>
        <p:spPr>
          <a:xfrm>
            <a:off x="101600" y="-1"/>
            <a:ext cx="10363200" cy="1462089"/>
          </a:xfrm>
          <a:prstGeom prst="rect">
            <a:avLst/>
          </a:prstGeom>
        </p:spPr>
        <p:txBody>
          <a:bodyPr/>
          <a:lstStyle>
            <a:lvl1pPr algn="ctr">
              <a:defRPr sz="4000">
                <a:solidFill>
                  <a:srgbClr val="FF2600"/>
                </a:solidFill>
                <a:latin typeface="Arial Black"/>
                <a:ea typeface="Arial Black"/>
                <a:cs typeface="Arial Black"/>
                <a:sym typeface="Arial Black"/>
              </a:defRPr>
            </a:lvl1pPr>
          </a:lstStyle>
          <a:p>
            <a:pPr/>
            <a:r>
              <a:t>LEADERSHIP LINKAGES</a:t>
            </a:r>
          </a:p>
        </p:txBody>
      </p:sp>
      <p:sp>
        <p:nvSpPr>
          <p:cNvPr id="392" name="Shape 392"/>
          <p:cNvSpPr/>
          <p:nvPr>
            <p:ph type="body" sz="half" idx="4294967295"/>
          </p:nvPr>
        </p:nvSpPr>
        <p:spPr>
          <a:xfrm>
            <a:off x="5715000" y="774700"/>
            <a:ext cx="5080000" cy="4648200"/>
          </a:xfrm>
          <a:prstGeom prst="rect">
            <a:avLst/>
          </a:prstGeom>
        </p:spPr>
        <p:txBody>
          <a:bodyPr/>
          <a:lstStyle/>
          <a:p>
            <a:pPr algn="ctr">
              <a:lnSpc>
                <a:spcPct val="100000"/>
              </a:lnSpc>
              <a:buSzTx/>
              <a:buNone/>
              <a:defRPr b="1" sz="2800">
                <a:latin typeface="Century Gothic"/>
                <a:ea typeface="Century Gothic"/>
                <a:cs typeface="Century Gothic"/>
                <a:sym typeface="Century Gothic"/>
              </a:defRPr>
            </a:pPr>
            <a:r>
              <a:t>WAYS TO SHOW</a:t>
            </a:r>
          </a:p>
          <a:p>
            <a:pPr algn="ctr">
              <a:lnSpc>
                <a:spcPct val="100000"/>
              </a:lnSpc>
              <a:buSzTx/>
              <a:buNone/>
              <a:defRPr b="1" sz="2800">
                <a:latin typeface="Century Gothic"/>
                <a:ea typeface="Century Gothic"/>
                <a:cs typeface="Century Gothic"/>
                <a:sym typeface="Century Gothic"/>
              </a:defRPr>
            </a:pPr>
            <a:r>
              <a:t>LEADERSHIP IN YOUR</a:t>
            </a:r>
          </a:p>
          <a:p>
            <a:pPr algn="ctr">
              <a:lnSpc>
                <a:spcPct val="100000"/>
              </a:lnSpc>
              <a:buSzTx/>
              <a:buNone/>
              <a:defRPr b="1" sz="2800">
                <a:latin typeface="Century Gothic"/>
                <a:ea typeface="Century Gothic"/>
                <a:cs typeface="Century Gothic"/>
                <a:sym typeface="Century Gothic"/>
              </a:defRPr>
            </a:pPr>
            <a:r>
              <a:t>CHAPTER</a:t>
            </a:r>
          </a:p>
          <a:p>
            <a:pPr algn="ctr">
              <a:lnSpc>
                <a:spcPct val="100000"/>
              </a:lnSpc>
              <a:buSzTx/>
              <a:buNone/>
              <a:defRPr>
                <a:latin typeface="Comic Sans MS"/>
                <a:ea typeface="Comic Sans MS"/>
                <a:cs typeface="Comic Sans MS"/>
                <a:sym typeface="Comic Sans MS"/>
              </a:defRPr>
            </a:pPr>
          </a:p>
          <a:p>
            <a:pPr algn="ctr">
              <a:lnSpc>
                <a:spcPct val="100000"/>
              </a:lnSpc>
              <a:buSzTx/>
              <a:buNone/>
              <a:defRPr b="1" sz="1900">
                <a:latin typeface="Century Gothic"/>
                <a:ea typeface="Century Gothic"/>
                <a:cs typeface="Century Gothic"/>
                <a:sym typeface="Century Gothic"/>
              </a:defRPr>
            </a:pPr>
            <a:r>
              <a:t>BE THE CONSCIENCE FOR</a:t>
            </a:r>
          </a:p>
          <a:p>
            <a:pPr algn="ctr">
              <a:lnSpc>
                <a:spcPct val="100000"/>
              </a:lnSpc>
              <a:buSzTx/>
              <a:buNone/>
              <a:defRPr b="1" sz="1900">
                <a:latin typeface="Century Gothic"/>
                <a:ea typeface="Century Gothic"/>
                <a:cs typeface="Century Gothic"/>
                <a:sym typeface="Century Gothic"/>
              </a:defRPr>
            </a:pPr>
            <a:r>
              <a:t>YOUR CHAPTER AND BE</a:t>
            </a:r>
          </a:p>
          <a:p>
            <a:pPr algn="ctr">
              <a:lnSpc>
                <a:spcPct val="100000"/>
              </a:lnSpc>
              <a:buSzTx/>
              <a:buNone/>
              <a:defRPr b="1" sz="1900">
                <a:latin typeface="Century Gothic"/>
                <a:ea typeface="Century Gothic"/>
                <a:cs typeface="Century Gothic"/>
                <a:sym typeface="Century Gothic"/>
              </a:defRPr>
            </a:pPr>
            <a:r>
              <a:t>CONCERNED THEY STAY</a:t>
            </a:r>
          </a:p>
          <a:p>
            <a:pPr algn="ctr">
              <a:lnSpc>
                <a:spcPct val="100000"/>
              </a:lnSpc>
              <a:buSzTx/>
              <a:buNone/>
              <a:defRPr b="1" sz="1900">
                <a:latin typeface="Century Gothic"/>
                <a:ea typeface="Century Gothic"/>
                <a:cs typeface="Century Gothic"/>
                <a:sym typeface="Century Gothic"/>
              </a:defRPr>
            </a:pPr>
            <a:r>
              <a:t>LEGAL BY MAINTAINING AN</a:t>
            </a:r>
          </a:p>
          <a:p>
            <a:pPr algn="ctr">
              <a:lnSpc>
                <a:spcPct val="100000"/>
              </a:lnSpc>
              <a:buSzTx/>
              <a:buNone/>
              <a:defRPr b="1" sz="1900">
                <a:latin typeface="Century Gothic"/>
                <a:ea typeface="Century Gothic"/>
                <a:cs typeface="Century Gothic"/>
                <a:sym typeface="Century Gothic"/>
              </a:defRPr>
            </a:pPr>
            <a:r>
              <a:t>ORGANIZED AND UP-TO-</a:t>
            </a:r>
          </a:p>
          <a:p>
            <a:pPr algn="ctr">
              <a:lnSpc>
                <a:spcPct val="100000"/>
              </a:lnSpc>
              <a:buSzTx/>
              <a:buNone/>
              <a:defRPr b="1" sz="1900">
                <a:latin typeface="Century Gothic"/>
                <a:ea typeface="Century Gothic"/>
                <a:cs typeface="Century Gothic"/>
                <a:sym typeface="Century Gothic"/>
              </a:defRPr>
            </a:pPr>
            <a:r>
              <a:t>DATE LEGAL FILE </a:t>
            </a:r>
          </a:p>
        </p:txBody>
      </p:sp>
      <p:sp>
        <p:nvSpPr>
          <p:cNvPr id="393" name="Shape 393"/>
          <p:cNvSpPr/>
          <p:nvPr/>
        </p:nvSpPr>
        <p:spPr>
          <a:xfrm>
            <a:off x="6197600" y="2813050"/>
            <a:ext cx="4775200" cy="2743200"/>
          </a:xfrm>
          <a:prstGeom prst="rect">
            <a:avLst/>
          </a:prstGeom>
          <a:ln w="57150">
            <a:solidFill>
              <a:srgbClr val="A6987D"/>
            </a:solidFill>
          </a:ln>
        </p:spPr>
        <p:txBody>
          <a:bodyPr lIns="45718" tIns="45718" rIns="45718" bIns="45718" anchor="ctr"/>
          <a:lstStyle/>
          <a:p>
            <a:pPr defTabSz="914400">
              <a:defRPr sz="1600">
                <a:latin typeface="+mn-lt"/>
                <a:ea typeface="+mn-ea"/>
                <a:cs typeface="+mn-cs"/>
                <a:sym typeface="Impact"/>
              </a:defRPr>
            </a:pPr>
          </a:p>
        </p:txBody>
      </p:sp>
      <p:pic>
        <p:nvPicPr>
          <p:cNvPr id="394" name="image61.png"/>
          <p:cNvPicPr>
            <a:picLocks noChangeAspect="1"/>
          </p:cNvPicPr>
          <p:nvPr/>
        </p:nvPicPr>
        <p:blipFill>
          <a:blip r:embed="rId2">
            <a:extLst/>
          </a:blip>
          <a:stretch>
            <a:fillRect/>
          </a:stretch>
        </p:blipFill>
        <p:spPr>
          <a:xfrm>
            <a:off x="-88900" y="965200"/>
            <a:ext cx="6096001" cy="4572000"/>
          </a:xfrm>
          <a:prstGeom prst="rect">
            <a:avLst/>
          </a:prstGeom>
          <a:ln w="12700">
            <a:miter lim="400000"/>
          </a:ln>
        </p:spPr>
      </p:pic>
    </p:spTree>
  </p:cSld>
  <p:clrMapOvr>
    <a:masterClrMapping/>
  </p:clrMapOvr>
  <p:transition xmlns:p14="http://schemas.microsoft.com/office/powerpoint/2010/main" spd="med" advClick="1" p14:dur="1000"/>
</p:sld>
</file>

<file path=ppt/slides/slide6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6" name="Shape 396"/>
          <p:cNvSpPr/>
          <p:nvPr>
            <p:ph type="title" idx="4294967295"/>
          </p:nvPr>
        </p:nvSpPr>
        <p:spPr>
          <a:xfrm>
            <a:off x="12700" y="47625"/>
            <a:ext cx="11722100" cy="1222375"/>
          </a:xfrm>
          <a:prstGeom prst="rect">
            <a:avLst/>
          </a:prstGeom>
        </p:spPr>
        <p:txBody>
          <a:bodyPr/>
          <a:lstStyle>
            <a:lvl1pPr algn="ctr">
              <a:defRPr sz="2800">
                <a:solidFill>
                  <a:srgbClr val="FF2600"/>
                </a:solidFill>
                <a:latin typeface="Arial Black"/>
                <a:ea typeface="Arial Black"/>
                <a:cs typeface="Arial Black"/>
                <a:sym typeface="Arial Black"/>
              </a:defRPr>
            </a:lvl1pPr>
          </a:lstStyle>
          <a:p>
            <a:pPr/>
            <a:r>
              <a:t>IS YOUR CHAPTER PREPARED FOR A VISIT FROM THE IRS?</a:t>
            </a:r>
          </a:p>
        </p:txBody>
      </p:sp>
      <p:sp>
        <p:nvSpPr>
          <p:cNvPr id="397" name="Shape 397"/>
          <p:cNvSpPr/>
          <p:nvPr>
            <p:ph type="body" sz="half" idx="4294967295"/>
          </p:nvPr>
        </p:nvSpPr>
        <p:spPr>
          <a:xfrm>
            <a:off x="6149975" y="1476375"/>
            <a:ext cx="5486400" cy="4114800"/>
          </a:xfrm>
          <a:prstGeom prst="rect">
            <a:avLst/>
          </a:prstGeom>
        </p:spPr>
        <p:txBody>
          <a:bodyPr/>
          <a:lstStyle/>
          <a:p>
            <a:pPr>
              <a:lnSpc>
                <a:spcPct val="80000"/>
              </a:lnSpc>
              <a:defRPr sz="2400" u="sng">
                <a:latin typeface="Century Gothic"/>
                <a:ea typeface="Century Gothic"/>
                <a:cs typeface="Century Gothic"/>
                <a:sym typeface="Century Gothic"/>
              </a:defRPr>
            </a:pPr>
            <a:r>
              <a:t>ALL</a:t>
            </a:r>
            <a:r>
              <a:rPr u="none"/>
              <a:t> LEGAL DOCUMENTS FOR YOUR CHAPTER IN ORDER</a:t>
            </a:r>
          </a:p>
          <a:p>
            <a:pPr>
              <a:lnSpc>
                <a:spcPct val="80000"/>
              </a:lnSpc>
              <a:buSzTx/>
              <a:buNone/>
              <a:defRPr sz="2400">
                <a:latin typeface="Century Gothic"/>
                <a:ea typeface="Century Gothic"/>
                <a:cs typeface="Century Gothic"/>
                <a:sym typeface="Century Gothic"/>
              </a:defRPr>
            </a:pPr>
          </a:p>
          <a:p>
            <a:pPr>
              <a:lnSpc>
                <a:spcPct val="80000"/>
              </a:lnSpc>
              <a:defRPr sz="2400">
                <a:latin typeface="Century Gothic"/>
                <a:ea typeface="Century Gothic"/>
                <a:cs typeface="Century Gothic"/>
                <a:sym typeface="Century Gothic"/>
              </a:defRPr>
            </a:pPr>
            <a:r>
              <a:t>FINANCIAL REPORTS AND RECORDS AND MINUTES IN ORDER</a:t>
            </a:r>
          </a:p>
          <a:p>
            <a:pPr>
              <a:lnSpc>
                <a:spcPct val="80000"/>
              </a:lnSpc>
              <a:buSzTx/>
              <a:buNone/>
              <a:defRPr sz="1000">
                <a:latin typeface="Century Gothic"/>
                <a:ea typeface="Century Gothic"/>
                <a:cs typeface="Century Gothic"/>
                <a:sym typeface="Century Gothic"/>
              </a:defRPr>
            </a:pPr>
          </a:p>
          <a:p>
            <a:pPr algn="ctr">
              <a:lnSpc>
                <a:spcPct val="80000"/>
              </a:lnSpc>
              <a:buSzTx/>
              <a:buNone/>
              <a:defRPr b="1" sz="2800" u="sng">
                <a:latin typeface="Century Gothic"/>
                <a:ea typeface="Century Gothic"/>
                <a:cs typeface="Century Gothic"/>
                <a:sym typeface="Century Gothic"/>
              </a:defRPr>
            </a:pPr>
            <a:r>
              <a:t>VERY IMPORTANT</a:t>
            </a:r>
          </a:p>
          <a:p>
            <a:pPr>
              <a:lnSpc>
                <a:spcPct val="80000"/>
              </a:lnSpc>
              <a:defRPr sz="2400">
                <a:latin typeface="Century Gothic"/>
                <a:ea typeface="Century Gothic"/>
                <a:cs typeface="Century Gothic"/>
                <a:sym typeface="Century Gothic"/>
              </a:defRPr>
            </a:pPr>
            <a:r>
              <a:t>A RUNNING </a:t>
            </a:r>
            <a:r>
              <a:rPr u="sng"/>
              <a:t>FORMAL</a:t>
            </a:r>
            <a:r>
              <a:t> LIST OF SERVICE AND COMMUNITY ACTIVITIES YOUR CHAPTER HAS PARTICIPATED IN</a:t>
            </a:r>
          </a:p>
        </p:txBody>
      </p:sp>
      <p:pic>
        <p:nvPicPr>
          <p:cNvPr id="398" name="image62.png"/>
          <p:cNvPicPr>
            <a:picLocks noChangeAspect="1"/>
          </p:cNvPicPr>
          <p:nvPr/>
        </p:nvPicPr>
        <p:blipFill>
          <a:blip r:embed="rId2">
            <a:extLst/>
          </a:blip>
          <a:stretch>
            <a:fillRect/>
          </a:stretch>
        </p:blipFill>
        <p:spPr>
          <a:xfrm>
            <a:off x="935036" y="1282700"/>
            <a:ext cx="3587752" cy="4191000"/>
          </a:xfrm>
          <a:prstGeom prst="rect">
            <a:avLst/>
          </a:prstGeom>
          <a:ln w="12700">
            <a:miter lim="400000"/>
          </a:ln>
        </p:spPr>
      </p:pic>
    </p:spTree>
  </p:cSld>
  <p:clrMapOvr>
    <a:masterClrMapping/>
  </p:clrMapOvr>
  <p:transition xmlns:p14="http://schemas.microsoft.com/office/powerpoint/2010/main" spd="med" advClick="1" p14:dur="1000"/>
</p:sld>
</file>

<file path=ppt/slides/slide6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0" name="Shape 400"/>
          <p:cNvSpPr/>
          <p:nvPr>
            <p:ph type="body" sz="half" idx="4294967295"/>
          </p:nvPr>
        </p:nvSpPr>
        <p:spPr>
          <a:xfrm>
            <a:off x="304800" y="882650"/>
            <a:ext cx="5283200" cy="4724400"/>
          </a:xfrm>
          <a:prstGeom prst="rect">
            <a:avLst/>
          </a:prstGeom>
        </p:spPr>
        <p:txBody>
          <a:bodyPr/>
          <a:lstStyle/>
          <a:p>
            <a:pPr algn="ctr">
              <a:lnSpc>
                <a:spcPct val="90000"/>
              </a:lnSpc>
              <a:buSzTx/>
              <a:buNone/>
              <a:defRPr b="1" sz="2200" u="sng">
                <a:solidFill>
                  <a:srgbClr val="A6987D"/>
                </a:solidFill>
                <a:latin typeface="Century Gothic"/>
                <a:ea typeface="Century Gothic"/>
                <a:cs typeface="Century Gothic"/>
                <a:sym typeface="Century Gothic"/>
              </a:defRPr>
            </a:pPr>
            <a:r>
              <a:t>IMPORTANT</a:t>
            </a:r>
          </a:p>
          <a:p>
            <a:pPr algn="ctr">
              <a:lnSpc>
                <a:spcPct val="90000"/>
              </a:lnSpc>
              <a:buSzTx/>
              <a:buNone/>
              <a:defRPr b="1" sz="1700" u="sng">
                <a:latin typeface="Century Gothic"/>
                <a:ea typeface="Century Gothic"/>
                <a:cs typeface="Century Gothic"/>
                <a:sym typeface="Century Gothic"/>
              </a:defRPr>
            </a:pPr>
            <a:r>
              <a:t>NEVER</a:t>
            </a:r>
            <a:r>
              <a:rPr u="none"/>
              <a:t> SIGN ANY CONTRACTS WITH</a:t>
            </a:r>
          </a:p>
          <a:p>
            <a:pPr algn="ctr">
              <a:lnSpc>
                <a:spcPct val="90000"/>
              </a:lnSpc>
              <a:buSzTx/>
              <a:buNone/>
              <a:defRPr b="1" sz="1700">
                <a:latin typeface="Century Gothic"/>
                <a:ea typeface="Century Gothic"/>
                <a:cs typeface="Century Gothic"/>
                <a:sym typeface="Century Gothic"/>
              </a:defRPr>
            </a:pPr>
            <a:r>
              <a:t>TALENT OR VENUE UNTIL THE SHOW DATE IS CLEARED BY DISTRICT SECRETARY</a:t>
            </a:r>
            <a:r>
              <a:rPr sz="1300"/>
              <a:t>.</a:t>
            </a:r>
            <a:endParaRPr sz="600"/>
          </a:p>
          <a:p>
            <a:pPr>
              <a:lnSpc>
                <a:spcPct val="90000"/>
              </a:lnSpc>
              <a:buSzPct val="100000"/>
              <a:defRPr b="1" sz="1900">
                <a:latin typeface="Century Gothic"/>
                <a:ea typeface="Century Gothic"/>
                <a:cs typeface="Century Gothic"/>
                <a:sym typeface="Century Gothic"/>
              </a:defRPr>
            </a:pPr>
            <a:r>
              <a:t>GET EVERYTHING IN WRITING!</a:t>
            </a:r>
          </a:p>
          <a:p>
            <a:pPr>
              <a:lnSpc>
                <a:spcPct val="90000"/>
              </a:lnSpc>
              <a:buSzPct val="100000"/>
              <a:defRPr b="1" sz="1900">
                <a:latin typeface="Century Gothic"/>
                <a:ea typeface="Century Gothic"/>
                <a:cs typeface="Century Gothic"/>
                <a:sym typeface="Century Gothic"/>
              </a:defRPr>
            </a:pPr>
            <a:r>
              <a:t>UTILIZE TALENT CONTRACT TO FINALIZE AND CLARIFY DETAILS.</a:t>
            </a:r>
          </a:p>
          <a:p>
            <a:pPr>
              <a:lnSpc>
                <a:spcPct val="90000"/>
              </a:lnSpc>
              <a:buSzPct val="100000"/>
              <a:defRPr b="1" sz="1900">
                <a:latin typeface="Century Gothic"/>
                <a:ea typeface="Century Gothic"/>
                <a:cs typeface="Century Gothic"/>
                <a:sym typeface="Century Gothic"/>
              </a:defRPr>
            </a:pPr>
            <a:r>
              <a:t>STIPULATE A DEADLINE TO RETURN SIGNED CONTRACT </a:t>
            </a:r>
          </a:p>
          <a:p>
            <a:pPr>
              <a:lnSpc>
                <a:spcPct val="90000"/>
              </a:lnSpc>
              <a:buSzPct val="100000"/>
              <a:defRPr b="1" sz="1900">
                <a:latin typeface="Century Gothic"/>
                <a:ea typeface="Century Gothic"/>
                <a:cs typeface="Century Gothic"/>
                <a:sym typeface="Century Gothic"/>
              </a:defRPr>
            </a:pPr>
            <a:r>
              <a:t>IN U.S., REMIND CHAPTER  TREASURER OF IRS 1099 FORM RESPONSIBILITIES FOR REPORTING FEES  PAID TO TALENT IN EXCESS OF $600.</a:t>
            </a:r>
          </a:p>
          <a:p>
            <a:pPr>
              <a:lnSpc>
                <a:spcPct val="90000"/>
              </a:lnSpc>
              <a:buSzPct val="100000"/>
              <a:defRPr b="1" sz="1900">
                <a:latin typeface="Century Gothic"/>
                <a:ea typeface="Century Gothic"/>
                <a:cs typeface="Century Gothic"/>
                <a:sym typeface="Century Gothic"/>
              </a:defRPr>
            </a:pPr>
            <a:r>
              <a:t>FILE CONTRACTS IN CHAPTER LEGAL FILE.</a:t>
            </a:r>
          </a:p>
        </p:txBody>
      </p:sp>
      <p:pic>
        <p:nvPicPr>
          <p:cNvPr id="401" name="image14.jpeg"/>
          <p:cNvPicPr>
            <a:picLocks noChangeAspect="1"/>
          </p:cNvPicPr>
          <p:nvPr/>
        </p:nvPicPr>
        <p:blipFill>
          <a:blip r:embed="rId2">
            <a:extLst/>
          </a:blip>
          <a:stretch>
            <a:fillRect/>
          </a:stretch>
        </p:blipFill>
        <p:spPr>
          <a:xfrm>
            <a:off x="5791200" y="533400"/>
            <a:ext cx="6400800" cy="6397625"/>
          </a:xfrm>
          <a:prstGeom prst="rect">
            <a:avLst/>
          </a:prstGeom>
          <a:ln w="12700">
            <a:miter lim="400000"/>
          </a:ln>
        </p:spPr>
      </p:pic>
      <p:sp>
        <p:nvSpPr>
          <p:cNvPr id="402" name="Shape 402"/>
          <p:cNvSpPr/>
          <p:nvPr/>
        </p:nvSpPr>
        <p:spPr>
          <a:xfrm>
            <a:off x="304800" y="949325"/>
            <a:ext cx="5181600" cy="1352550"/>
          </a:xfrm>
          <a:prstGeom prst="rect">
            <a:avLst/>
          </a:prstGeom>
          <a:ln w="57150">
            <a:solidFill>
              <a:srgbClr val="A6987D"/>
            </a:solidFill>
          </a:ln>
        </p:spPr>
        <p:txBody>
          <a:bodyPr lIns="45718" tIns="45718" rIns="45718" bIns="45718" anchor="ctr"/>
          <a:lstStyle/>
          <a:p>
            <a:pPr>
              <a:defRPr>
                <a:latin typeface="+mn-lt"/>
                <a:ea typeface="+mn-ea"/>
                <a:cs typeface="+mn-cs"/>
                <a:sym typeface="Impact"/>
              </a:defRPr>
            </a:pPr>
          </a:p>
        </p:txBody>
      </p:sp>
      <p:sp>
        <p:nvSpPr>
          <p:cNvPr id="403" name="Shape 403"/>
          <p:cNvSpPr/>
          <p:nvPr>
            <p:ph type="title" idx="4294967295"/>
          </p:nvPr>
        </p:nvSpPr>
        <p:spPr>
          <a:xfrm>
            <a:off x="-101600" y="-76200"/>
            <a:ext cx="10363200" cy="993775"/>
          </a:xfrm>
          <a:prstGeom prst="rect">
            <a:avLst/>
          </a:prstGeom>
        </p:spPr>
        <p:txBody>
          <a:bodyPr/>
          <a:lstStyle>
            <a:lvl1pPr algn="ctr">
              <a:defRPr sz="3600">
                <a:solidFill>
                  <a:srgbClr val="FF2600"/>
                </a:solidFill>
                <a:latin typeface="Arial Black"/>
                <a:ea typeface="Arial Black"/>
                <a:cs typeface="Arial Black"/>
                <a:sym typeface="Arial Black"/>
              </a:defRPr>
            </a:lvl1pPr>
          </a:lstStyle>
          <a:p>
            <a:pPr/>
            <a:r>
              <a:t>SHOW TALENT CONTRACTS</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9" presetID="15" grpId="1" fill="hold">
                                  <p:stCondLst>
                                    <p:cond delay="0"/>
                                  </p:stCondLst>
                                  <p:iterate type="el" backwards="0">
                                    <p:tmAbs val="0"/>
                                  </p:iterate>
                                  <p:childTnLst>
                                    <p:set>
                                      <p:cBhvr>
                                        <p:cTn id="6" fill="hold"/>
                                        <p:tgtEl>
                                          <p:spTgt spid="400">
                                            <p:bg/>
                                          </p:spTgt>
                                        </p:tgtEl>
                                        <p:attrNameLst>
                                          <p:attrName>style.visibility</p:attrName>
                                        </p:attrNameLst>
                                      </p:cBhvr>
                                      <p:to>
                                        <p:strVal val="visible"/>
                                      </p:to>
                                    </p:set>
                                    <p:anim calcmode="lin" valueType="num">
                                      <p:cBhvr>
                                        <p:cTn id="7" dur="2000" fill="hold"/>
                                        <p:tgtEl>
                                          <p:spTgt spid="400">
                                            <p:bg/>
                                          </p:spTgt>
                                        </p:tgtEl>
                                        <p:attrNameLst>
                                          <p:attrName>ppt_w</p:attrName>
                                        </p:attrNameLst>
                                      </p:cBhvr>
                                      <p:tavLst>
                                        <p:tav tm="0">
                                          <p:val>
                                            <p:fltVal val="0"/>
                                          </p:val>
                                        </p:tav>
                                        <p:tav tm="100000">
                                          <p:val>
                                            <p:strVal val="#ppt_w"/>
                                          </p:val>
                                        </p:tav>
                                      </p:tavLst>
                                    </p:anim>
                                    <p:anim calcmode="lin" valueType="num">
                                      <p:cBhvr>
                                        <p:cTn id="8" dur="2000" fill="hold"/>
                                        <p:tgtEl>
                                          <p:spTgt spid="400">
                                            <p:bg/>
                                          </p:spTgt>
                                        </p:tgtEl>
                                        <p:attrNameLst>
                                          <p:attrName>ppt_h</p:attrName>
                                        </p:attrNameLst>
                                      </p:cBhvr>
                                      <p:tavLst>
                                        <p:tav tm="0">
                                          <p:val>
                                            <p:fltVal val="0"/>
                                          </p:val>
                                        </p:tav>
                                        <p:tav tm="100000">
                                          <p:val>
                                            <p:strVal val="#ppt_h"/>
                                          </p:val>
                                        </p:tav>
                                      </p:tavLst>
                                    </p:anim>
                                    <p:anim calcmode="lin" valueType="num">
                                      <p:cBhvr>
                                        <p:cTn id="9" dur="2000" fill="hold"/>
                                        <p:tgtEl>
                                          <p:spTgt spid="400">
                                            <p:bg/>
                                          </p:spTgt>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400">
                                            <p:bg/>
                                          </p:spTgt>
                                        </p:tgtEl>
                                        <p:attrNameLst>
                                          <p:attrName>ppt_y</p:attrName>
                                        </p:attrNameLst>
                                      </p:cBhvr>
                                      <p:tavLst>
                                        <p:tav tm="0" fmla="#ppt_y+(sin(-2*pi*(1-$))*-#ppt_x+cos(-2*pi*(1-$))*(1-#ppt_y))*(1-$)">
                                          <p:val>
                                            <p:fltVal val="0"/>
                                          </p:val>
                                        </p:tav>
                                        <p:tav tm="100000">
                                          <p:val>
                                            <p:fltVal val="1"/>
                                          </p:val>
                                        </p:tav>
                                      </p:tavLst>
                                    </p:anim>
                                  </p:childTnLst>
                                </p:cTn>
                              </p:par>
                              <p:par>
                                <p:cTn id="11" presetClass="entr" nodeType="withEffect" presetSubtype="9" presetID="15" grpId="1" fill="hold">
                                  <p:stCondLst>
                                    <p:cond delay="0"/>
                                  </p:stCondLst>
                                  <p:iterate type="el" backwards="0">
                                    <p:tmAbs val="0"/>
                                  </p:iterate>
                                  <p:childTnLst>
                                    <p:set>
                                      <p:cBhvr>
                                        <p:cTn id="12" fill="hold"/>
                                        <p:tgtEl>
                                          <p:spTgt spid="400">
                                            <p:txEl>
                                              <p:pRg st="0" end="0"/>
                                            </p:txEl>
                                          </p:spTgt>
                                        </p:tgtEl>
                                        <p:attrNameLst>
                                          <p:attrName>style.visibility</p:attrName>
                                        </p:attrNameLst>
                                      </p:cBhvr>
                                      <p:to>
                                        <p:strVal val="visible"/>
                                      </p:to>
                                    </p:set>
                                    <p:anim calcmode="lin" valueType="num">
                                      <p:cBhvr>
                                        <p:cTn id="13" dur="2000" fill="hold"/>
                                        <p:tgtEl>
                                          <p:spTgt spid="400">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400">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400">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2000" fill="hold"/>
                                        <p:tgtEl>
                                          <p:spTgt spid="40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000"/>
                            </p:stCondLst>
                            <p:childTnLst>
                              <p:par>
                                <p:cTn id="18" presetClass="entr" nodeType="afterEffect" presetSubtype="9" presetID="15" grpId="1" fill="hold">
                                  <p:stCondLst>
                                    <p:cond delay="0"/>
                                  </p:stCondLst>
                                  <p:iterate type="el" backwards="0">
                                    <p:tmAbs val="0"/>
                                  </p:iterate>
                                  <p:childTnLst>
                                    <p:set>
                                      <p:cBhvr>
                                        <p:cTn id="19" fill="hold"/>
                                        <p:tgtEl>
                                          <p:spTgt spid="400">
                                            <p:txEl>
                                              <p:pRg st="1" end="1"/>
                                            </p:txEl>
                                          </p:spTgt>
                                        </p:tgtEl>
                                        <p:attrNameLst>
                                          <p:attrName>style.visibility</p:attrName>
                                        </p:attrNameLst>
                                      </p:cBhvr>
                                      <p:to>
                                        <p:strVal val="visible"/>
                                      </p:to>
                                    </p:set>
                                    <p:anim calcmode="lin" valueType="num">
                                      <p:cBhvr>
                                        <p:cTn id="20" dur="2000" fill="hold"/>
                                        <p:tgtEl>
                                          <p:spTgt spid="400">
                                            <p:txEl>
                                              <p:pRg st="1" end="1"/>
                                            </p:txEl>
                                          </p:spTgt>
                                        </p:tgtEl>
                                        <p:attrNameLst>
                                          <p:attrName>ppt_w</p:attrName>
                                        </p:attrNameLst>
                                      </p:cBhvr>
                                      <p:tavLst>
                                        <p:tav tm="0">
                                          <p:val>
                                            <p:fltVal val="0"/>
                                          </p:val>
                                        </p:tav>
                                        <p:tav tm="100000">
                                          <p:val>
                                            <p:strVal val="#ppt_w"/>
                                          </p:val>
                                        </p:tav>
                                      </p:tavLst>
                                    </p:anim>
                                    <p:anim calcmode="lin" valueType="num">
                                      <p:cBhvr>
                                        <p:cTn id="21" dur="2000" fill="hold"/>
                                        <p:tgtEl>
                                          <p:spTgt spid="400">
                                            <p:txEl>
                                              <p:pRg st="1" end="1"/>
                                            </p:txEl>
                                          </p:spTgt>
                                        </p:tgtEl>
                                        <p:attrNameLst>
                                          <p:attrName>ppt_h</p:attrName>
                                        </p:attrNameLst>
                                      </p:cBhvr>
                                      <p:tavLst>
                                        <p:tav tm="0">
                                          <p:val>
                                            <p:fltVal val="0"/>
                                          </p:val>
                                        </p:tav>
                                        <p:tav tm="100000">
                                          <p:val>
                                            <p:strVal val="#ppt_h"/>
                                          </p:val>
                                        </p:tav>
                                      </p:tavLst>
                                    </p:anim>
                                    <p:anim calcmode="lin" valueType="num">
                                      <p:cBhvr>
                                        <p:cTn id="22" dur="2000" fill="hold"/>
                                        <p:tgtEl>
                                          <p:spTgt spid="400">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2000" fill="hold"/>
                                        <p:tgtEl>
                                          <p:spTgt spid="400">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par>
                          <p:cTn id="24" fill="hold">
                            <p:stCondLst>
                              <p:cond delay="4000"/>
                            </p:stCondLst>
                            <p:childTnLst>
                              <p:par>
                                <p:cTn id="25" presetClass="entr" nodeType="afterEffect" presetSubtype="9" presetID="15" grpId="1" fill="hold">
                                  <p:stCondLst>
                                    <p:cond delay="0"/>
                                  </p:stCondLst>
                                  <p:iterate type="el" backwards="0">
                                    <p:tmAbs val="0"/>
                                  </p:iterate>
                                  <p:childTnLst>
                                    <p:set>
                                      <p:cBhvr>
                                        <p:cTn id="26" fill="hold"/>
                                        <p:tgtEl>
                                          <p:spTgt spid="400">
                                            <p:txEl>
                                              <p:pRg st="2" end="2"/>
                                            </p:txEl>
                                          </p:spTgt>
                                        </p:tgtEl>
                                        <p:attrNameLst>
                                          <p:attrName>style.visibility</p:attrName>
                                        </p:attrNameLst>
                                      </p:cBhvr>
                                      <p:to>
                                        <p:strVal val="visible"/>
                                      </p:to>
                                    </p:set>
                                    <p:anim calcmode="lin" valueType="num">
                                      <p:cBhvr>
                                        <p:cTn id="27" dur="2000" fill="hold"/>
                                        <p:tgtEl>
                                          <p:spTgt spid="400">
                                            <p:txEl>
                                              <p:pRg st="2" end="2"/>
                                            </p:txEl>
                                          </p:spTgt>
                                        </p:tgtEl>
                                        <p:attrNameLst>
                                          <p:attrName>ppt_w</p:attrName>
                                        </p:attrNameLst>
                                      </p:cBhvr>
                                      <p:tavLst>
                                        <p:tav tm="0">
                                          <p:val>
                                            <p:fltVal val="0"/>
                                          </p:val>
                                        </p:tav>
                                        <p:tav tm="100000">
                                          <p:val>
                                            <p:strVal val="#ppt_w"/>
                                          </p:val>
                                        </p:tav>
                                      </p:tavLst>
                                    </p:anim>
                                    <p:anim calcmode="lin" valueType="num">
                                      <p:cBhvr>
                                        <p:cTn id="28" dur="2000" fill="hold"/>
                                        <p:tgtEl>
                                          <p:spTgt spid="400">
                                            <p:txEl>
                                              <p:pRg st="2" end="2"/>
                                            </p:txEl>
                                          </p:spTgt>
                                        </p:tgtEl>
                                        <p:attrNameLst>
                                          <p:attrName>ppt_h</p:attrName>
                                        </p:attrNameLst>
                                      </p:cBhvr>
                                      <p:tavLst>
                                        <p:tav tm="0">
                                          <p:val>
                                            <p:fltVal val="0"/>
                                          </p:val>
                                        </p:tav>
                                        <p:tav tm="100000">
                                          <p:val>
                                            <p:strVal val="#ppt_h"/>
                                          </p:val>
                                        </p:tav>
                                      </p:tavLst>
                                    </p:anim>
                                    <p:anim calcmode="lin" valueType="num">
                                      <p:cBhvr>
                                        <p:cTn id="29" dur="2000" fill="hold"/>
                                        <p:tgtEl>
                                          <p:spTgt spid="400">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0" dur="2000" fill="hold"/>
                                        <p:tgtEl>
                                          <p:spTgt spid="400">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par>
                          <p:cTn id="31" fill="hold">
                            <p:stCondLst>
                              <p:cond delay="6000"/>
                            </p:stCondLst>
                            <p:childTnLst>
                              <p:par>
                                <p:cTn id="32" presetClass="entr" nodeType="afterEffect" presetSubtype="9" presetID="15" grpId="1" fill="hold">
                                  <p:stCondLst>
                                    <p:cond delay="0"/>
                                  </p:stCondLst>
                                  <p:iterate type="el" backwards="0">
                                    <p:tmAbs val="0"/>
                                  </p:iterate>
                                  <p:childTnLst>
                                    <p:set>
                                      <p:cBhvr>
                                        <p:cTn id="33" fill="hold"/>
                                        <p:tgtEl>
                                          <p:spTgt spid="400">
                                            <p:txEl>
                                              <p:pRg st="3" end="3"/>
                                            </p:txEl>
                                          </p:spTgt>
                                        </p:tgtEl>
                                        <p:attrNameLst>
                                          <p:attrName>style.visibility</p:attrName>
                                        </p:attrNameLst>
                                      </p:cBhvr>
                                      <p:to>
                                        <p:strVal val="visible"/>
                                      </p:to>
                                    </p:set>
                                    <p:anim calcmode="lin" valueType="num">
                                      <p:cBhvr>
                                        <p:cTn id="34" dur="2000" fill="hold"/>
                                        <p:tgtEl>
                                          <p:spTgt spid="400">
                                            <p:txEl>
                                              <p:pRg st="3" end="3"/>
                                            </p:txEl>
                                          </p:spTgt>
                                        </p:tgtEl>
                                        <p:attrNameLst>
                                          <p:attrName>ppt_w</p:attrName>
                                        </p:attrNameLst>
                                      </p:cBhvr>
                                      <p:tavLst>
                                        <p:tav tm="0">
                                          <p:val>
                                            <p:fltVal val="0"/>
                                          </p:val>
                                        </p:tav>
                                        <p:tav tm="100000">
                                          <p:val>
                                            <p:strVal val="#ppt_w"/>
                                          </p:val>
                                        </p:tav>
                                      </p:tavLst>
                                    </p:anim>
                                    <p:anim calcmode="lin" valueType="num">
                                      <p:cBhvr>
                                        <p:cTn id="35" dur="2000" fill="hold"/>
                                        <p:tgtEl>
                                          <p:spTgt spid="400">
                                            <p:txEl>
                                              <p:pRg st="3" end="3"/>
                                            </p:txEl>
                                          </p:spTgt>
                                        </p:tgtEl>
                                        <p:attrNameLst>
                                          <p:attrName>ppt_h</p:attrName>
                                        </p:attrNameLst>
                                      </p:cBhvr>
                                      <p:tavLst>
                                        <p:tav tm="0">
                                          <p:val>
                                            <p:fltVal val="0"/>
                                          </p:val>
                                        </p:tav>
                                        <p:tav tm="100000">
                                          <p:val>
                                            <p:strVal val="#ppt_h"/>
                                          </p:val>
                                        </p:tav>
                                      </p:tavLst>
                                    </p:anim>
                                    <p:anim calcmode="lin" valueType="num">
                                      <p:cBhvr>
                                        <p:cTn id="36" dur="2000" fill="hold"/>
                                        <p:tgtEl>
                                          <p:spTgt spid="400">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7" dur="2000" fill="hold"/>
                                        <p:tgtEl>
                                          <p:spTgt spid="400">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8" fill="hold">
                      <p:stCondLst>
                        <p:cond delay="indefinite"/>
                      </p:stCondLst>
                      <p:childTnLst>
                        <p:par>
                          <p:cTn id="39" fill="hold">
                            <p:stCondLst>
                              <p:cond delay="0"/>
                            </p:stCondLst>
                            <p:childTnLst>
                              <p:par>
                                <p:cTn id="40" presetClass="entr" nodeType="clickEffect" presetSubtype="9" presetID="15" grpId="1" fill="hold">
                                  <p:stCondLst>
                                    <p:cond delay="0"/>
                                  </p:stCondLst>
                                  <p:iterate type="el" backwards="0">
                                    <p:tmAbs val="0"/>
                                  </p:iterate>
                                  <p:childTnLst>
                                    <p:set>
                                      <p:cBhvr>
                                        <p:cTn id="41" fill="hold"/>
                                        <p:tgtEl>
                                          <p:spTgt spid="400">
                                            <p:txEl>
                                              <p:pRg st="4" end="4"/>
                                            </p:txEl>
                                          </p:spTgt>
                                        </p:tgtEl>
                                        <p:attrNameLst>
                                          <p:attrName>style.visibility</p:attrName>
                                        </p:attrNameLst>
                                      </p:cBhvr>
                                      <p:to>
                                        <p:strVal val="visible"/>
                                      </p:to>
                                    </p:set>
                                    <p:anim calcmode="lin" valueType="num">
                                      <p:cBhvr>
                                        <p:cTn id="42" dur="2000" fill="hold"/>
                                        <p:tgtEl>
                                          <p:spTgt spid="400">
                                            <p:txEl>
                                              <p:pRg st="4" end="4"/>
                                            </p:txEl>
                                          </p:spTgt>
                                        </p:tgtEl>
                                        <p:attrNameLst>
                                          <p:attrName>ppt_w</p:attrName>
                                        </p:attrNameLst>
                                      </p:cBhvr>
                                      <p:tavLst>
                                        <p:tav tm="0">
                                          <p:val>
                                            <p:fltVal val="0"/>
                                          </p:val>
                                        </p:tav>
                                        <p:tav tm="100000">
                                          <p:val>
                                            <p:strVal val="#ppt_w"/>
                                          </p:val>
                                        </p:tav>
                                      </p:tavLst>
                                    </p:anim>
                                    <p:anim calcmode="lin" valueType="num">
                                      <p:cBhvr>
                                        <p:cTn id="43" dur="2000" fill="hold"/>
                                        <p:tgtEl>
                                          <p:spTgt spid="400">
                                            <p:txEl>
                                              <p:pRg st="4" end="4"/>
                                            </p:txEl>
                                          </p:spTgt>
                                        </p:tgtEl>
                                        <p:attrNameLst>
                                          <p:attrName>ppt_h</p:attrName>
                                        </p:attrNameLst>
                                      </p:cBhvr>
                                      <p:tavLst>
                                        <p:tav tm="0">
                                          <p:val>
                                            <p:fltVal val="0"/>
                                          </p:val>
                                        </p:tav>
                                        <p:tav tm="100000">
                                          <p:val>
                                            <p:strVal val="#ppt_h"/>
                                          </p:val>
                                        </p:tav>
                                      </p:tavLst>
                                    </p:anim>
                                    <p:anim calcmode="lin" valueType="num">
                                      <p:cBhvr>
                                        <p:cTn id="44" dur="2000" fill="hold"/>
                                        <p:tgtEl>
                                          <p:spTgt spid="400">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5" dur="2000" fill="hold"/>
                                        <p:tgtEl>
                                          <p:spTgt spid="400">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6" fill="hold">
                      <p:stCondLst>
                        <p:cond delay="indefinite"/>
                      </p:stCondLst>
                      <p:childTnLst>
                        <p:par>
                          <p:cTn id="47" fill="hold">
                            <p:stCondLst>
                              <p:cond delay="0"/>
                            </p:stCondLst>
                            <p:childTnLst>
                              <p:par>
                                <p:cTn id="48" presetClass="entr" nodeType="clickEffect" presetSubtype="9" presetID="15" grpId="1" fill="hold">
                                  <p:stCondLst>
                                    <p:cond delay="0"/>
                                  </p:stCondLst>
                                  <p:iterate type="el" backwards="0">
                                    <p:tmAbs val="0"/>
                                  </p:iterate>
                                  <p:childTnLst>
                                    <p:set>
                                      <p:cBhvr>
                                        <p:cTn id="49" fill="hold"/>
                                        <p:tgtEl>
                                          <p:spTgt spid="400">
                                            <p:txEl>
                                              <p:pRg st="5" end="5"/>
                                            </p:txEl>
                                          </p:spTgt>
                                        </p:tgtEl>
                                        <p:attrNameLst>
                                          <p:attrName>style.visibility</p:attrName>
                                        </p:attrNameLst>
                                      </p:cBhvr>
                                      <p:to>
                                        <p:strVal val="visible"/>
                                      </p:to>
                                    </p:set>
                                    <p:anim calcmode="lin" valueType="num">
                                      <p:cBhvr>
                                        <p:cTn id="50" dur="2000" fill="hold"/>
                                        <p:tgtEl>
                                          <p:spTgt spid="400">
                                            <p:txEl>
                                              <p:pRg st="5" end="5"/>
                                            </p:txEl>
                                          </p:spTgt>
                                        </p:tgtEl>
                                        <p:attrNameLst>
                                          <p:attrName>ppt_w</p:attrName>
                                        </p:attrNameLst>
                                      </p:cBhvr>
                                      <p:tavLst>
                                        <p:tav tm="0">
                                          <p:val>
                                            <p:fltVal val="0"/>
                                          </p:val>
                                        </p:tav>
                                        <p:tav tm="100000">
                                          <p:val>
                                            <p:strVal val="#ppt_w"/>
                                          </p:val>
                                        </p:tav>
                                      </p:tavLst>
                                    </p:anim>
                                    <p:anim calcmode="lin" valueType="num">
                                      <p:cBhvr>
                                        <p:cTn id="51" dur="2000" fill="hold"/>
                                        <p:tgtEl>
                                          <p:spTgt spid="400">
                                            <p:txEl>
                                              <p:pRg st="5" end="5"/>
                                            </p:txEl>
                                          </p:spTgt>
                                        </p:tgtEl>
                                        <p:attrNameLst>
                                          <p:attrName>ppt_h</p:attrName>
                                        </p:attrNameLst>
                                      </p:cBhvr>
                                      <p:tavLst>
                                        <p:tav tm="0">
                                          <p:val>
                                            <p:fltVal val="0"/>
                                          </p:val>
                                        </p:tav>
                                        <p:tav tm="100000">
                                          <p:val>
                                            <p:strVal val="#ppt_h"/>
                                          </p:val>
                                        </p:tav>
                                      </p:tavLst>
                                    </p:anim>
                                    <p:anim calcmode="lin" valueType="num">
                                      <p:cBhvr>
                                        <p:cTn id="52" dur="2000" fill="hold"/>
                                        <p:tgtEl>
                                          <p:spTgt spid="400">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53" dur="2000" fill="hold"/>
                                        <p:tgtEl>
                                          <p:spTgt spid="400">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4" fill="hold">
                      <p:stCondLst>
                        <p:cond delay="indefinite"/>
                      </p:stCondLst>
                      <p:childTnLst>
                        <p:par>
                          <p:cTn id="55" fill="hold">
                            <p:stCondLst>
                              <p:cond delay="0"/>
                            </p:stCondLst>
                            <p:childTnLst>
                              <p:par>
                                <p:cTn id="56" presetClass="entr" nodeType="clickEffect" presetSubtype="9" presetID="15" grpId="1" fill="hold">
                                  <p:stCondLst>
                                    <p:cond delay="0"/>
                                  </p:stCondLst>
                                  <p:iterate type="el" backwards="0">
                                    <p:tmAbs val="0"/>
                                  </p:iterate>
                                  <p:childTnLst>
                                    <p:set>
                                      <p:cBhvr>
                                        <p:cTn id="57" fill="hold"/>
                                        <p:tgtEl>
                                          <p:spTgt spid="400">
                                            <p:txEl>
                                              <p:pRg st="6" end="6"/>
                                            </p:txEl>
                                          </p:spTgt>
                                        </p:tgtEl>
                                        <p:attrNameLst>
                                          <p:attrName>style.visibility</p:attrName>
                                        </p:attrNameLst>
                                      </p:cBhvr>
                                      <p:to>
                                        <p:strVal val="visible"/>
                                      </p:to>
                                    </p:set>
                                    <p:anim calcmode="lin" valueType="num">
                                      <p:cBhvr>
                                        <p:cTn id="58" dur="2000" fill="hold"/>
                                        <p:tgtEl>
                                          <p:spTgt spid="400">
                                            <p:txEl>
                                              <p:pRg st="6" end="6"/>
                                            </p:txEl>
                                          </p:spTgt>
                                        </p:tgtEl>
                                        <p:attrNameLst>
                                          <p:attrName>ppt_w</p:attrName>
                                        </p:attrNameLst>
                                      </p:cBhvr>
                                      <p:tavLst>
                                        <p:tav tm="0">
                                          <p:val>
                                            <p:fltVal val="0"/>
                                          </p:val>
                                        </p:tav>
                                        <p:tav tm="100000">
                                          <p:val>
                                            <p:strVal val="#ppt_w"/>
                                          </p:val>
                                        </p:tav>
                                      </p:tavLst>
                                    </p:anim>
                                    <p:anim calcmode="lin" valueType="num">
                                      <p:cBhvr>
                                        <p:cTn id="59" dur="2000" fill="hold"/>
                                        <p:tgtEl>
                                          <p:spTgt spid="400">
                                            <p:txEl>
                                              <p:pRg st="6" end="6"/>
                                            </p:txEl>
                                          </p:spTgt>
                                        </p:tgtEl>
                                        <p:attrNameLst>
                                          <p:attrName>ppt_h</p:attrName>
                                        </p:attrNameLst>
                                      </p:cBhvr>
                                      <p:tavLst>
                                        <p:tav tm="0">
                                          <p:val>
                                            <p:fltVal val="0"/>
                                          </p:val>
                                        </p:tav>
                                        <p:tav tm="100000">
                                          <p:val>
                                            <p:strVal val="#ppt_h"/>
                                          </p:val>
                                        </p:tav>
                                      </p:tavLst>
                                    </p:anim>
                                    <p:anim calcmode="lin" valueType="num">
                                      <p:cBhvr>
                                        <p:cTn id="60" dur="2000" fill="hold"/>
                                        <p:tgtEl>
                                          <p:spTgt spid="400">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61" dur="2000" fill="hold"/>
                                        <p:tgtEl>
                                          <p:spTgt spid="400">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2" fill="hold">
                      <p:stCondLst>
                        <p:cond delay="indefinite"/>
                      </p:stCondLst>
                      <p:childTnLst>
                        <p:par>
                          <p:cTn id="63" fill="hold">
                            <p:stCondLst>
                              <p:cond delay="0"/>
                            </p:stCondLst>
                            <p:childTnLst>
                              <p:par>
                                <p:cTn id="64" presetClass="entr" nodeType="clickEffect" presetSubtype="9" presetID="15" grpId="1" fill="hold">
                                  <p:stCondLst>
                                    <p:cond delay="0"/>
                                  </p:stCondLst>
                                  <p:iterate type="el" backwards="0">
                                    <p:tmAbs val="0"/>
                                  </p:iterate>
                                  <p:childTnLst>
                                    <p:set>
                                      <p:cBhvr>
                                        <p:cTn id="65" fill="hold"/>
                                        <p:tgtEl>
                                          <p:spTgt spid="400">
                                            <p:txEl>
                                              <p:pRg st="7" end="7"/>
                                            </p:txEl>
                                          </p:spTgt>
                                        </p:tgtEl>
                                        <p:attrNameLst>
                                          <p:attrName>style.visibility</p:attrName>
                                        </p:attrNameLst>
                                      </p:cBhvr>
                                      <p:to>
                                        <p:strVal val="visible"/>
                                      </p:to>
                                    </p:set>
                                    <p:anim calcmode="lin" valueType="num">
                                      <p:cBhvr>
                                        <p:cTn id="66" dur="2000" fill="hold"/>
                                        <p:tgtEl>
                                          <p:spTgt spid="400">
                                            <p:txEl>
                                              <p:pRg st="7" end="7"/>
                                            </p:txEl>
                                          </p:spTgt>
                                        </p:tgtEl>
                                        <p:attrNameLst>
                                          <p:attrName>ppt_w</p:attrName>
                                        </p:attrNameLst>
                                      </p:cBhvr>
                                      <p:tavLst>
                                        <p:tav tm="0">
                                          <p:val>
                                            <p:fltVal val="0"/>
                                          </p:val>
                                        </p:tav>
                                        <p:tav tm="100000">
                                          <p:val>
                                            <p:strVal val="#ppt_w"/>
                                          </p:val>
                                        </p:tav>
                                      </p:tavLst>
                                    </p:anim>
                                    <p:anim calcmode="lin" valueType="num">
                                      <p:cBhvr>
                                        <p:cTn id="67" dur="2000" fill="hold"/>
                                        <p:tgtEl>
                                          <p:spTgt spid="400">
                                            <p:txEl>
                                              <p:pRg st="7" end="7"/>
                                            </p:txEl>
                                          </p:spTgt>
                                        </p:tgtEl>
                                        <p:attrNameLst>
                                          <p:attrName>ppt_h</p:attrName>
                                        </p:attrNameLst>
                                      </p:cBhvr>
                                      <p:tavLst>
                                        <p:tav tm="0">
                                          <p:val>
                                            <p:fltVal val="0"/>
                                          </p:val>
                                        </p:tav>
                                        <p:tav tm="100000">
                                          <p:val>
                                            <p:strVal val="#ppt_h"/>
                                          </p:val>
                                        </p:tav>
                                      </p:tavLst>
                                    </p:anim>
                                    <p:anim calcmode="lin" valueType="num">
                                      <p:cBhvr>
                                        <p:cTn id="68" dur="2000" fill="hold"/>
                                        <p:tgtEl>
                                          <p:spTgt spid="400">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69" dur="2000" fill="hold"/>
                                        <p:tgtEl>
                                          <p:spTgt spid="400">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400" grpId="1"/>
    </p:bldLst>
  </p:timing>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3" name="Shape 153"/>
          <p:cNvSpPr/>
          <p:nvPr>
            <p:ph type="title" idx="4294967295"/>
          </p:nvPr>
        </p:nvSpPr>
        <p:spPr>
          <a:xfrm>
            <a:off x="711200" y="377825"/>
            <a:ext cx="10363200" cy="1146175"/>
          </a:xfrm>
          <a:prstGeom prst="rect">
            <a:avLst/>
          </a:prstGeom>
        </p:spPr>
        <p:txBody>
          <a:bodyPr/>
          <a:lstStyle>
            <a:lvl1pPr algn="ctr">
              <a:defRPr sz="3600">
                <a:solidFill>
                  <a:srgbClr val="FF2600"/>
                </a:solidFill>
                <a:latin typeface="Arial Black"/>
                <a:ea typeface="Arial Black"/>
                <a:cs typeface="Arial Black"/>
                <a:sym typeface="Arial Black"/>
              </a:defRPr>
            </a:lvl1pPr>
          </a:lstStyle>
          <a:p>
            <a:pPr/>
            <a:r>
              <a:t>ROLE OF THE CHAPTER SECRETARY</a:t>
            </a:r>
          </a:p>
        </p:txBody>
      </p:sp>
      <p:sp>
        <p:nvSpPr>
          <p:cNvPr id="154" name="Shape 154"/>
          <p:cNvSpPr/>
          <p:nvPr>
            <p:ph type="body" idx="4294967295"/>
          </p:nvPr>
        </p:nvSpPr>
        <p:spPr>
          <a:xfrm>
            <a:off x="58269" y="428782"/>
            <a:ext cx="11480801" cy="4648201"/>
          </a:xfrm>
          <a:prstGeom prst="rect">
            <a:avLst/>
          </a:prstGeom>
        </p:spPr>
        <p:txBody>
          <a:bodyPr/>
          <a:lstStyle/>
          <a:p>
            <a:pPr>
              <a:lnSpc>
                <a:spcPct val="150000"/>
              </a:lnSpc>
              <a:defRPr b="1" sz="2400">
                <a:latin typeface="Arial"/>
                <a:ea typeface="Arial"/>
                <a:cs typeface="Arial"/>
                <a:sym typeface="Arial"/>
              </a:defRPr>
            </a:pPr>
            <a:r>
              <a:t>COMMUNICATES WITH ALL LEVELS OF THE SOCIETY</a:t>
            </a:r>
          </a:p>
          <a:p>
            <a:pPr>
              <a:lnSpc>
                <a:spcPct val="150000"/>
              </a:lnSpc>
              <a:defRPr b="1" sz="2400">
                <a:latin typeface="Arial"/>
                <a:ea typeface="Arial"/>
                <a:cs typeface="Arial"/>
                <a:sym typeface="Arial"/>
              </a:defRPr>
            </a:pPr>
            <a:r>
              <a:t>PROVIDES LEADERSHIP AND IS AN ACTIVE PARTICIPANT IN CHAPTER MEETINGS AND ACTIVITIES</a:t>
            </a:r>
          </a:p>
          <a:p>
            <a:pPr>
              <a:lnSpc>
                <a:spcPct val="150000"/>
              </a:lnSpc>
              <a:defRPr b="1" sz="2400">
                <a:latin typeface="Arial"/>
                <a:ea typeface="Arial"/>
                <a:cs typeface="Arial"/>
                <a:sym typeface="Arial"/>
              </a:defRPr>
            </a:pPr>
            <a:r>
              <a:t>ASSISTS THE CHAPTER TREASURER AND HELPS TO KEEP THE CHAPTER  FINANCIALLY IN THE BLACK</a:t>
            </a:r>
          </a:p>
        </p:txBody>
      </p:sp>
      <p:pic>
        <p:nvPicPr>
          <p:cNvPr id="155" name="image14.png"/>
          <p:cNvPicPr>
            <a:picLocks noChangeAspect="1"/>
          </p:cNvPicPr>
          <p:nvPr/>
        </p:nvPicPr>
        <p:blipFill>
          <a:blip r:embed="rId2">
            <a:extLst/>
          </a:blip>
          <a:stretch>
            <a:fillRect/>
          </a:stretch>
        </p:blipFill>
        <p:spPr>
          <a:xfrm>
            <a:off x="5486400" y="3938587"/>
            <a:ext cx="5994401" cy="2919414"/>
          </a:xfrm>
          <a:prstGeom prst="rect">
            <a:avLst/>
          </a:prstGeom>
          <a:ln w="12700">
            <a:miter lim="400000"/>
          </a:ln>
        </p:spPr>
      </p:pic>
    </p:spTree>
  </p:cSld>
  <p:clrMapOvr>
    <a:masterClrMapping/>
  </p:clrMapOvr>
  <p:transition xmlns:p14="http://schemas.microsoft.com/office/powerpoint/2010/main" spd="med" advClick="1" p14:dur="1000"/>
</p:sld>
</file>

<file path=ppt/slides/slide7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5" name="Shape 405"/>
          <p:cNvSpPr/>
          <p:nvPr>
            <p:ph type="title" idx="4294967295"/>
          </p:nvPr>
        </p:nvSpPr>
        <p:spPr>
          <a:xfrm>
            <a:off x="304800" y="0"/>
            <a:ext cx="10363200" cy="917575"/>
          </a:xfrm>
          <a:prstGeom prst="rect">
            <a:avLst/>
          </a:prstGeom>
        </p:spPr>
        <p:txBody>
          <a:bodyPr/>
          <a:lstStyle>
            <a:lvl1pPr algn="ctr">
              <a:defRPr sz="4400">
                <a:solidFill>
                  <a:srgbClr val="FF2600"/>
                </a:solidFill>
                <a:latin typeface="Arial Black"/>
                <a:ea typeface="Arial Black"/>
                <a:cs typeface="Arial Black"/>
                <a:sym typeface="Arial Black"/>
              </a:defRPr>
            </a:lvl1pPr>
          </a:lstStyle>
          <a:p>
            <a:pPr/>
            <a:r>
              <a:t>CHAPTER ELECTIONS</a:t>
            </a:r>
          </a:p>
        </p:txBody>
      </p:sp>
      <p:sp>
        <p:nvSpPr>
          <p:cNvPr id="406" name="Shape 406"/>
          <p:cNvSpPr/>
          <p:nvPr>
            <p:ph type="body" idx="4294967295"/>
          </p:nvPr>
        </p:nvSpPr>
        <p:spPr>
          <a:xfrm>
            <a:off x="0" y="1298575"/>
            <a:ext cx="12192000" cy="5486400"/>
          </a:xfrm>
          <a:prstGeom prst="rect">
            <a:avLst/>
          </a:prstGeom>
        </p:spPr>
        <p:txBody>
          <a:bodyPr/>
          <a:lstStyle/>
          <a:p>
            <a:pPr>
              <a:lnSpc>
                <a:spcPct val="110000"/>
              </a:lnSpc>
              <a:defRPr b="1">
                <a:latin typeface="Arial"/>
                <a:ea typeface="Arial"/>
                <a:cs typeface="Arial"/>
                <a:sym typeface="Arial"/>
              </a:defRPr>
            </a:pPr>
            <a:r>
              <a:t>CHAPTER ELECTIONS MUST BE HELD BY OCTOBER 15.</a:t>
            </a:r>
          </a:p>
          <a:p>
            <a:pPr>
              <a:lnSpc>
                <a:spcPct val="110000"/>
              </a:lnSpc>
              <a:defRPr>
                <a:latin typeface="Arial"/>
                <a:ea typeface="Arial"/>
                <a:cs typeface="Arial"/>
                <a:sym typeface="Arial"/>
              </a:defRPr>
            </a:pPr>
            <a:r>
              <a:t>CHAPTER ELECTIONS ARE HELD TO COINCIDE WITH THE ANNUAL MEMBERSHIP MEETING, WHICH IS A REQUIREMENT FOR CONTINUED EXISTENCE AS A NOT-FOR PROFIT INCORPORATED ORGANIZATION.</a:t>
            </a:r>
          </a:p>
          <a:p>
            <a:pPr>
              <a:lnSpc>
                <a:spcPct val="110000"/>
              </a:lnSpc>
              <a:defRPr>
                <a:latin typeface="Arial"/>
                <a:ea typeface="Arial"/>
                <a:cs typeface="Arial"/>
                <a:sym typeface="Arial"/>
              </a:defRPr>
            </a:pPr>
            <a:r>
              <a:t>CANDIDATES MUST BE ANNOUNCED TWICE IN THE TWO-WEEKS PRIOR TO THE ANNUAL MEMBERSHIP MEETING.</a:t>
            </a:r>
          </a:p>
          <a:p>
            <a:pPr>
              <a:lnSpc>
                <a:spcPct val="110000"/>
              </a:lnSpc>
              <a:defRPr>
                <a:latin typeface="Arial"/>
                <a:ea typeface="Arial"/>
                <a:cs typeface="Arial"/>
                <a:sym typeface="Arial"/>
              </a:defRPr>
            </a:pPr>
            <a:r>
              <a:t>THE ANNOUNCEMENT OF CANDIDATES AND ANNUAL MEMBERSHIP MEETING SHALL  BE DONE BY WRITTEN NOTICE THROUGH E-MAIL, LETTERS TO THOSE WITHOUT E-MAIL OR CHAPTER BULLETIN, AND VERBALLY AT CHAPTER MEETING/REHEARSAL.</a:t>
            </a:r>
          </a:p>
          <a:p>
            <a:pPr>
              <a:lnSpc>
                <a:spcPct val="110000"/>
              </a:lnSpc>
              <a:defRPr>
                <a:latin typeface="Arial"/>
                <a:ea typeface="Arial"/>
                <a:cs typeface="Arial"/>
                <a:sym typeface="Arial"/>
              </a:defRPr>
            </a:pPr>
            <a:r>
              <a:t>ELECTIONS ARE TO BE CONDUCTED WITH SECRET BALLOT, UNLESS THE SLATE OF OFFICERS IS UNCONTESTED.</a:t>
            </a:r>
          </a:p>
          <a:p>
            <a:pPr>
              <a:lnSpc>
                <a:spcPct val="110000"/>
              </a:lnSpc>
              <a:defRPr b="1">
                <a:solidFill>
                  <a:srgbClr val="FFFFFF"/>
                </a:solidFill>
                <a:latin typeface="Arial"/>
                <a:ea typeface="Arial"/>
                <a:cs typeface="Arial"/>
                <a:sym typeface="Arial"/>
              </a:defRPr>
            </a:pPr>
            <a:r>
              <a:t>THE CHAPTER SECRETARY MUST REPORT THE NEW OFFICERS ONLINE NO LATER THAN DECEMBER 1ST.</a:t>
            </a:r>
          </a:p>
          <a:p>
            <a:pPr lvl="1" marL="685800" indent="-228600">
              <a:lnSpc>
                <a:spcPct val="110000"/>
              </a:lnSpc>
              <a:spcBef>
                <a:spcPts val="500"/>
              </a:spcBef>
              <a:defRPr b="1" i="1" sz="1600">
                <a:latin typeface="Arial"/>
                <a:ea typeface="Arial"/>
                <a:cs typeface="Arial"/>
                <a:sym typeface="Arial"/>
              </a:defRPr>
            </a:pPr>
            <a:r>
              <a:t>FAILURE TO REPORT NEW OFFICERS IS GROUNDS FOR SUSPENSION OF THE CHAPTER CHARTER. </a:t>
            </a:r>
          </a:p>
        </p:txBody>
      </p:sp>
    </p:spTree>
  </p:cSld>
  <p:clrMapOvr>
    <a:masterClrMapping/>
  </p:clrMapOvr>
  <p:transition xmlns:p14="http://schemas.microsoft.com/office/powerpoint/2010/main" spd="med" advClick="1" p14:dur="1000"/>
</p:sld>
</file>

<file path=ppt/slides/slide7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8" name="Shape 408"/>
          <p:cNvSpPr/>
          <p:nvPr>
            <p:ph type="body" sz="half" idx="4294967295"/>
          </p:nvPr>
        </p:nvSpPr>
        <p:spPr>
          <a:xfrm>
            <a:off x="0" y="977899"/>
            <a:ext cx="5080000" cy="5522915"/>
          </a:xfrm>
          <a:prstGeom prst="rect">
            <a:avLst/>
          </a:prstGeom>
        </p:spPr>
        <p:txBody>
          <a:bodyPr/>
          <a:lstStyle/>
          <a:p>
            <a:pPr marL="212596" indent="-212596" defTabSz="850391">
              <a:lnSpc>
                <a:spcPct val="80000"/>
              </a:lnSpc>
              <a:spcBef>
                <a:spcPts val="900"/>
              </a:spcBef>
              <a:defRPr sz="1800">
                <a:latin typeface="Arial"/>
                <a:ea typeface="Arial"/>
                <a:cs typeface="Arial"/>
                <a:sym typeface="Arial"/>
              </a:defRPr>
            </a:pPr>
            <a:r>
              <a:t>NOW REPORTED ONLINE AT </a:t>
            </a:r>
          </a:p>
          <a:p>
            <a:pPr marL="212597" indent="-212597" defTabSz="850391">
              <a:lnSpc>
                <a:spcPct val="85000"/>
              </a:lnSpc>
              <a:spcBef>
                <a:spcPts val="900"/>
              </a:spcBef>
              <a:buSzTx/>
              <a:buNone/>
              <a:defRPr sz="1800">
                <a:latin typeface="Arial"/>
                <a:ea typeface="Arial"/>
                <a:cs typeface="Arial"/>
                <a:sym typeface="Arial"/>
              </a:defRPr>
            </a:pPr>
            <a:r>
              <a:t>	</a:t>
            </a:r>
            <a:r>
              <a:t>   </a:t>
            </a:r>
            <a:r>
              <a:rPr u="sng">
                <a:solidFill>
                  <a:srgbClr val="0432FF"/>
                </a:solidFill>
                <a:uFill>
                  <a:solidFill>
                    <a:srgbClr val="0432FF"/>
                  </a:solidFill>
                </a:uFill>
                <a:hlinkClick r:id="rId2" invalidUrl="" action="" tgtFrame="" tooltip="" history="1" highlightClick="0" endSnd="0"/>
              </a:rPr>
              <a:t>WWW.EBIZ.BARBERSHOP.ORG</a:t>
            </a:r>
            <a:r>
              <a:t> </a:t>
            </a:r>
          </a:p>
          <a:p>
            <a:pPr marL="212597" indent="-212597" defTabSz="850391">
              <a:lnSpc>
                <a:spcPct val="85000"/>
              </a:lnSpc>
              <a:spcBef>
                <a:spcPts val="900"/>
              </a:spcBef>
              <a:buSzTx/>
              <a:buNone/>
              <a:defRPr i="1" sz="1800">
                <a:latin typeface="Arial"/>
                <a:ea typeface="Arial"/>
                <a:cs typeface="Arial"/>
                <a:sym typeface="Arial"/>
              </a:defRPr>
            </a:pPr>
            <a:r>
              <a:t>	</a:t>
            </a:r>
            <a:r>
              <a:t>   </a:t>
            </a:r>
            <a:r>
              <a:rPr>
                <a:solidFill>
                  <a:srgbClr val="424242"/>
                </a:solidFill>
              </a:rPr>
              <a:t>MEMBERS</a:t>
            </a:r>
            <a:r>
              <a:rPr i="0"/>
              <a:t> LINK.</a:t>
            </a:r>
          </a:p>
          <a:p>
            <a:pPr marL="212596" indent="-212596" defTabSz="850391">
              <a:lnSpc>
                <a:spcPct val="80000"/>
              </a:lnSpc>
              <a:spcBef>
                <a:spcPts val="900"/>
              </a:spcBef>
              <a:defRPr sz="1800">
                <a:latin typeface="Arial"/>
                <a:ea typeface="Arial"/>
                <a:cs typeface="Arial"/>
                <a:sym typeface="Arial"/>
              </a:defRPr>
            </a:pPr>
            <a:r>
              <a:t>REPORTING IS TO BE COMPLETED </a:t>
            </a:r>
          </a:p>
          <a:p>
            <a:pPr marL="212597" indent="-212597" defTabSz="850391">
              <a:lnSpc>
                <a:spcPct val="85000"/>
              </a:lnSpc>
              <a:spcBef>
                <a:spcPts val="900"/>
              </a:spcBef>
              <a:buSzTx/>
              <a:buNone/>
              <a:defRPr sz="1800">
                <a:latin typeface="Arial"/>
                <a:ea typeface="Arial"/>
                <a:cs typeface="Arial"/>
                <a:sym typeface="Arial"/>
              </a:defRPr>
            </a:pPr>
            <a:r>
              <a:t>	</a:t>
            </a:r>
            <a:r>
              <a:t>   BY DECEMBER 1ST.</a:t>
            </a:r>
          </a:p>
          <a:p>
            <a:pPr marL="212596" indent="-212596" defTabSz="850391">
              <a:lnSpc>
                <a:spcPct val="80000"/>
              </a:lnSpc>
              <a:spcBef>
                <a:spcPts val="900"/>
              </a:spcBef>
              <a:defRPr sz="1800">
                <a:latin typeface="Arial"/>
                <a:ea typeface="Arial"/>
                <a:cs typeface="Arial"/>
                <a:sym typeface="Arial"/>
              </a:defRPr>
            </a:pPr>
            <a:r>
              <a:t>THE BASIC LEADERS FOR MOST </a:t>
            </a:r>
          </a:p>
          <a:p>
            <a:pPr marL="212597" indent="-212597" defTabSz="850391">
              <a:lnSpc>
                <a:spcPct val="85000"/>
              </a:lnSpc>
              <a:spcBef>
                <a:spcPts val="900"/>
              </a:spcBef>
              <a:buSzTx/>
              <a:buNone/>
              <a:defRPr sz="1800">
                <a:latin typeface="Arial"/>
                <a:ea typeface="Arial"/>
                <a:cs typeface="Arial"/>
                <a:sym typeface="Arial"/>
              </a:defRPr>
            </a:pPr>
            <a:r>
              <a:t>	</a:t>
            </a:r>
            <a:r>
              <a:t>   CHAPTERS ARE:</a:t>
            </a:r>
          </a:p>
          <a:p>
            <a:pPr marL="212597" indent="-212597" defTabSz="850391">
              <a:lnSpc>
                <a:spcPct val="75000"/>
              </a:lnSpc>
              <a:spcBef>
                <a:spcPts val="900"/>
              </a:spcBef>
              <a:buSzTx/>
              <a:buNone/>
              <a:defRPr sz="2200">
                <a:latin typeface="Arial"/>
                <a:ea typeface="Arial"/>
                <a:cs typeface="Arial"/>
                <a:sym typeface="Arial"/>
              </a:defRPr>
            </a:pPr>
            <a:r>
              <a:rPr sz="1800"/>
              <a:t>		</a:t>
            </a:r>
            <a:r>
              <a:rPr b="1" sz="1400"/>
              <a:t>PRESIDENT</a:t>
            </a:r>
            <a:endParaRPr b="1" sz="1400"/>
          </a:p>
          <a:p>
            <a:pPr marL="212597" indent="-212597" defTabSz="850391">
              <a:lnSpc>
                <a:spcPct val="75000"/>
              </a:lnSpc>
              <a:spcBef>
                <a:spcPts val="900"/>
              </a:spcBef>
              <a:buSzTx/>
              <a:buNone/>
              <a:defRPr b="1" sz="1400">
                <a:latin typeface="Arial"/>
                <a:ea typeface="Arial"/>
                <a:cs typeface="Arial"/>
                <a:sym typeface="Arial"/>
              </a:defRPr>
            </a:pPr>
            <a:r>
              <a:t>		</a:t>
            </a:r>
            <a:r>
              <a:t>VP CHAPTER DEVELOPMENT</a:t>
            </a:r>
          </a:p>
          <a:p>
            <a:pPr marL="212597" indent="-212597" defTabSz="850391">
              <a:lnSpc>
                <a:spcPct val="75000"/>
              </a:lnSpc>
              <a:spcBef>
                <a:spcPts val="900"/>
              </a:spcBef>
              <a:buSzTx/>
              <a:buNone/>
              <a:defRPr b="1" sz="1400">
                <a:latin typeface="Arial"/>
                <a:ea typeface="Arial"/>
                <a:cs typeface="Arial"/>
                <a:sym typeface="Arial"/>
              </a:defRPr>
            </a:pPr>
            <a:r>
              <a:t>		</a:t>
            </a:r>
            <a:r>
              <a:t>VP MUSIC &amp; PERFORMANCE</a:t>
            </a:r>
          </a:p>
          <a:p>
            <a:pPr marL="212597" indent="-212597" defTabSz="850391">
              <a:lnSpc>
                <a:spcPct val="75000"/>
              </a:lnSpc>
              <a:spcBef>
                <a:spcPts val="900"/>
              </a:spcBef>
              <a:buSzTx/>
              <a:buNone/>
              <a:defRPr b="1" sz="1400">
                <a:latin typeface="Arial"/>
                <a:ea typeface="Arial"/>
                <a:cs typeface="Arial"/>
                <a:sym typeface="Arial"/>
              </a:defRPr>
            </a:pPr>
            <a:r>
              <a:t>		</a:t>
            </a:r>
            <a:r>
              <a:t>VP MKTG./PR (25+ MEMBERS)</a:t>
            </a:r>
          </a:p>
          <a:p>
            <a:pPr marL="212597" indent="-212597" defTabSz="850391">
              <a:lnSpc>
                <a:spcPct val="75000"/>
              </a:lnSpc>
              <a:spcBef>
                <a:spcPts val="900"/>
              </a:spcBef>
              <a:buSzTx/>
              <a:buNone/>
              <a:defRPr b="1" sz="1400">
                <a:latin typeface="Arial"/>
                <a:ea typeface="Arial"/>
                <a:cs typeface="Arial"/>
                <a:sym typeface="Arial"/>
              </a:defRPr>
            </a:pPr>
            <a:r>
              <a:t>		</a:t>
            </a:r>
            <a:r>
              <a:t>SECRETARY</a:t>
            </a:r>
          </a:p>
          <a:p>
            <a:pPr marL="212597" indent="-212597" defTabSz="850391">
              <a:lnSpc>
                <a:spcPct val="75000"/>
              </a:lnSpc>
              <a:spcBef>
                <a:spcPts val="900"/>
              </a:spcBef>
              <a:buSzTx/>
              <a:buNone/>
              <a:defRPr b="1" sz="1400">
                <a:latin typeface="Arial"/>
                <a:ea typeface="Arial"/>
                <a:cs typeface="Arial"/>
                <a:sym typeface="Arial"/>
              </a:defRPr>
            </a:pPr>
            <a:r>
              <a:t>		</a:t>
            </a:r>
            <a:r>
              <a:t>TREASURER</a:t>
            </a:r>
          </a:p>
          <a:p>
            <a:pPr marL="212596" indent="-212596" defTabSz="850391">
              <a:lnSpc>
                <a:spcPct val="80000"/>
              </a:lnSpc>
              <a:spcBef>
                <a:spcPts val="900"/>
              </a:spcBef>
              <a:defRPr sz="1800">
                <a:latin typeface="Arial"/>
                <a:ea typeface="Arial"/>
                <a:cs typeface="Arial"/>
                <a:sym typeface="Arial"/>
              </a:defRPr>
            </a:pPr>
            <a:r>
              <a:t>ADDITIONAL OFFICERS/LEADERS </a:t>
            </a:r>
            <a:r>
              <a:t>ARE AT THE DISCRETION OF THE</a:t>
            </a:r>
          </a:p>
          <a:p>
            <a:pPr marL="212597" indent="-212597" defTabSz="850391">
              <a:lnSpc>
                <a:spcPct val="80000"/>
              </a:lnSpc>
              <a:spcBef>
                <a:spcPts val="900"/>
              </a:spcBef>
              <a:buSzTx/>
              <a:buNone/>
              <a:defRPr sz="1800">
                <a:solidFill>
                  <a:srgbClr val="FFFFFF"/>
                </a:solidFill>
                <a:latin typeface="Arial"/>
                <a:ea typeface="Arial"/>
                <a:cs typeface="Arial"/>
                <a:sym typeface="Arial"/>
              </a:defRPr>
            </a:pPr>
            <a:r>
              <a:t>        CHAPTER</a:t>
            </a:r>
          </a:p>
          <a:p>
            <a:pPr marL="212597" indent="-212597" defTabSz="850391">
              <a:lnSpc>
                <a:spcPct val="80000"/>
              </a:lnSpc>
              <a:spcBef>
                <a:spcPts val="900"/>
              </a:spcBef>
              <a:buSzTx/>
              <a:buNone/>
              <a:defRPr sz="2200">
                <a:latin typeface="Arial"/>
                <a:ea typeface="Arial"/>
                <a:cs typeface="Arial"/>
                <a:sym typeface="Arial"/>
              </a:defRPr>
            </a:pPr>
            <a:r>
              <a:rPr sz="1800">
                <a:solidFill>
                  <a:srgbClr val="FFFFFF"/>
                </a:solidFill>
              </a:rPr>
              <a:t>	</a:t>
            </a:r>
          </a:p>
        </p:txBody>
      </p:sp>
      <p:pic>
        <p:nvPicPr>
          <p:cNvPr id="409" name="image15.jpeg"/>
          <p:cNvPicPr>
            <a:picLocks noChangeAspect="1"/>
          </p:cNvPicPr>
          <p:nvPr/>
        </p:nvPicPr>
        <p:blipFill>
          <a:blip r:embed="rId3">
            <a:extLst/>
          </a:blip>
          <a:stretch>
            <a:fillRect/>
          </a:stretch>
        </p:blipFill>
        <p:spPr>
          <a:xfrm>
            <a:off x="5080000" y="533400"/>
            <a:ext cx="7094539" cy="6324600"/>
          </a:xfrm>
          <a:prstGeom prst="rect">
            <a:avLst/>
          </a:prstGeom>
          <a:ln w="12700">
            <a:miter lim="400000"/>
          </a:ln>
        </p:spPr>
      </p:pic>
      <p:sp>
        <p:nvSpPr>
          <p:cNvPr id="410" name="Shape 410"/>
          <p:cNvSpPr/>
          <p:nvPr>
            <p:ph type="title" idx="4294967295"/>
          </p:nvPr>
        </p:nvSpPr>
        <p:spPr>
          <a:xfrm>
            <a:off x="-101600" y="-152400"/>
            <a:ext cx="10363200" cy="993775"/>
          </a:xfrm>
          <a:prstGeom prst="rect">
            <a:avLst/>
          </a:prstGeom>
        </p:spPr>
        <p:txBody>
          <a:bodyPr/>
          <a:lstStyle>
            <a:lvl1pPr algn="ctr">
              <a:defRPr sz="2800">
                <a:solidFill>
                  <a:srgbClr val="FF2600"/>
                </a:solidFill>
                <a:latin typeface="Arial Black"/>
                <a:ea typeface="Arial Black"/>
                <a:cs typeface="Arial Black"/>
                <a:sym typeface="Arial Black"/>
              </a:defRPr>
            </a:lvl1pPr>
          </a:lstStyle>
          <a:p>
            <a:pPr/>
            <a:r>
              <a:t>NEW LEADERSHIP REPORTING</a:t>
            </a:r>
          </a:p>
        </p:txBody>
      </p:sp>
    </p:spTree>
  </p:cSld>
  <p:clrMapOvr>
    <a:masterClrMapping/>
  </p:clrMapOvr>
  <p:transition xmlns:p14="http://schemas.microsoft.com/office/powerpoint/2010/main" spd="med" advClick="1" p14:dur="1000"/>
</p:sld>
</file>

<file path=ppt/slides/slide7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12" name="image63.png"/>
          <p:cNvPicPr>
            <a:picLocks noChangeAspect="1"/>
          </p:cNvPicPr>
          <p:nvPr/>
        </p:nvPicPr>
        <p:blipFill>
          <a:blip r:embed="rId2">
            <a:extLst/>
          </a:blip>
          <a:stretch>
            <a:fillRect/>
          </a:stretch>
        </p:blipFill>
        <p:spPr>
          <a:xfrm>
            <a:off x="5994400" y="566737"/>
            <a:ext cx="6197600" cy="5949951"/>
          </a:xfrm>
          <a:prstGeom prst="rect">
            <a:avLst/>
          </a:prstGeom>
          <a:ln w="12700">
            <a:miter lim="400000"/>
          </a:ln>
        </p:spPr>
      </p:pic>
      <p:sp>
        <p:nvSpPr>
          <p:cNvPr id="413" name="Shape 413"/>
          <p:cNvSpPr/>
          <p:nvPr>
            <p:ph type="title" idx="4294967295"/>
          </p:nvPr>
        </p:nvSpPr>
        <p:spPr>
          <a:xfrm>
            <a:off x="-12700" y="-76200"/>
            <a:ext cx="10363200" cy="917575"/>
          </a:xfrm>
          <a:prstGeom prst="rect">
            <a:avLst/>
          </a:prstGeom>
        </p:spPr>
        <p:txBody>
          <a:bodyPr/>
          <a:lstStyle>
            <a:lvl1pPr>
              <a:defRPr sz="3600">
                <a:solidFill>
                  <a:srgbClr val="FF2600"/>
                </a:solidFill>
                <a:latin typeface="Arial Black"/>
                <a:ea typeface="Arial Black"/>
                <a:cs typeface="Arial Black"/>
                <a:sym typeface="Arial Black"/>
              </a:defRPr>
            </a:lvl1pPr>
          </a:lstStyle>
          <a:p>
            <a:pPr/>
            <a:r>
              <a:t>QUARTET REGISTRATION</a:t>
            </a:r>
          </a:p>
        </p:txBody>
      </p:sp>
      <p:sp>
        <p:nvSpPr>
          <p:cNvPr id="414" name="Shape 414"/>
          <p:cNvSpPr/>
          <p:nvPr>
            <p:ph type="body" sz="half" idx="4294967295"/>
          </p:nvPr>
        </p:nvSpPr>
        <p:spPr>
          <a:xfrm>
            <a:off x="-1" y="922336"/>
            <a:ext cx="6116640" cy="4800603"/>
          </a:xfrm>
          <a:prstGeom prst="rect">
            <a:avLst/>
          </a:prstGeom>
        </p:spPr>
        <p:txBody>
          <a:bodyPr/>
          <a:lstStyle/>
          <a:p>
            <a:pPr>
              <a:lnSpc>
                <a:spcPct val="80000"/>
              </a:lnSpc>
              <a:defRPr b="1">
                <a:latin typeface="Century Gothic"/>
                <a:ea typeface="Century Gothic"/>
                <a:cs typeface="Century Gothic"/>
                <a:sym typeface="Century Gothic"/>
              </a:defRPr>
            </a:pPr>
            <a:r>
              <a:rPr i="1">
                <a:solidFill>
                  <a:srgbClr val="FF2600"/>
                </a:solidFill>
              </a:rPr>
              <a:t>NOT A CHAPTER SECRETARY DUTY TO REGISTER QUARTETS,</a:t>
            </a:r>
            <a:r>
              <a:t> HOWEVER, CHAPTER SECRETARY CAN DISTRIBUTE REGISTRATION </a:t>
            </a:r>
          </a:p>
          <a:p>
            <a:pPr>
              <a:lnSpc>
                <a:spcPct val="65000"/>
              </a:lnSpc>
              <a:buSzTx/>
              <a:buNone/>
              <a:defRPr b="1">
                <a:latin typeface="Century Gothic"/>
                <a:ea typeface="Century Gothic"/>
                <a:cs typeface="Century Gothic"/>
                <a:sym typeface="Century Gothic"/>
              </a:defRPr>
            </a:pPr>
            <a:r>
              <a:t>	</a:t>
            </a:r>
            <a:r>
              <a:t>   FORMS AND ANSWER QUESTIONS</a:t>
            </a:r>
          </a:p>
          <a:p>
            <a:pPr>
              <a:lnSpc>
                <a:spcPct val="80000"/>
              </a:lnSpc>
              <a:defRPr b="1">
                <a:latin typeface="Century Gothic"/>
                <a:ea typeface="Century Gothic"/>
                <a:cs typeface="Century Gothic"/>
                <a:sym typeface="Century Gothic"/>
              </a:defRPr>
            </a:pPr>
            <a:r>
              <a:t>QUARTET COMPLETES HARDCOPY FORM OR ONLINE AT WW</a:t>
            </a:r>
            <a:r>
              <a:rPr u="sng"/>
              <a:t>W.EBIZ.BARBERSHOP.ORG</a:t>
            </a:r>
            <a:r>
              <a:t> </a:t>
            </a:r>
          </a:p>
          <a:p>
            <a:pPr>
              <a:lnSpc>
                <a:spcPct val="80000"/>
              </a:lnSpc>
              <a:defRPr b="1">
                <a:latin typeface="Century Gothic"/>
                <a:ea typeface="Century Gothic"/>
                <a:cs typeface="Century Gothic"/>
                <a:sym typeface="Century Gothic"/>
              </a:defRPr>
            </a:pPr>
            <a:r>
              <a:t>THERE IS AN ANNUAL FEE OF $40 TO</a:t>
            </a:r>
          </a:p>
          <a:p>
            <a:pPr>
              <a:lnSpc>
                <a:spcPct val="65000"/>
              </a:lnSpc>
              <a:buSzTx/>
              <a:buNone/>
              <a:defRPr b="1">
                <a:latin typeface="Century Gothic"/>
                <a:ea typeface="Century Gothic"/>
                <a:cs typeface="Century Gothic"/>
                <a:sym typeface="Century Gothic"/>
              </a:defRPr>
            </a:pPr>
            <a:r>
              <a:t>	</a:t>
            </a:r>
            <a:r>
              <a:t>INITIALLY REGISTER OR MAINTAIN REGISTRATION OF YOUR QUARTET.</a:t>
            </a:r>
          </a:p>
          <a:p>
            <a:pPr>
              <a:lnSpc>
                <a:spcPct val="80000"/>
              </a:lnSpc>
              <a:defRPr b="1">
                <a:latin typeface="Century Gothic"/>
                <a:ea typeface="Century Gothic"/>
                <a:cs typeface="Century Gothic"/>
                <a:sym typeface="Century Gothic"/>
              </a:defRPr>
            </a:pPr>
            <a:r>
              <a:t>QUARTETS MUST HAVE A NAME THAT IS NOT THE SAME OF PAST SOCIETY INTERNATIONAL QUARTET CHAMPIONS OR CURRENTLY USED BY A REGISTERED QUARTET.</a:t>
            </a:r>
          </a:p>
          <a:p>
            <a:pPr>
              <a:lnSpc>
                <a:spcPct val="80000"/>
              </a:lnSpc>
              <a:defRPr b="1">
                <a:latin typeface="Century Gothic"/>
                <a:ea typeface="Century Gothic"/>
                <a:cs typeface="Century Gothic"/>
                <a:sym typeface="Century Gothic"/>
              </a:defRPr>
            </a:pPr>
            <a:r>
              <a:t>REGISTERED QUARTETS RECEIVE A CARD AND REGISTRATION NUMBER.</a:t>
            </a:r>
          </a:p>
        </p:txBody>
      </p:sp>
    </p:spTree>
  </p:cSld>
  <p:clrMapOvr>
    <a:masterClrMapping/>
  </p:clrMapOvr>
  <p:transition xmlns:p14="http://schemas.microsoft.com/office/powerpoint/2010/main" spd="med" advClick="1" p14:dur="1000"/>
</p:sld>
</file>

<file path=ppt/slides/slide7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6" name="Shape 416"/>
          <p:cNvSpPr/>
          <p:nvPr>
            <p:ph type="title" idx="4294967295"/>
          </p:nvPr>
        </p:nvSpPr>
        <p:spPr>
          <a:xfrm>
            <a:off x="9525" y="76199"/>
            <a:ext cx="10363200" cy="620715"/>
          </a:xfrm>
          <a:prstGeom prst="rect">
            <a:avLst/>
          </a:prstGeom>
        </p:spPr>
        <p:txBody>
          <a:bodyPr/>
          <a:lstStyle>
            <a:lvl1pPr>
              <a:defRPr sz="2400">
                <a:solidFill>
                  <a:srgbClr val="FF2600"/>
                </a:solidFill>
                <a:latin typeface="Arial Black"/>
                <a:ea typeface="Arial Black"/>
                <a:cs typeface="Arial Black"/>
                <a:sym typeface="Arial Black"/>
              </a:defRPr>
            </a:lvl1pPr>
          </a:lstStyle>
          <a:p>
            <a:pPr/>
            <a:r>
              <a:t>SOCIETY WEB SITE – HOME PAGE</a:t>
            </a:r>
          </a:p>
        </p:txBody>
      </p:sp>
      <p:pic>
        <p:nvPicPr>
          <p:cNvPr id="417" name="image64.png"/>
          <p:cNvPicPr>
            <a:picLocks noChangeAspect="1"/>
          </p:cNvPicPr>
          <p:nvPr/>
        </p:nvPicPr>
        <p:blipFill>
          <a:blip r:embed="rId2">
            <a:extLst/>
          </a:blip>
          <a:srcRect l="13691" t="15300" r="14453" b="6250"/>
          <a:stretch>
            <a:fillRect/>
          </a:stretch>
        </p:blipFill>
        <p:spPr>
          <a:xfrm>
            <a:off x="138112" y="671511"/>
            <a:ext cx="10106028" cy="6203953"/>
          </a:xfrm>
          <a:prstGeom prst="rect">
            <a:avLst/>
          </a:prstGeom>
          <a:ln w="12700">
            <a:miter lim="400000"/>
          </a:ln>
        </p:spPr>
      </p:pic>
    </p:spTree>
  </p:cSld>
  <p:clrMapOvr>
    <a:masterClrMapping/>
  </p:clrMapOvr>
  <p:transition xmlns:p14="http://schemas.microsoft.com/office/powerpoint/2010/main" spd="med" advClick="1" p14:dur="1000"/>
</p:sld>
</file>

<file path=ppt/slides/slide7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19" name="image65.png"/>
          <p:cNvPicPr>
            <a:picLocks noChangeAspect="1"/>
          </p:cNvPicPr>
          <p:nvPr/>
        </p:nvPicPr>
        <p:blipFill>
          <a:blip r:embed="rId2">
            <a:extLst/>
          </a:blip>
          <a:srcRect l="0" t="11457" r="1561" b="3124"/>
          <a:stretch>
            <a:fillRect/>
          </a:stretch>
        </p:blipFill>
        <p:spPr>
          <a:xfrm>
            <a:off x="-17463" y="898523"/>
            <a:ext cx="12209465" cy="5959479"/>
          </a:xfrm>
          <a:prstGeom prst="rect">
            <a:avLst/>
          </a:prstGeom>
          <a:ln w="12700">
            <a:miter lim="400000"/>
          </a:ln>
        </p:spPr>
      </p:pic>
      <p:sp>
        <p:nvSpPr>
          <p:cNvPr id="420" name="Shape 420"/>
          <p:cNvSpPr/>
          <p:nvPr>
            <p:ph type="title" idx="4294967295"/>
          </p:nvPr>
        </p:nvSpPr>
        <p:spPr>
          <a:xfrm>
            <a:off x="161925" y="128586"/>
            <a:ext cx="10363200" cy="719140"/>
          </a:xfrm>
          <a:prstGeom prst="rect">
            <a:avLst/>
          </a:prstGeom>
        </p:spPr>
        <p:txBody>
          <a:bodyPr/>
          <a:lstStyle>
            <a:lvl1pPr>
              <a:defRPr sz="2800">
                <a:solidFill>
                  <a:srgbClr val="FF2600"/>
                </a:solidFill>
                <a:latin typeface="Arial Black"/>
                <a:ea typeface="Arial Black"/>
                <a:cs typeface="Arial Black"/>
                <a:sym typeface="Arial Black"/>
              </a:defRPr>
            </a:lvl1pPr>
          </a:lstStyle>
          <a:p>
            <a:pPr/>
            <a:r>
              <a:t>SOCIETY WEB SITE – EBIZ PAGE</a:t>
            </a:r>
          </a:p>
        </p:txBody>
      </p:sp>
    </p:spTree>
  </p:cSld>
  <p:clrMapOvr>
    <a:masterClrMapping/>
  </p:clrMapOvr>
  <p:transition xmlns:p14="http://schemas.microsoft.com/office/powerpoint/2010/main" spd="med" advClick="1" p14:dur="1000"/>
</p:sld>
</file>

<file path=ppt/slides/slide7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2" name="Shape 422"/>
          <p:cNvSpPr/>
          <p:nvPr>
            <p:ph type="title" idx="4294967295"/>
          </p:nvPr>
        </p:nvSpPr>
        <p:spPr>
          <a:xfrm>
            <a:off x="101600" y="228599"/>
            <a:ext cx="8940800" cy="719140"/>
          </a:xfrm>
          <a:prstGeom prst="rect">
            <a:avLst/>
          </a:prstGeom>
        </p:spPr>
        <p:txBody>
          <a:bodyPr/>
          <a:lstStyle>
            <a:lvl1pPr>
              <a:defRPr sz="3200">
                <a:solidFill>
                  <a:srgbClr val="FF2600"/>
                </a:solidFill>
                <a:latin typeface="Arial Black"/>
                <a:ea typeface="Arial Black"/>
                <a:cs typeface="Arial Black"/>
                <a:sym typeface="Arial Black"/>
              </a:defRPr>
            </a:lvl1pPr>
          </a:lstStyle>
          <a:p>
            <a:pPr/>
            <a:r>
              <a:t>EBIZ PAGE –</a:t>
            </a:r>
          </a:p>
        </p:txBody>
      </p:sp>
      <p:sp>
        <p:nvSpPr>
          <p:cNvPr id="423" name="Shape 423"/>
          <p:cNvSpPr/>
          <p:nvPr>
            <p:ph type="body" sz="quarter" idx="4294967295"/>
          </p:nvPr>
        </p:nvSpPr>
        <p:spPr>
          <a:xfrm>
            <a:off x="812800" y="3379787"/>
            <a:ext cx="10566400" cy="1295402"/>
          </a:xfrm>
          <a:prstGeom prst="rect">
            <a:avLst/>
          </a:prstGeom>
        </p:spPr>
        <p:txBody>
          <a:bodyPr/>
          <a:lstStyle/>
          <a:p>
            <a:pPr marL="160018" indent="-160018" defTabSz="640079">
              <a:lnSpc>
                <a:spcPct val="80000"/>
              </a:lnSpc>
              <a:spcBef>
                <a:spcPts val="700"/>
              </a:spcBef>
              <a:buSzTx/>
              <a:buNone/>
              <a:defRPr b="1" sz="1400">
                <a:latin typeface="Arial"/>
                <a:ea typeface="Arial"/>
                <a:cs typeface="Arial"/>
                <a:sym typeface="Arial"/>
              </a:defRPr>
            </a:pPr>
            <a:r>
              <a:t>PROVIDES READY ACCESS TO MEMBER TO UPDATE HIS INFORMATION AND SERVICES LIKE: </a:t>
            </a:r>
          </a:p>
          <a:p>
            <a:pPr marL="160018" indent="-160018" defTabSz="640079">
              <a:lnSpc>
                <a:spcPct val="80000"/>
              </a:lnSpc>
              <a:spcBef>
                <a:spcPts val="700"/>
              </a:spcBef>
              <a:buSzPct val="100000"/>
              <a:defRPr b="1" sz="1400">
                <a:latin typeface="Arial"/>
                <a:ea typeface="Arial"/>
                <a:cs typeface="Arial"/>
                <a:sym typeface="Arial"/>
              </a:defRPr>
            </a:pPr>
            <a:r>
              <a:t>PAY FEES OR DUES OR ORDER THINGS FROM THE HARMONY MARKETPLACE.</a:t>
            </a:r>
          </a:p>
          <a:p>
            <a:pPr marL="160018" indent="-160018" defTabSz="640079">
              <a:lnSpc>
                <a:spcPct val="80000"/>
              </a:lnSpc>
              <a:spcBef>
                <a:spcPts val="700"/>
              </a:spcBef>
              <a:buSzPct val="100000"/>
              <a:defRPr b="1" sz="1400">
                <a:latin typeface="Arial"/>
                <a:ea typeface="Arial"/>
                <a:cs typeface="Arial"/>
                <a:sym typeface="Arial"/>
              </a:defRPr>
            </a:pPr>
            <a:r>
              <a:t>PROVIDES SERVICES TO THE CHAPTER SECRETARY AND CHAPTER PRESIDENT.</a:t>
            </a:r>
          </a:p>
          <a:p>
            <a:pPr marL="160018" indent="-160018" defTabSz="640079">
              <a:lnSpc>
                <a:spcPct val="80000"/>
              </a:lnSpc>
              <a:spcBef>
                <a:spcPts val="700"/>
              </a:spcBef>
              <a:buSzPct val="100000"/>
              <a:defRPr b="1" sz="1400">
                <a:latin typeface="Arial"/>
                <a:ea typeface="Arial"/>
                <a:cs typeface="Arial"/>
                <a:sym typeface="Arial"/>
              </a:defRPr>
            </a:pPr>
            <a:r>
              <a:t>SECURE!</a:t>
            </a:r>
          </a:p>
          <a:p>
            <a:pPr marL="160018" indent="-160018" defTabSz="640079">
              <a:lnSpc>
                <a:spcPct val="80000"/>
              </a:lnSpc>
              <a:spcBef>
                <a:spcPts val="700"/>
              </a:spcBef>
              <a:buSzPct val="100000"/>
              <a:defRPr b="1" sz="1400">
                <a:latin typeface="Arial"/>
                <a:ea typeface="Arial"/>
                <a:cs typeface="Arial"/>
                <a:sym typeface="Arial"/>
              </a:defRPr>
            </a:pPr>
            <a:r>
              <a:t>EASY TO NAVIGATE EVEN FOR A COMPUTER CHALLENGED.</a:t>
            </a:r>
          </a:p>
        </p:txBody>
      </p:sp>
      <p:pic>
        <p:nvPicPr>
          <p:cNvPr id="424" name="image65.png"/>
          <p:cNvPicPr>
            <a:picLocks noChangeAspect="1"/>
          </p:cNvPicPr>
          <p:nvPr/>
        </p:nvPicPr>
        <p:blipFill>
          <a:blip r:embed="rId2">
            <a:extLst/>
          </a:blip>
          <a:srcRect l="0" t="11457" r="1561" b="57031"/>
          <a:stretch>
            <a:fillRect/>
          </a:stretch>
        </p:blipFill>
        <p:spPr>
          <a:xfrm>
            <a:off x="-1" y="1025524"/>
            <a:ext cx="11379203" cy="2049465"/>
          </a:xfrm>
          <a:prstGeom prst="rect">
            <a:avLst/>
          </a:prstGeom>
          <a:ln w="12700">
            <a:miter lim="400000"/>
          </a:ln>
        </p:spPr>
      </p:pic>
    </p:spTree>
  </p:cSld>
  <p:clrMapOvr>
    <a:masterClrMapping/>
  </p:clrMapOvr>
  <p:transition xmlns:p14="http://schemas.microsoft.com/office/powerpoint/2010/main" spd="med" advClick="1" p14:dur="1000"/>
</p:sld>
</file>

<file path=ppt/slides/slide7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26" name="image66.png"/>
          <p:cNvPicPr>
            <a:picLocks noChangeAspect="1"/>
          </p:cNvPicPr>
          <p:nvPr/>
        </p:nvPicPr>
        <p:blipFill>
          <a:blip r:embed="rId2">
            <a:extLst/>
          </a:blip>
          <a:stretch>
            <a:fillRect/>
          </a:stretch>
        </p:blipFill>
        <p:spPr>
          <a:xfrm>
            <a:off x="325436" y="549275"/>
            <a:ext cx="10566402" cy="3152775"/>
          </a:xfrm>
          <a:prstGeom prst="rect">
            <a:avLst/>
          </a:prstGeom>
          <a:ln w="12700">
            <a:miter lim="400000"/>
          </a:ln>
        </p:spPr>
      </p:pic>
      <p:sp>
        <p:nvSpPr>
          <p:cNvPr id="427" name="Shape 427"/>
          <p:cNvSpPr/>
          <p:nvPr>
            <p:ph type="title" idx="4294967295"/>
          </p:nvPr>
        </p:nvSpPr>
        <p:spPr>
          <a:xfrm>
            <a:off x="134937" y="-1"/>
            <a:ext cx="10363201" cy="719140"/>
          </a:xfrm>
          <a:prstGeom prst="rect">
            <a:avLst/>
          </a:prstGeom>
        </p:spPr>
        <p:txBody>
          <a:bodyPr/>
          <a:lstStyle>
            <a:lvl1pPr>
              <a:defRPr sz="2800">
                <a:solidFill>
                  <a:srgbClr val="FF2600"/>
                </a:solidFill>
                <a:latin typeface="Arial Black"/>
                <a:ea typeface="Arial Black"/>
                <a:cs typeface="Arial Black"/>
                <a:sym typeface="Arial Black"/>
              </a:defRPr>
            </a:lvl1pPr>
          </a:lstStyle>
          <a:p>
            <a:pPr/>
            <a:r>
              <a:t>EBIZ PAGE – FIND MEMBERS</a:t>
            </a:r>
          </a:p>
        </p:txBody>
      </p:sp>
      <p:sp>
        <p:nvSpPr>
          <p:cNvPr id="428" name="Shape 428"/>
          <p:cNvSpPr/>
          <p:nvPr>
            <p:ph type="body" sz="half" idx="4294967295"/>
          </p:nvPr>
        </p:nvSpPr>
        <p:spPr>
          <a:xfrm>
            <a:off x="914400" y="3625850"/>
            <a:ext cx="11277600" cy="2133600"/>
          </a:xfrm>
          <a:prstGeom prst="rect">
            <a:avLst/>
          </a:prstGeom>
        </p:spPr>
        <p:txBody>
          <a:bodyPr/>
          <a:lstStyle/>
          <a:p>
            <a:pPr marL="189737" indent="-189737" defTabSz="758951">
              <a:lnSpc>
                <a:spcPct val="100000"/>
              </a:lnSpc>
              <a:spcBef>
                <a:spcPts val="800"/>
              </a:spcBef>
              <a:buSzTx/>
              <a:buNone/>
              <a:defRPr sz="2400">
                <a:solidFill>
                  <a:srgbClr val="FF2600"/>
                </a:solidFill>
                <a:latin typeface="Arial Black"/>
                <a:ea typeface="Arial Black"/>
                <a:cs typeface="Arial Black"/>
                <a:sym typeface="Arial Black"/>
              </a:defRPr>
            </a:pPr>
            <a:r>
              <a:t>TIPS</a:t>
            </a:r>
          </a:p>
          <a:p>
            <a:pPr marL="189736" indent="-189736" defTabSz="758951">
              <a:lnSpc>
                <a:spcPct val="100000"/>
              </a:lnSpc>
              <a:spcBef>
                <a:spcPts val="800"/>
              </a:spcBef>
              <a:buSzPct val="100000"/>
              <a:defRPr b="1" sz="1300">
                <a:latin typeface="Century Gothic"/>
                <a:ea typeface="Century Gothic"/>
                <a:cs typeface="Century Gothic"/>
                <a:sym typeface="Century Gothic"/>
              </a:defRPr>
            </a:pPr>
            <a:r>
              <a:t>FILL IN AS MUCH KNOWN INFORMATION AS POSSIBLE.</a:t>
            </a:r>
          </a:p>
          <a:p>
            <a:pPr marL="189736" indent="-189736" defTabSz="758951">
              <a:lnSpc>
                <a:spcPct val="100000"/>
              </a:lnSpc>
              <a:spcBef>
                <a:spcPts val="800"/>
              </a:spcBef>
              <a:buSzPct val="100000"/>
              <a:defRPr b="1" sz="1300">
                <a:latin typeface="Century Gothic"/>
                <a:ea typeface="Century Gothic"/>
                <a:cs typeface="Century Gothic"/>
                <a:sym typeface="Century Gothic"/>
              </a:defRPr>
            </a:pPr>
            <a:r>
              <a:t>PARTIAL “KEY WORDS” ARE OKAY , IF YOU ARE NOT SURE OF EXACT SPELLING.</a:t>
            </a:r>
          </a:p>
          <a:p>
            <a:pPr marL="189736" indent="-189736" defTabSz="758951">
              <a:lnSpc>
                <a:spcPct val="100000"/>
              </a:lnSpc>
              <a:spcBef>
                <a:spcPts val="800"/>
              </a:spcBef>
              <a:buSzPct val="100000"/>
              <a:defRPr b="1" sz="1300">
                <a:latin typeface="Century Gothic"/>
                <a:ea typeface="Century Gothic"/>
                <a:cs typeface="Century Gothic"/>
                <a:sym typeface="Century Gothic"/>
              </a:defRPr>
            </a:pPr>
            <a:r>
              <a:t>NAMES O’ (I.E. O’REILLY) ENTER LAST NAME AS “O” AND REMAINDER OF LAST NAME</a:t>
            </a:r>
          </a:p>
          <a:p>
            <a:pPr marL="189736" indent="-189736" defTabSz="758951">
              <a:lnSpc>
                <a:spcPct val="100000"/>
              </a:lnSpc>
              <a:spcBef>
                <a:spcPts val="800"/>
              </a:spcBef>
              <a:buSzPct val="100000"/>
              <a:defRPr b="1" sz="1300">
                <a:latin typeface="Century Gothic"/>
                <a:ea typeface="Century Gothic"/>
                <a:cs typeface="Century Gothic"/>
                <a:sym typeface="Century Gothic"/>
              </a:defRPr>
            </a:pPr>
            <a:r>
              <a:t>MORE INFORMATION INCLUDED NARROWS THE SEARCH.</a:t>
            </a:r>
          </a:p>
        </p:txBody>
      </p:sp>
    </p:spTree>
  </p:cSld>
  <p:clrMapOvr>
    <a:masterClrMapping/>
  </p:clrMapOvr>
  <p:transition xmlns:p14="http://schemas.microsoft.com/office/powerpoint/2010/main" spd="med" advClick="1" p14:dur="1000"/>
</p:sld>
</file>

<file path=ppt/slides/slide7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30" name="image67.png"/>
          <p:cNvPicPr>
            <a:picLocks noChangeAspect="1"/>
          </p:cNvPicPr>
          <p:nvPr/>
        </p:nvPicPr>
        <p:blipFill>
          <a:blip r:embed="rId2">
            <a:extLst/>
          </a:blip>
          <a:stretch>
            <a:fillRect/>
          </a:stretch>
        </p:blipFill>
        <p:spPr>
          <a:xfrm>
            <a:off x="268286" y="561975"/>
            <a:ext cx="10464802" cy="3028950"/>
          </a:xfrm>
          <a:prstGeom prst="rect">
            <a:avLst/>
          </a:prstGeom>
          <a:ln w="12700">
            <a:miter lim="400000"/>
          </a:ln>
        </p:spPr>
      </p:pic>
      <p:sp>
        <p:nvSpPr>
          <p:cNvPr id="431" name="Shape 431"/>
          <p:cNvSpPr/>
          <p:nvPr>
            <p:ph type="title" idx="4294967295"/>
          </p:nvPr>
        </p:nvSpPr>
        <p:spPr>
          <a:xfrm>
            <a:off x="268287" y="1586"/>
            <a:ext cx="10363201" cy="719140"/>
          </a:xfrm>
          <a:prstGeom prst="rect">
            <a:avLst/>
          </a:prstGeom>
        </p:spPr>
        <p:txBody>
          <a:bodyPr/>
          <a:lstStyle>
            <a:lvl1pPr>
              <a:defRPr sz="2400">
                <a:solidFill>
                  <a:srgbClr val="FF2600"/>
                </a:solidFill>
                <a:latin typeface="Arial Black"/>
                <a:ea typeface="Arial Black"/>
                <a:cs typeface="Arial Black"/>
                <a:sym typeface="Arial Black"/>
              </a:defRPr>
            </a:lvl1pPr>
          </a:lstStyle>
          <a:p>
            <a:pPr/>
            <a:r>
              <a:t>EBIZ PAGE – FIND QUARTETS</a:t>
            </a:r>
          </a:p>
        </p:txBody>
      </p:sp>
      <p:sp>
        <p:nvSpPr>
          <p:cNvPr id="432" name="Shape 432"/>
          <p:cNvSpPr/>
          <p:nvPr>
            <p:ph type="body" sz="half" idx="4294967295"/>
          </p:nvPr>
        </p:nvSpPr>
        <p:spPr>
          <a:xfrm>
            <a:off x="0" y="3581400"/>
            <a:ext cx="12192000" cy="2667000"/>
          </a:xfrm>
          <a:prstGeom prst="rect">
            <a:avLst/>
          </a:prstGeom>
        </p:spPr>
        <p:txBody>
          <a:bodyPr/>
          <a:lstStyle/>
          <a:p>
            <a:pPr marL="208025" indent="-208025" defTabSz="832103">
              <a:lnSpc>
                <a:spcPct val="90000"/>
              </a:lnSpc>
              <a:spcBef>
                <a:spcPts val="900"/>
              </a:spcBef>
              <a:buSzTx/>
              <a:buNone/>
              <a:defRPr sz="2100">
                <a:solidFill>
                  <a:srgbClr val="FF2600"/>
                </a:solidFill>
                <a:latin typeface="Arial Black"/>
                <a:ea typeface="Arial Black"/>
                <a:cs typeface="Arial Black"/>
                <a:sym typeface="Arial Black"/>
              </a:defRPr>
            </a:pPr>
            <a:r>
              <a:t>TIPS</a:t>
            </a:r>
          </a:p>
          <a:p>
            <a:pPr marL="208025" indent="-208025" defTabSz="832103">
              <a:lnSpc>
                <a:spcPct val="90000"/>
              </a:lnSpc>
              <a:spcBef>
                <a:spcPts val="900"/>
              </a:spcBef>
              <a:buSzPct val="100000"/>
              <a:defRPr b="1" sz="1700">
                <a:latin typeface="Century Gothic"/>
                <a:ea typeface="Century Gothic"/>
                <a:cs typeface="Century Gothic"/>
                <a:sym typeface="Century Gothic"/>
              </a:defRPr>
            </a:pPr>
            <a:r>
              <a:t>ENTER NAME OF THE QUARTET </a:t>
            </a:r>
            <a:r>
              <a:rPr u="sng"/>
              <a:t>EXACTLY</a:t>
            </a:r>
            <a:r>
              <a:t> THE WAY IT IS SPELLED.</a:t>
            </a:r>
          </a:p>
          <a:p>
            <a:pPr marL="208025" indent="-208025" defTabSz="832103">
              <a:lnSpc>
                <a:spcPct val="90000"/>
              </a:lnSpc>
              <a:spcBef>
                <a:spcPts val="900"/>
              </a:spcBef>
              <a:buSzPct val="100000"/>
              <a:defRPr b="1" sz="1700">
                <a:latin typeface="Century Gothic"/>
                <a:ea typeface="Century Gothic"/>
                <a:cs typeface="Century Gothic"/>
                <a:sym typeface="Century Gothic"/>
              </a:defRPr>
            </a:pPr>
            <a:r>
              <a:t>PARTIAL “KEY WORDS” IS OKAY , IF YOU ARE UNSURE OF EXACT SPELLING.</a:t>
            </a:r>
          </a:p>
          <a:p>
            <a:pPr marL="208025" indent="-208025" defTabSz="832103">
              <a:lnSpc>
                <a:spcPct val="90000"/>
              </a:lnSpc>
              <a:spcBef>
                <a:spcPts val="900"/>
              </a:spcBef>
              <a:buSzPct val="100000"/>
              <a:defRPr b="1" sz="1700">
                <a:latin typeface="Century Gothic"/>
                <a:ea typeface="Century Gothic"/>
                <a:cs typeface="Century Gothic"/>
                <a:sym typeface="Century Gothic"/>
              </a:defRPr>
            </a:pPr>
            <a:r>
              <a:t>BE CAREFUL. SOME QUARTETS DELIBERATELY MISSPELL THEIR NAMES.</a:t>
            </a:r>
          </a:p>
          <a:p>
            <a:pPr marL="208025" indent="-208025" defTabSz="832103">
              <a:lnSpc>
                <a:spcPct val="90000"/>
              </a:lnSpc>
              <a:spcBef>
                <a:spcPts val="900"/>
              </a:spcBef>
              <a:buSzPct val="100000"/>
              <a:defRPr b="1" sz="1700">
                <a:latin typeface="Century Gothic"/>
                <a:ea typeface="Century Gothic"/>
                <a:cs typeface="Century Gothic"/>
                <a:sym typeface="Century Gothic"/>
              </a:defRPr>
            </a:pPr>
            <a:r>
              <a:t>ACTIVE (PAID-UP ANNUAL REGISTRATION) REGISTERED QUARTETS LISTED ONLY.</a:t>
            </a:r>
          </a:p>
          <a:p>
            <a:pPr marL="208025" indent="-208025" defTabSz="832103">
              <a:lnSpc>
                <a:spcPct val="90000"/>
              </a:lnSpc>
              <a:spcBef>
                <a:spcPts val="900"/>
              </a:spcBef>
              <a:buSzPct val="100000"/>
              <a:defRPr b="1" sz="1700">
                <a:solidFill>
                  <a:srgbClr val="FFFFFF"/>
                </a:solidFill>
                <a:latin typeface="Century Gothic"/>
                <a:ea typeface="Century Gothic"/>
                <a:cs typeface="Century Gothic"/>
                <a:sym typeface="Century Gothic"/>
              </a:defRPr>
            </a:pPr>
            <a:r>
              <a:t>MAY LOCATE MULTIPLE QUARTETS WITHIN A SPECIFIC GEOGRAPHIC LOCATION (CITY/POSTAL CODE).</a:t>
            </a:r>
          </a:p>
        </p:txBody>
      </p:sp>
    </p:spTree>
  </p:cSld>
  <p:clrMapOvr>
    <a:masterClrMapping/>
  </p:clrMapOvr>
  <p:transition xmlns:p14="http://schemas.microsoft.com/office/powerpoint/2010/main" spd="med" advClick="1" p14:dur="1000"/>
</p:sld>
</file>

<file path=ppt/slides/slide7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34" name="image68.png"/>
          <p:cNvPicPr>
            <a:picLocks noChangeAspect="1"/>
          </p:cNvPicPr>
          <p:nvPr/>
        </p:nvPicPr>
        <p:blipFill>
          <a:blip r:embed="rId2">
            <a:extLst/>
          </a:blip>
          <a:stretch>
            <a:fillRect/>
          </a:stretch>
        </p:blipFill>
        <p:spPr>
          <a:xfrm>
            <a:off x="0" y="392111"/>
            <a:ext cx="10668000" cy="3505203"/>
          </a:xfrm>
          <a:prstGeom prst="rect">
            <a:avLst/>
          </a:prstGeom>
          <a:ln w="12700">
            <a:miter lim="400000"/>
          </a:ln>
        </p:spPr>
      </p:pic>
      <p:sp>
        <p:nvSpPr>
          <p:cNvPr id="435" name="Shape 435"/>
          <p:cNvSpPr/>
          <p:nvPr>
            <p:ph type="title" idx="4294967295"/>
          </p:nvPr>
        </p:nvSpPr>
        <p:spPr>
          <a:xfrm>
            <a:off x="0" y="-74614"/>
            <a:ext cx="10363200" cy="719140"/>
          </a:xfrm>
          <a:prstGeom prst="rect">
            <a:avLst/>
          </a:prstGeom>
        </p:spPr>
        <p:txBody>
          <a:bodyPr/>
          <a:lstStyle>
            <a:lvl1pPr>
              <a:defRPr sz="2400">
                <a:solidFill>
                  <a:srgbClr val="FF2600"/>
                </a:solidFill>
                <a:latin typeface="Arial Black"/>
                <a:ea typeface="Arial Black"/>
                <a:cs typeface="Arial Black"/>
                <a:sym typeface="Arial Black"/>
              </a:defRPr>
            </a:lvl1pPr>
          </a:lstStyle>
          <a:p>
            <a:pPr/>
            <a:r>
              <a:t>EBIZ PAGE – FIND A CHAPTER</a:t>
            </a:r>
          </a:p>
        </p:txBody>
      </p:sp>
      <p:sp>
        <p:nvSpPr>
          <p:cNvPr id="436" name="Shape 436"/>
          <p:cNvSpPr/>
          <p:nvPr>
            <p:ph type="body" sz="half" idx="4294967295"/>
          </p:nvPr>
        </p:nvSpPr>
        <p:spPr>
          <a:xfrm>
            <a:off x="0" y="3722687"/>
            <a:ext cx="12192000" cy="1905002"/>
          </a:xfrm>
          <a:prstGeom prst="rect">
            <a:avLst/>
          </a:prstGeom>
        </p:spPr>
        <p:txBody>
          <a:bodyPr/>
          <a:lstStyle/>
          <a:p>
            <a:pPr marL="226313" indent="-226313" defTabSz="905255">
              <a:lnSpc>
                <a:spcPct val="110000"/>
              </a:lnSpc>
              <a:spcBef>
                <a:spcPts val="900"/>
              </a:spcBef>
              <a:buSzTx/>
              <a:buNone/>
              <a:defRPr sz="2500">
                <a:solidFill>
                  <a:srgbClr val="FF2600"/>
                </a:solidFill>
                <a:latin typeface="Arial Black"/>
                <a:ea typeface="Arial Black"/>
                <a:cs typeface="Arial Black"/>
                <a:sym typeface="Arial Black"/>
              </a:defRPr>
            </a:pPr>
            <a:r>
              <a:t>TIPS</a:t>
            </a:r>
          </a:p>
          <a:p>
            <a:pPr marL="226312" indent="-226312" defTabSz="905255">
              <a:lnSpc>
                <a:spcPct val="110000"/>
              </a:lnSpc>
              <a:spcBef>
                <a:spcPts val="900"/>
              </a:spcBef>
              <a:buSzPct val="100000"/>
              <a:defRPr b="1" sz="1800">
                <a:latin typeface="Century Gothic"/>
                <a:ea typeface="Century Gothic"/>
                <a:cs typeface="Century Gothic"/>
                <a:sym typeface="Century Gothic"/>
              </a:defRPr>
            </a:pPr>
            <a:r>
              <a:t>INTUITIVE APPROACH TO FINDING A SPECIFIC CHAPTER</a:t>
            </a:r>
          </a:p>
          <a:p>
            <a:pPr marL="226312" indent="-226312" defTabSz="905255">
              <a:lnSpc>
                <a:spcPct val="110000"/>
              </a:lnSpc>
              <a:spcBef>
                <a:spcPts val="900"/>
              </a:spcBef>
              <a:buSzPct val="100000"/>
              <a:defRPr b="1" sz="1800">
                <a:latin typeface="Century Gothic"/>
                <a:ea typeface="Century Gothic"/>
                <a:cs typeface="Century Gothic"/>
                <a:sym typeface="Century Gothic"/>
              </a:defRPr>
            </a:pPr>
            <a:r>
              <a:t>YOU CAN OBTAIN A LIST OF ALL CHAPTERS IN A SPECIFIC GEOGRAPHIC AREA OR DISTRICT</a:t>
            </a:r>
          </a:p>
          <a:p>
            <a:pPr marL="226312" indent="-226312" defTabSz="905255">
              <a:lnSpc>
                <a:spcPct val="110000"/>
              </a:lnSpc>
              <a:spcBef>
                <a:spcPts val="900"/>
              </a:spcBef>
              <a:buSzPct val="100000"/>
              <a:defRPr b="1" sz="1800">
                <a:latin typeface="Century Gothic"/>
                <a:ea typeface="Century Gothic"/>
                <a:cs typeface="Century Gothic"/>
                <a:sym typeface="Century Gothic"/>
              </a:defRPr>
            </a:pPr>
            <a:r>
              <a:t>USE OF PARTIAL “KEY WORDS]” IN NAME OR NICKNAME OF CHORUS IS OKAY.</a:t>
            </a:r>
          </a:p>
        </p:txBody>
      </p:sp>
    </p:spTree>
  </p:cSld>
  <p:clrMapOvr>
    <a:masterClrMapping/>
  </p:clrMapOvr>
  <p:transition xmlns:p14="http://schemas.microsoft.com/office/powerpoint/2010/main" spd="med" advClick="1" p14:dur="1000"/>
</p:sld>
</file>

<file path=ppt/slides/slide7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38" name="image69.png"/>
          <p:cNvPicPr>
            <a:picLocks noChangeAspect="1"/>
          </p:cNvPicPr>
          <p:nvPr/>
        </p:nvPicPr>
        <p:blipFill>
          <a:blip r:embed="rId2">
            <a:extLst/>
          </a:blip>
          <a:srcRect l="0" t="11457" r="1561" b="22917"/>
          <a:stretch>
            <a:fillRect/>
          </a:stretch>
        </p:blipFill>
        <p:spPr>
          <a:xfrm>
            <a:off x="-1" y="460374"/>
            <a:ext cx="10160003" cy="3810001"/>
          </a:xfrm>
          <a:prstGeom prst="rect">
            <a:avLst/>
          </a:prstGeom>
          <a:ln w="12700">
            <a:miter lim="400000"/>
          </a:ln>
        </p:spPr>
      </p:pic>
      <p:sp>
        <p:nvSpPr>
          <p:cNvPr id="439" name="Shape 439"/>
          <p:cNvSpPr/>
          <p:nvPr>
            <p:ph type="title" idx="4294967295"/>
          </p:nvPr>
        </p:nvSpPr>
        <p:spPr>
          <a:xfrm>
            <a:off x="0" y="-1"/>
            <a:ext cx="10363200" cy="719140"/>
          </a:xfrm>
          <a:prstGeom prst="rect">
            <a:avLst/>
          </a:prstGeom>
        </p:spPr>
        <p:txBody>
          <a:bodyPr/>
          <a:lstStyle>
            <a:lvl1pPr>
              <a:defRPr sz="2400">
                <a:solidFill>
                  <a:srgbClr val="FF2600"/>
                </a:solidFill>
                <a:latin typeface="Arial Black"/>
                <a:ea typeface="Arial Black"/>
                <a:cs typeface="Arial Black"/>
                <a:sym typeface="Arial Black"/>
              </a:defRPr>
            </a:lvl1pPr>
          </a:lstStyle>
          <a:p>
            <a:pPr/>
            <a:r>
              <a:t>EBIZ PAGE – PULLING YOUR ROSTER</a:t>
            </a:r>
          </a:p>
        </p:txBody>
      </p:sp>
      <p:sp>
        <p:nvSpPr>
          <p:cNvPr id="440" name="Shape 440"/>
          <p:cNvSpPr/>
          <p:nvPr>
            <p:ph type="body" sz="half" idx="4294967295"/>
          </p:nvPr>
        </p:nvSpPr>
        <p:spPr>
          <a:xfrm>
            <a:off x="0" y="4114800"/>
            <a:ext cx="12192000" cy="1905000"/>
          </a:xfrm>
          <a:prstGeom prst="rect">
            <a:avLst/>
          </a:prstGeom>
          <a:solidFill>
            <a:srgbClr val="FFFFFF"/>
          </a:solidFill>
          <a:ln w="19050">
            <a:solidFill>
              <a:srgbClr val="A6987D"/>
            </a:solidFill>
            <a:round/>
          </a:ln>
        </p:spPr>
        <p:txBody>
          <a:bodyPr/>
          <a:lstStyle/>
          <a:p>
            <a:pPr>
              <a:buSzTx/>
              <a:buNone/>
              <a:defRPr sz="3200">
                <a:solidFill>
                  <a:srgbClr val="FF2600"/>
                </a:solidFill>
                <a:latin typeface="Arial Black"/>
                <a:ea typeface="Arial Black"/>
                <a:cs typeface="Arial Black"/>
                <a:sym typeface="Arial Black"/>
              </a:defRPr>
            </a:pPr>
            <a:r>
              <a:t>TIPS</a:t>
            </a:r>
          </a:p>
          <a:p>
            <a:pPr>
              <a:buSzPct val="100000"/>
              <a:defRPr sz="2200">
                <a:latin typeface="Arial"/>
                <a:ea typeface="Arial"/>
                <a:cs typeface="Arial"/>
                <a:sym typeface="Arial"/>
              </a:defRPr>
            </a:pPr>
            <a:r>
              <a:t>ONCE ON YOUR CHAPTER’S PAGE CLICK ON ‘DOWNLOAD DATA’</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7" name="Shape 157"/>
          <p:cNvSpPr/>
          <p:nvPr>
            <p:ph type="title" idx="4294967295"/>
          </p:nvPr>
        </p:nvSpPr>
        <p:spPr>
          <a:xfrm>
            <a:off x="976312" y="457200"/>
            <a:ext cx="10363201" cy="1146175"/>
          </a:xfrm>
          <a:prstGeom prst="rect">
            <a:avLst/>
          </a:prstGeom>
        </p:spPr>
        <p:txBody>
          <a:bodyPr/>
          <a:lstStyle>
            <a:lvl1pPr algn="ctr">
              <a:defRPr sz="3600">
                <a:solidFill>
                  <a:srgbClr val="FF2600"/>
                </a:solidFill>
                <a:latin typeface="Arial Black"/>
                <a:ea typeface="Arial Black"/>
                <a:cs typeface="Arial Black"/>
                <a:sym typeface="Arial Black"/>
              </a:defRPr>
            </a:lvl1pPr>
          </a:lstStyle>
          <a:p>
            <a:pPr/>
            <a:r>
              <a:t>ROLE OF THE CHAPTER SECRETARY</a:t>
            </a:r>
          </a:p>
        </p:txBody>
      </p:sp>
      <p:sp>
        <p:nvSpPr>
          <p:cNvPr id="158" name="Shape 158"/>
          <p:cNvSpPr/>
          <p:nvPr>
            <p:ph type="body" idx="4294967295"/>
          </p:nvPr>
        </p:nvSpPr>
        <p:spPr>
          <a:xfrm>
            <a:off x="406400" y="645511"/>
            <a:ext cx="11379200" cy="4648201"/>
          </a:xfrm>
          <a:prstGeom prst="rect">
            <a:avLst/>
          </a:prstGeom>
        </p:spPr>
        <p:txBody>
          <a:bodyPr/>
          <a:lstStyle/>
          <a:p>
            <a:pPr>
              <a:lnSpc>
                <a:spcPct val="150000"/>
              </a:lnSpc>
              <a:defRPr b="1" sz="2400">
                <a:latin typeface="Arial"/>
                <a:ea typeface="Arial"/>
                <a:cs typeface="Arial"/>
                <a:sym typeface="Arial"/>
              </a:defRPr>
            </a:pPr>
            <a:r>
              <a:t>STRIVES TO KEEP OTHER CHAPTER OFFICERS ON TASK</a:t>
            </a:r>
          </a:p>
          <a:p>
            <a:pPr>
              <a:lnSpc>
                <a:spcPct val="150000"/>
              </a:lnSpc>
              <a:defRPr b="1" sz="2400">
                <a:latin typeface="Arial"/>
                <a:ea typeface="Arial"/>
                <a:cs typeface="Arial"/>
                <a:sym typeface="Arial"/>
              </a:defRPr>
            </a:pPr>
            <a:r>
              <a:t>PROVIDES “BEHIND THE SCENES” OPERATIONAL SUPPORT SO OTHER MEMBERS CAN ENJOY THEIR HOBBY TO THE FULLEST</a:t>
            </a:r>
          </a:p>
          <a:p>
            <a:pPr>
              <a:lnSpc>
                <a:spcPct val="150000"/>
              </a:lnSpc>
              <a:defRPr b="1" sz="2400">
                <a:latin typeface="Arial"/>
                <a:ea typeface="Arial"/>
                <a:cs typeface="Arial"/>
                <a:sym typeface="Arial"/>
              </a:defRPr>
            </a:pPr>
            <a:r>
              <a:t>HANDLES THE ANNOUNCING, WRITING AND DISTRIBUTION OF MINUTES FOR ALL CHAPTER MEETINGS</a:t>
            </a:r>
          </a:p>
        </p:txBody>
      </p:sp>
      <p:pic>
        <p:nvPicPr>
          <p:cNvPr id="159" name="image15.png"/>
          <p:cNvPicPr>
            <a:picLocks noChangeAspect="1"/>
          </p:cNvPicPr>
          <p:nvPr/>
        </p:nvPicPr>
        <p:blipFill>
          <a:blip r:embed="rId2">
            <a:extLst/>
          </a:blip>
          <a:stretch>
            <a:fillRect/>
          </a:stretch>
        </p:blipFill>
        <p:spPr>
          <a:xfrm>
            <a:off x="7948611" y="4246562"/>
            <a:ext cx="3578227" cy="2624139"/>
          </a:xfrm>
          <a:prstGeom prst="rect">
            <a:avLst/>
          </a:prstGeom>
          <a:ln w="12700">
            <a:miter lim="400000"/>
          </a:ln>
        </p:spPr>
      </p:pic>
    </p:spTree>
  </p:cSld>
  <p:clrMapOvr>
    <a:masterClrMapping/>
  </p:clrMapOvr>
  <p:transition xmlns:p14="http://schemas.microsoft.com/office/powerpoint/2010/main" spd="med" advClick="1" p14:dur="1000"/>
</p:sld>
</file>

<file path=ppt/slides/slide8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42" name="image70.png"/>
          <p:cNvPicPr>
            <a:picLocks noChangeAspect="1"/>
          </p:cNvPicPr>
          <p:nvPr/>
        </p:nvPicPr>
        <p:blipFill>
          <a:blip r:embed="rId2">
            <a:extLst/>
          </a:blip>
          <a:srcRect l="0" t="12500" r="48437" b="6250"/>
          <a:stretch>
            <a:fillRect/>
          </a:stretch>
        </p:blipFill>
        <p:spPr>
          <a:xfrm>
            <a:off x="5857873" y="346074"/>
            <a:ext cx="6313490" cy="6370640"/>
          </a:xfrm>
          <a:prstGeom prst="rect">
            <a:avLst/>
          </a:prstGeom>
          <a:ln w="12700">
            <a:miter lim="400000"/>
          </a:ln>
        </p:spPr>
      </p:pic>
      <p:sp>
        <p:nvSpPr>
          <p:cNvPr id="443" name="Shape 443"/>
          <p:cNvSpPr/>
          <p:nvPr>
            <p:ph type="title" idx="4294967295"/>
          </p:nvPr>
        </p:nvSpPr>
        <p:spPr>
          <a:xfrm>
            <a:off x="142875" y="42861"/>
            <a:ext cx="10363200" cy="719140"/>
          </a:xfrm>
          <a:prstGeom prst="rect">
            <a:avLst/>
          </a:prstGeom>
        </p:spPr>
        <p:txBody>
          <a:bodyPr/>
          <a:lstStyle>
            <a:lvl1pPr>
              <a:defRPr sz="2400">
                <a:solidFill>
                  <a:srgbClr val="FF2600"/>
                </a:solidFill>
                <a:latin typeface="Arial Black"/>
                <a:ea typeface="Arial Black"/>
                <a:cs typeface="Arial Black"/>
                <a:sym typeface="Arial Black"/>
              </a:defRPr>
            </a:lvl1pPr>
          </a:lstStyle>
          <a:p>
            <a:pPr/>
            <a:r>
              <a:t>EBIZ PAGE – PULLING YOUR ROSTER</a:t>
            </a:r>
          </a:p>
        </p:txBody>
      </p:sp>
      <p:sp>
        <p:nvSpPr>
          <p:cNvPr id="444" name="Shape 444"/>
          <p:cNvSpPr/>
          <p:nvPr>
            <p:ph type="body" sz="half" idx="4294967295"/>
          </p:nvPr>
        </p:nvSpPr>
        <p:spPr>
          <a:xfrm>
            <a:off x="0" y="1828800"/>
            <a:ext cx="6299200" cy="3059114"/>
          </a:xfrm>
          <a:prstGeom prst="rect">
            <a:avLst/>
          </a:prstGeom>
        </p:spPr>
        <p:txBody>
          <a:bodyPr/>
          <a:lstStyle/>
          <a:p>
            <a:pPr algn="ctr">
              <a:lnSpc>
                <a:spcPct val="100000"/>
              </a:lnSpc>
              <a:buSzTx/>
              <a:buNone/>
              <a:defRPr sz="3000">
                <a:latin typeface="Arial Black"/>
                <a:ea typeface="Arial Black"/>
                <a:cs typeface="Arial Black"/>
                <a:sym typeface="Arial Black"/>
              </a:defRPr>
            </a:pPr>
            <a:r>
              <a:t>TIPS</a:t>
            </a:r>
          </a:p>
          <a:p>
            <a:pPr>
              <a:lnSpc>
                <a:spcPct val="100000"/>
              </a:lnSpc>
              <a:buSzPct val="100000"/>
              <a:defRPr b="1" sz="1800">
                <a:latin typeface="Arial"/>
                <a:ea typeface="Arial"/>
                <a:cs typeface="Arial"/>
                <a:sym typeface="Arial"/>
              </a:defRPr>
            </a:pPr>
            <a:r>
              <a:t>CLICK ON YOUR FORMAT (EXCEL OR ACCESS)</a:t>
            </a:r>
          </a:p>
          <a:p>
            <a:pPr>
              <a:lnSpc>
                <a:spcPct val="100000"/>
              </a:lnSpc>
              <a:buSzPct val="100000"/>
              <a:defRPr b="1" sz="1800">
                <a:latin typeface="Arial"/>
                <a:ea typeface="Arial"/>
                <a:cs typeface="Arial"/>
                <a:sym typeface="Arial"/>
              </a:defRPr>
            </a:pPr>
            <a:r>
              <a:t> THE FILE WILL DOWNLOAD TO YOUR COMPUTER</a:t>
            </a:r>
          </a:p>
          <a:p>
            <a:pPr>
              <a:lnSpc>
                <a:spcPct val="100000"/>
              </a:lnSpc>
              <a:buSzPct val="100000"/>
              <a:defRPr b="1" sz="1800">
                <a:latin typeface="Arial"/>
                <a:ea typeface="Arial"/>
                <a:cs typeface="Arial"/>
                <a:sym typeface="Arial"/>
              </a:defRPr>
            </a:pPr>
            <a:r>
              <a:t> THE DATA IS IN RAW FORM AND WILL REQUIRE</a:t>
            </a:r>
          </a:p>
          <a:p>
            <a:pPr>
              <a:lnSpc>
                <a:spcPct val="100000"/>
              </a:lnSpc>
              <a:buSzTx/>
              <a:buNone/>
              <a:defRPr b="1" sz="1800">
                <a:latin typeface="Arial"/>
                <a:ea typeface="Arial"/>
                <a:cs typeface="Arial"/>
                <a:sym typeface="Arial"/>
              </a:defRPr>
            </a:pPr>
            <a:r>
              <a:t>      SOME CLEANING UP FOR USE. BUT </a:t>
            </a:r>
          </a:p>
          <a:p>
            <a:pPr>
              <a:lnSpc>
                <a:spcPct val="100000"/>
              </a:lnSpc>
              <a:buSzTx/>
              <a:buNone/>
              <a:defRPr b="1" sz="1800">
                <a:latin typeface="Arial"/>
                <a:ea typeface="Arial"/>
                <a:cs typeface="Arial"/>
                <a:sym typeface="Arial"/>
              </a:defRPr>
            </a:pPr>
            <a:r>
              <a:t>      EVERYTHING YOU NEED TO KNOW IS THERE</a:t>
            </a:r>
            <a:r>
              <a:rPr b="0" sz="1400"/>
              <a:t>.</a:t>
            </a:r>
          </a:p>
        </p:txBody>
      </p:sp>
    </p:spTree>
  </p:cSld>
  <p:clrMapOvr>
    <a:masterClrMapping/>
  </p:clrMapOvr>
  <p:transition xmlns:p14="http://schemas.microsoft.com/office/powerpoint/2010/main" spd="med" advClick="1" p14:dur="1000"/>
</p:sld>
</file>

<file path=ppt/slides/slide8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46" name="image71.png"/>
          <p:cNvPicPr>
            <a:picLocks noChangeAspect="1"/>
          </p:cNvPicPr>
          <p:nvPr/>
        </p:nvPicPr>
        <p:blipFill>
          <a:blip r:embed="rId2">
            <a:extLst/>
          </a:blip>
          <a:srcRect l="9375" t="10417" r="2342" b="4167"/>
          <a:stretch>
            <a:fillRect/>
          </a:stretch>
        </p:blipFill>
        <p:spPr>
          <a:xfrm>
            <a:off x="-1" y="838200"/>
            <a:ext cx="9855203" cy="5364163"/>
          </a:xfrm>
          <a:prstGeom prst="rect">
            <a:avLst/>
          </a:prstGeom>
          <a:ln w="12700">
            <a:miter lim="400000"/>
          </a:ln>
        </p:spPr>
      </p:pic>
      <p:sp>
        <p:nvSpPr>
          <p:cNvPr id="447" name="Shape 447"/>
          <p:cNvSpPr/>
          <p:nvPr>
            <p:ph type="title" idx="4294967295"/>
          </p:nvPr>
        </p:nvSpPr>
        <p:spPr>
          <a:xfrm>
            <a:off x="101600" y="301624"/>
            <a:ext cx="10363200" cy="719140"/>
          </a:xfrm>
          <a:prstGeom prst="rect">
            <a:avLst/>
          </a:prstGeom>
        </p:spPr>
        <p:txBody>
          <a:bodyPr/>
          <a:lstStyle>
            <a:lvl1pPr>
              <a:defRPr sz="2400">
                <a:solidFill>
                  <a:srgbClr val="FF2600"/>
                </a:solidFill>
                <a:latin typeface="Arial Black"/>
                <a:ea typeface="Arial Black"/>
                <a:cs typeface="Arial Black"/>
                <a:sym typeface="Arial Black"/>
              </a:defRPr>
            </a:lvl1pPr>
          </a:lstStyle>
          <a:p>
            <a:pPr/>
            <a:r>
              <a:t>SOCIETY WEB PAGE – DOCUMENT CENTER</a:t>
            </a:r>
          </a:p>
        </p:txBody>
      </p:sp>
      <p:sp>
        <p:nvSpPr>
          <p:cNvPr id="448" name="Shape 448"/>
          <p:cNvSpPr/>
          <p:nvPr/>
        </p:nvSpPr>
        <p:spPr>
          <a:xfrm flipH="1" flipV="1">
            <a:off x="8432799" y="2133599"/>
            <a:ext cx="914402" cy="533402"/>
          </a:xfrm>
          <a:prstGeom prst="line">
            <a:avLst/>
          </a:prstGeom>
          <a:ln w="57150">
            <a:solidFill>
              <a:srgbClr val="A6987D"/>
            </a:solidFill>
            <a:tailEnd type="triangle"/>
          </a:ln>
        </p:spPr>
        <p:txBody>
          <a:bodyPr lIns="0" tIns="0" rIns="0" bIns="0"/>
          <a:lstStyle/>
          <a:p>
            <a:pPr>
              <a:defRPr sz="1200">
                <a:latin typeface="Helvetica"/>
                <a:ea typeface="Helvetica"/>
                <a:cs typeface="Helvetica"/>
                <a:sym typeface="Helvetica"/>
              </a:defRPr>
            </a:pPr>
          </a:p>
        </p:txBody>
      </p:sp>
      <p:pic>
        <p:nvPicPr>
          <p:cNvPr id="449" name="image42.png"/>
          <p:cNvPicPr>
            <a:picLocks noChangeAspect="1"/>
          </p:cNvPicPr>
          <p:nvPr/>
        </p:nvPicPr>
        <p:blipFill>
          <a:blip r:embed="rId3">
            <a:extLst/>
          </a:blip>
          <a:stretch>
            <a:fillRect/>
          </a:stretch>
        </p:blipFill>
        <p:spPr>
          <a:xfrm>
            <a:off x="8940800" y="1676400"/>
            <a:ext cx="3352800" cy="3352801"/>
          </a:xfrm>
          <a:prstGeom prst="rect">
            <a:avLst/>
          </a:prstGeom>
          <a:ln w="12700">
            <a:miter lim="400000"/>
          </a:ln>
        </p:spPr>
      </p:pic>
    </p:spTree>
  </p:cSld>
  <p:clrMapOvr>
    <a:masterClrMapping/>
  </p:clrMapOvr>
  <p:transition xmlns:p14="http://schemas.microsoft.com/office/powerpoint/2010/main" spd="med" advClick="1" p14:dur="1000"/>
</p:sld>
</file>

<file path=ppt/slides/slide8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1" name="Shape 451"/>
          <p:cNvSpPr/>
          <p:nvPr>
            <p:ph type="title" idx="4294967295"/>
          </p:nvPr>
        </p:nvSpPr>
        <p:spPr>
          <a:xfrm>
            <a:off x="188912" y="-6350"/>
            <a:ext cx="10363201" cy="993775"/>
          </a:xfrm>
          <a:prstGeom prst="rect">
            <a:avLst/>
          </a:prstGeom>
        </p:spPr>
        <p:txBody>
          <a:bodyPr/>
          <a:lstStyle/>
          <a:p>
            <a:pPr>
              <a:defRPr sz="3000">
                <a:solidFill>
                  <a:srgbClr val="A6987D"/>
                </a:solidFill>
                <a:latin typeface="Arial Black"/>
                <a:ea typeface="Arial Black"/>
                <a:cs typeface="Arial Black"/>
                <a:sym typeface="Arial Black"/>
              </a:defRPr>
            </a:pPr>
            <a:r>
              <a:t>SOCIETY WEB SITE </a:t>
            </a:r>
            <a:r>
              <a:rPr u="sng">
                <a:solidFill>
                  <a:srgbClr val="0432FF"/>
                </a:solidFill>
                <a:uFill>
                  <a:solidFill>
                    <a:srgbClr val="0432FF"/>
                  </a:solidFill>
                </a:uFill>
                <a:hlinkClick r:id="rId2" invalidUrl="" action="" tgtFrame="" tooltip="" history="1" highlightClick="0" endSnd="0"/>
              </a:rPr>
              <a:t>WWW.BARBERSHOP.ORG</a:t>
            </a:r>
            <a:r>
              <a:t> </a:t>
            </a:r>
          </a:p>
        </p:txBody>
      </p:sp>
      <p:sp>
        <p:nvSpPr>
          <p:cNvPr id="452" name="Shape 452"/>
          <p:cNvSpPr/>
          <p:nvPr>
            <p:ph type="body" sz="half" idx="4294967295"/>
          </p:nvPr>
        </p:nvSpPr>
        <p:spPr>
          <a:xfrm>
            <a:off x="0" y="682625"/>
            <a:ext cx="5791200" cy="4724400"/>
          </a:xfrm>
          <a:prstGeom prst="rect">
            <a:avLst/>
          </a:prstGeom>
        </p:spPr>
        <p:txBody>
          <a:bodyPr/>
          <a:lstStyle/>
          <a:p>
            <a:pPr algn="ctr">
              <a:buSzTx/>
              <a:buNone/>
              <a:defRPr b="1" sz="2800" u="sng">
                <a:latin typeface="Century Gothic"/>
                <a:ea typeface="Century Gothic"/>
                <a:cs typeface="Century Gothic"/>
                <a:sym typeface="Century Gothic"/>
              </a:defRPr>
            </a:pPr>
            <a:r>
              <a:t>DOCUMENT CENTER</a:t>
            </a:r>
          </a:p>
          <a:p>
            <a:pPr>
              <a:buSzPct val="100000"/>
              <a:defRPr b="1" sz="1800">
                <a:latin typeface="Century Gothic"/>
                <a:ea typeface="Century Gothic"/>
                <a:cs typeface="Century Gothic"/>
                <a:sym typeface="Century Gothic"/>
              </a:defRPr>
            </a:pPr>
            <a:r>
              <a:t>DOES </a:t>
            </a:r>
            <a:r>
              <a:rPr u="sng"/>
              <a:t>NOT</a:t>
            </a:r>
            <a:r>
              <a:t> REQUIRE PASSWORD TO ACCESS.</a:t>
            </a:r>
          </a:p>
          <a:p>
            <a:pPr>
              <a:buSzPct val="100000"/>
              <a:defRPr b="1" sz="1800">
                <a:latin typeface="Century Gothic"/>
                <a:ea typeface="Century Gothic"/>
                <a:cs typeface="Century Gothic"/>
                <a:sym typeface="Century Gothic"/>
              </a:defRPr>
            </a:pPr>
            <a:r>
              <a:t>PROVIDES ACCESS TO FORMS AND DOCUMENTS IN WORD OR PDF FORMAT</a:t>
            </a:r>
          </a:p>
          <a:p>
            <a:pPr>
              <a:buSzPct val="100000"/>
              <a:defRPr b="1" sz="1800">
                <a:latin typeface="Century Gothic"/>
                <a:ea typeface="Century Gothic"/>
                <a:cs typeface="Century Gothic"/>
                <a:sym typeface="Century Gothic"/>
              </a:defRPr>
            </a:pPr>
            <a:r>
              <a:t>ACROBAT READER FOR PDF FILES IS DOWNLOADABLE TO YOUR COMPUTER AT NO CHARGE</a:t>
            </a:r>
          </a:p>
          <a:p>
            <a:pPr>
              <a:buSzPct val="100000"/>
              <a:defRPr b="1" sz="1800">
                <a:latin typeface="Century Gothic"/>
                <a:ea typeface="Century Gothic"/>
                <a:cs typeface="Century Gothic"/>
                <a:sym typeface="Century Gothic"/>
              </a:defRPr>
            </a:pPr>
            <a:r>
              <a:t>MANY MANUALS  AND BOOKLETS ARE </a:t>
            </a:r>
          </a:p>
          <a:p>
            <a:pPr>
              <a:buSzTx/>
              <a:buNone/>
              <a:defRPr b="1" sz="1800">
                <a:latin typeface="Century Gothic"/>
                <a:ea typeface="Century Gothic"/>
                <a:cs typeface="Century Gothic"/>
                <a:sym typeface="Century Gothic"/>
              </a:defRPr>
            </a:pPr>
            <a:r>
              <a:t>	</a:t>
            </a:r>
            <a:r>
              <a:t>   DOWNLOADABLE TO YOUR   COMPUTER/PRINTER ON THIS SITE.</a:t>
            </a:r>
          </a:p>
        </p:txBody>
      </p:sp>
      <p:sp>
        <p:nvSpPr>
          <p:cNvPr id="453" name="Shape 453"/>
          <p:cNvSpPr/>
          <p:nvPr/>
        </p:nvSpPr>
        <p:spPr>
          <a:xfrm>
            <a:off x="5588000" y="999170"/>
            <a:ext cx="6299200" cy="450087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marL="228600" indent="-228600" algn="ctr" defTabSz="914400">
              <a:lnSpc>
                <a:spcPct val="110000"/>
              </a:lnSpc>
              <a:spcBef>
                <a:spcPts val="1000"/>
              </a:spcBef>
              <a:defRPr b="1" sz="2800" u="sng">
                <a:latin typeface="Century Gothic"/>
                <a:ea typeface="Century Gothic"/>
                <a:cs typeface="Century Gothic"/>
                <a:sym typeface="Century Gothic"/>
              </a:defRPr>
            </a:pPr>
            <a:r>
              <a:t>EBIZ FOR MEMBERS</a:t>
            </a:r>
          </a:p>
          <a:p>
            <a:pPr marL="228600" indent="-228600" defTabSz="914400">
              <a:lnSpc>
                <a:spcPct val="110000"/>
              </a:lnSpc>
              <a:spcBef>
                <a:spcPts val="1000"/>
              </a:spcBef>
              <a:buSzPct val="100000"/>
              <a:buFont typeface="Arial"/>
              <a:buChar char="•"/>
              <a:defRPr b="1">
                <a:latin typeface="Century Gothic"/>
                <a:ea typeface="Century Gothic"/>
                <a:cs typeface="Century Gothic"/>
                <a:sym typeface="Century Gothic"/>
              </a:defRPr>
            </a:pPr>
            <a:r>
              <a:t>DOES REQUIRE PASSWORD TO ACCESS.</a:t>
            </a:r>
          </a:p>
          <a:p>
            <a:pPr marL="228600" indent="-228600" defTabSz="914400">
              <a:lnSpc>
                <a:spcPct val="110000"/>
              </a:lnSpc>
              <a:spcBef>
                <a:spcPts val="1000"/>
              </a:spcBef>
              <a:buSzPct val="100000"/>
              <a:buFont typeface="Arial"/>
              <a:buChar char="•"/>
              <a:defRPr b="1">
                <a:latin typeface="Century Gothic"/>
                <a:ea typeface="Century Gothic"/>
                <a:cs typeface="Century Gothic"/>
                <a:sym typeface="Century Gothic"/>
              </a:defRPr>
            </a:pPr>
            <a:r>
              <a:t>PROVIDES ACCESS TO REPORTS, LISTS AND </a:t>
            </a:r>
          </a:p>
          <a:p>
            <a:pPr marL="228600" indent="-228600" defTabSz="914400">
              <a:lnSpc>
                <a:spcPct val="110000"/>
              </a:lnSpc>
              <a:spcBef>
                <a:spcPts val="1000"/>
              </a:spcBef>
              <a:defRPr b="1">
                <a:latin typeface="Century Gothic"/>
                <a:ea typeface="Century Gothic"/>
                <a:cs typeface="Century Gothic"/>
                <a:sym typeface="Century Gothic"/>
              </a:defRPr>
            </a:pPr>
            <a:r>
              <a:t>	</a:t>
            </a:r>
            <a:r>
              <a:t> SPECIALTY ENTRY/REGISTRATION FORMS </a:t>
            </a:r>
          </a:p>
          <a:p>
            <a:pPr marL="228600" indent="-228600" defTabSz="914400">
              <a:lnSpc>
                <a:spcPct val="110000"/>
              </a:lnSpc>
              <a:spcBef>
                <a:spcPts val="1000"/>
              </a:spcBef>
              <a:defRPr b="1">
                <a:latin typeface="Century Gothic"/>
                <a:ea typeface="Century Gothic"/>
                <a:cs typeface="Century Gothic"/>
                <a:sym typeface="Century Gothic"/>
              </a:defRPr>
            </a:pPr>
            <a:r>
              <a:t>	</a:t>
            </a:r>
            <a:r>
              <a:t> OF SPECIFIC IMPORTANCE TO THE CHAPTER SECRETARY.</a:t>
            </a:r>
          </a:p>
          <a:p>
            <a:pPr marL="228600" indent="-228600" defTabSz="914400">
              <a:lnSpc>
                <a:spcPct val="110000"/>
              </a:lnSpc>
              <a:spcBef>
                <a:spcPts val="1000"/>
              </a:spcBef>
              <a:buSzPct val="100000"/>
              <a:buFont typeface="Arial"/>
              <a:buChar char="•"/>
              <a:defRPr b="1">
                <a:latin typeface="Century Gothic"/>
                <a:ea typeface="Century Gothic"/>
                <a:cs typeface="Century Gothic"/>
                <a:sym typeface="Century Gothic"/>
              </a:defRPr>
            </a:pPr>
            <a:r>
              <a:t>PROVIDES ACCESS TO MEMBER PROFILES THAT CAN BE UPDATED BY THE MEMBER </a:t>
            </a:r>
          </a:p>
          <a:p>
            <a:pPr marL="228600" indent="-228600" defTabSz="914400">
              <a:lnSpc>
                <a:spcPct val="110000"/>
              </a:lnSpc>
              <a:spcBef>
                <a:spcPts val="1000"/>
              </a:spcBef>
              <a:defRPr b="1">
                <a:latin typeface="Century Gothic"/>
                <a:ea typeface="Century Gothic"/>
                <a:cs typeface="Century Gothic"/>
                <a:sym typeface="Century Gothic"/>
              </a:defRPr>
            </a:pPr>
            <a:r>
              <a:t>	</a:t>
            </a:r>
            <a:r>
              <a:t>OR CHAPTER SECRETARY. A VERIFICATION POSTING SENT AFTER EACH PROFILE IS</a:t>
            </a:r>
          </a:p>
          <a:p>
            <a:pPr marL="228600" indent="-228600" defTabSz="914400">
              <a:lnSpc>
                <a:spcPct val="110000"/>
              </a:lnSpc>
              <a:spcBef>
                <a:spcPts val="1000"/>
              </a:spcBef>
              <a:defRPr b="1">
                <a:latin typeface="Century Gothic"/>
                <a:ea typeface="Century Gothic"/>
                <a:cs typeface="Century Gothic"/>
                <a:sym typeface="Century Gothic"/>
              </a:defRPr>
            </a:pPr>
            <a:r>
              <a:t>	</a:t>
            </a:r>
            <a:r>
              <a:t>   UPDATED TO CS AND MEMBER.</a:t>
            </a:r>
          </a:p>
        </p:txBody>
      </p:sp>
    </p:spTree>
  </p:cSld>
  <p:clrMapOvr>
    <a:masterClrMapping/>
  </p:clrMapOvr>
  <p:transition xmlns:p14="http://schemas.microsoft.com/office/powerpoint/2010/main" spd="med" advClick="1" p14:dur="1000"/>
</p:sld>
</file>

<file path=ppt/slides/slide8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5" name="Shape 455"/>
          <p:cNvSpPr/>
          <p:nvPr>
            <p:ph type="title" idx="4294967295"/>
          </p:nvPr>
        </p:nvSpPr>
        <p:spPr>
          <a:xfrm>
            <a:off x="538162" y="187323"/>
            <a:ext cx="10972801" cy="1143004"/>
          </a:xfrm>
          <a:prstGeom prst="rect">
            <a:avLst/>
          </a:prstGeom>
        </p:spPr>
        <p:txBody>
          <a:bodyPr/>
          <a:lstStyle>
            <a:lvl1pPr>
              <a:defRPr sz="2800">
                <a:solidFill>
                  <a:srgbClr val="FF2600"/>
                </a:solidFill>
                <a:latin typeface="Arial Black"/>
                <a:ea typeface="Arial Black"/>
                <a:cs typeface="Arial Black"/>
                <a:sym typeface="Arial Black"/>
              </a:defRPr>
            </a:lvl1pPr>
          </a:lstStyle>
          <a:p>
            <a:pPr/>
            <a:r>
              <a:t>CERTIFICATION OF SONGS SUNG AT CONTEST</a:t>
            </a:r>
          </a:p>
        </p:txBody>
      </p:sp>
      <p:sp>
        <p:nvSpPr>
          <p:cNvPr id="456" name="Shape 456"/>
          <p:cNvSpPr/>
          <p:nvPr>
            <p:ph type="body" idx="4294967295"/>
          </p:nvPr>
        </p:nvSpPr>
        <p:spPr>
          <a:xfrm>
            <a:off x="514350" y="1284287"/>
            <a:ext cx="10972800" cy="4525963"/>
          </a:xfrm>
          <a:prstGeom prst="rect">
            <a:avLst/>
          </a:prstGeom>
        </p:spPr>
        <p:txBody>
          <a:bodyPr/>
          <a:lstStyle/>
          <a:p>
            <a:pPr>
              <a:buSzPct val="100000"/>
              <a:defRPr sz="2400">
                <a:latin typeface="Arial"/>
                <a:ea typeface="Arial"/>
                <a:cs typeface="Arial"/>
                <a:sym typeface="Arial"/>
              </a:defRPr>
            </a:pPr>
            <a:r>
              <a:t>SUBMITTED AS PART OF CONTEST ENTRY PROCESS</a:t>
            </a:r>
          </a:p>
          <a:p>
            <a:pPr>
              <a:buSzPct val="100000"/>
              <a:defRPr sz="2400">
                <a:latin typeface="Arial"/>
                <a:ea typeface="Arial"/>
                <a:cs typeface="Arial"/>
                <a:sym typeface="Arial"/>
              </a:defRPr>
            </a:pPr>
            <a:r>
              <a:t>CHAPTER SECRETARY CERTIFIES THAT SONGS AND ARRANGEMENTS ARE LEGAL ACCORDING TO COPYRIGHT LAW.</a:t>
            </a:r>
          </a:p>
          <a:p>
            <a:pPr>
              <a:buSzPct val="100000"/>
              <a:defRPr sz="2400">
                <a:latin typeface="Arial"/>
                <a:ea typeface="Arial"/>
                <a:cs typeface="Arial"/>
                <a:sym typeface="Arial"/>
              </a:defRPr>
            </a:pPr>
            <a:r>
              <a:t>SUBMITS SONG TITLES, COMPOSER, ARRANGER AND PROOF THAT SONGS WERE PURCHASED LEGALLY </a:t>
            </a:r>
            <a:r>
              <a:rPr u="sng"/>
              <a:t>AND</a:t>
            </a:r>
            <a:r>
              <a:t> ARRANGER WAS PAID FOR SERVICES</a:t>
            </a:r>
          </a:p>
          <a:p>
            <a:pPr>
              <a:buSzPct val="100000"/>
              <a:defRPr sz="2400">
                <a:latin typeface="Arial"/>
                <a:ea typeface="Arial"/>
                <a:cs typeface="Arial"/>
                <a:sym typeface="Arial"/>
              </a:defRPr>
            </a:pPr>
            <a:r>
              <a:t>RE-ENTERS CONTEST ONLINE IF THE SONGS CHORUS PLANS TO SING CHANGE.</a:t>
            </a:r>
          </a:p>
        </p:txBody>
      </p:sp>
    </p:spTree>
  </p:cSld>
  <p:clrMapOvr>
    <a:masterClrMapping/>
  </p:clrMapOvr>
  <p:transition xmlns:p14="http://schemas.microsoft.com/office/powerpoint/2010/main" spd="med" advClick="1" p14:dur="1000"/>
</p:sld>
</file>

<file path=ppt/slides/slide8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8" name="Shape 458"/>
          <p:cNvSpPr/>
          <p:nvPr>
            <p:ph type="title" idx="4294967295"/>
          </p:nvPr>
        </p:nvSpPr>
        <p:spPr>
          <a:xfrm>
            <a:off x="641350" y="0"/>
            <a:ext cx="10363200" cy="993775"/>
          </a:xfrm>
          <a:prstGeom prst="rect">
            <a:avLst/>
          </a:prstGeom>
        </p:spPr>
        <p:txBody>
          <a:bodyPr/>
          <a:lstStyle>
            <a:lvl1pPr algn="ctr">
              <a:defRPr sz="3200">
                <a:solidFill>
                  <a:srgbClr val="FF2600"/>
                </a:solidFill>
                <a:latin typeface="Arial Black"/>
                <a:ea typeface="Arial Black"/>
                <a:cs typeface="Arial Black"/>
                <a:sym typeface="Arial Black"/>
              </a:defRPr>
            </a:lvl1pPr>
          </a:lstStyle>
          <a:p>
            <a:pPr/>
            <a:r>
              <a:t>CONTEST REGISTRATION</a:t>
            </a:r>
          </a:p>
        </p:txBody>
      </p:sp>
      <p:sp>
        <p:nvSpPr>
          <p:cNvPr id="459" name="Shape 459"/>
          <p:cNvSpPr/>
          <p:nvPr>
            <p:ph type="body" idx="4294967295"/>
          </p:nvPr>
        </p:nvSpPr>
        <p:spPr>
          <a:xfrm>
            <a:off x="273050" y="801686"/>
            <a:ext cx="11480800" cy="4876803"/>
          </a:xfrm>
          <a:prstGeom prst="rect">
            <a:avLst/>
          </a:prstGeom>
        </p:spPr>
        <p:txBody>
          <a:bodyPr/>
          <a:lstStyle/>
          <a:p>
            <a:pPr algn="ctr">
              <a:buSzTx/>
              <a:buNone/>
              <a:defRPr b="1" sz="2800" u="sng">
                <a:latin typeface="Arial"/>
                <a:ea typeface="Arial"/>
                <a:cs typeface="Arial"/>
                <a:sym typeface="Arial"/>
              </a:defRPr>
            </a:pPr>
            <a:r>
              <a:t>CONTEST ENTRY ON E-BIZ</a:t>
            </a:r>
          </a:p>
          <a:p>
            <a:pPr algn="ctr">
              <a:buSzTx/>
              <a:buNone/>
              <a:defRPr b="1" sz="2800" u="sng">
                <a:latin typeface="Arial"/>
                <a:ea typeface="Arial"/>
                <a:cs typeface="Arial"/>
                <a:sym typeface="Arial"/>
              </a:defRPr>
            </a:pPr>
          </a:p>
          <a:p>
            <a:pPr>
              <a:buSzPct val="100000"/>
              <a:defRPr>
                <a:latin typeface="Arial"/>
                <a:ea typeface="Arial"/>
                <a:cs typeface="Arial"/>
                <a:sym typeface="Arial"/>
              </a:defRPr>
            </a:pPr>
            <a:r>
              <a:t>CONTEST ENTRY FORM IS COMPLETED ONLINE AT </a:t>
            </a:r>
            <a:r>
              <a:rPr u="sng">
                <a:solidFill>
                  <a:srgbClr val="0432FF"/>
                </a:solidFill>
                <a:uFill>
                  <a:solidFill>
                    <a:srgbClr val="0432FF"/>
                  </a:solidFill>
                </a:uFill>
                <a:hlinkClick r:id="rId2" invalidUrl="" action="" tgtFrame="" tooltip="" history="1" highlightClick="0" endSnd="0"/>
              </a:rPr>
              <a:t>WWW.EBIZ.BARBERSHOP.ORG</a:t>
            </a:r>
            <a:r>
              <a:t> </a:t>
            </a:r>
          </a:p>
          <a:p>
            <a:pPr>
              <a:buSzTx/>
              <a:buNone/>
              <a:defRPr i="1">
                <a:latin typeface="Arial"/>
                <a:ea typeface="Arial"/>
                <a:cs typeface="Arial"/>
                <a:sym typeface="Arial"/>
              </a:defRPr>
            </a:pPr>
            <a:r>
              <a:t>	</a:t>
            </a:r>
            <a:r>
              <a:t> </a:t>
            </a:r>
          </a:p>
          <a:p>
            <a:pPr>
              <a:buSzPct val="100000"/>
              <a:defRPr>
                <a:latin typeface="Arial"/>
                <a:ea typeface="Arial"/>
                <a:cs typeface="Arial"/>
                <a:sym typeface="Arial"/>
              </a:defRPr>
            </a:pPr>
            <a:r>
              <a:t>ENTRY IS AUTOMATICALLY SENT TO THE DISTRICT REPRESENTATIVE OF CONTEST AND JUDGING FOR YOUR DISTRICT, THE CONVENTION GENERAL CHAIRMAN AND THE CONTEST CAS</a:t>
            </a:r>
          </a:p>
          <a:p>
            <a:pPr>
              <a:buSzPct val="100000"/>
              <a:defRPr>
                <a:latin typeface="Arial"/>
                <a:ea typeface="Arial"/>
                <a:cs typeface="Arial"/>
                <a:sym typeface="Arial"/>
              </a:defRPr>
            </a:pPr>
            <a:r>
              <a:t>THERE IS A DEADLINE FOR SUBMISSION OF THE CONTEST ENTRY FORM (CJ20) AND IT VARIES FROM DISTRICT TO DISTRICT. CONTACT YOUR DISTRICT REPRESENTATIVE OF CONTEST AND JUDGING  FOR THE DEADLINE  AND SPECIAL RULES.</a:t>
            </a:r>
          </a:p>
        </p:txBody>
      </p:sp>
    </p:spTree>
  </p:cSld>
  <p:clrMapOvr>
    <a:masterClrMapping/>
  </p:clrMapOvr>
  <p:transition xmlns:p14="http://schemas.microsoft.com/office/powerpoint/2010/main" spd="med" advClick="1" p14:dur="1000"/>
</p:sld>
</file>

<file path=ppt/slides/slide8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61" name="image72.png"/>
          <p:cNvPicPr>
            <a:picLocks noChangeAspect="1"/>
          </p:cNvPicPr>
          <p:nvPr/>
        </p:nvPicPr>
        <p:blipFill>
          <a:blip r:embed="rId2">
            <a:extLst/>
          </a:blip>
          <a:srcRect l="0" t="10417" r="2343" b="3124"/>
          <a:stretch>
            <a:fillRect/>
          </a:stretch>
        </p:blipFill>
        <p:spPr>
          <a:xfrm>
            <a:off x="-1" y="803275"/>
            <a:ext cx="12157076" cy="6054725"/>
          </a:xfrm>
          <a:prstGeom prst="rect">
            <a:avLst/>
          </a:prstGeom>
          <a:ln w="12700">
            <a:miter lim="400000"/>
          </a:ln>
        </p:spPr>
      </p:pic>
      <p:pic>
        <p:nvPicPr>
          <p:cNvPr id="462" name="image73.png"/>
          <p:cNvPicPr>
            <a:picLocks noChangeAspect="1"/>
          </p:cNvPicPr>
          <p:nvPr/>
        </p:nvPicPr>
        <p:blipFill>
          <a:blip r:embed="rId3">
            <a:extLst/>
          </a:blip>
          <a:stretch>
            <a:fillRect/>
          </a:stretch>
        </p:blipFill>
        <p:spPr>
          <a:xfrm>
            <a:off x="146050" y="-6350"/>
            <a:ext cx="10375901" cy="1006475"/>
          </a:xfrm>
          <a:prstGeom prst="rect">
            <a:avLst/>
          </a:prstGeom>
          <a:ln w="12700">
            <a:miter lim="400000"/>
          </a:ln>
        </p:spPr>
      </p:pic>
      <p:sp>
        <p:nvSpPr>
          <p:cNvPr id="463" name="Shape 463"/>
          <p:cNvSpPr/>
          <p:nvPr/>
        </p:nvSpPr>
        <p:spPr>
          <a:xfrm flipH="1" flipV="1">
            <a:off x="8902699" y="1676400"/>
            <a:ext cx="3254377" cy="2154238"/>
          </a:xfrm>
          <a:prstGeom prst="line">
            <a:avLst/>
          </a:prstGeom>
          <a:ln w="57150">
            <a:solidFill>
              <a:srgbClr val="A6987D"/>
            </a:solidFill>
            <a:tailEnd type="triangle"/>
          </a:ln>
        </p:spPr>
        <p:txBody>
          <a:bodyPr lIns="0" tIns="0" rIns="0" bIns="0"/>
          <a:lstStyle/>
          <a:p>
            <a:pPr>
              <a:defRPr sz="1200">
                <a:latin typeface="Helvetica"/>
                <a:ea typeface="Helvetica"/>
                <a:cs typeface="Helvetica"/>
                <a:sym typeface="Helvetica"/>
              </a:defRPr>
            </a:pPr>
          </a:p>
        </p:txBody>
      </p:sp>
    </p:spTree>
  </p:cSld>
  <p:clrMapOvr>
    <a:masterClrMapping/>
  </p:clrMapOvr>
  <p:transition xmlns:p14="http://schemas.microsoft.com/office/powerpoint/2010/main" spd="med" advClick="1" p14:dur="1000"/>
</p:sld>
</file>

<file path=ppt/slides/slide8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5" name="Shape 465"/>
          <p:cNvSpPr/>
          <p:nvPr>
            <p:ph type="title" idx="4294967295"/>
          </p:nvPr>
        </p:nvSpPr>
        <p:spPr>
          <a:xfrm>
            <a:off x="914400" y="0"/>
            <a:ext cx="10363200" cy="917575"/>
          </a:xfrm>
          <a:prstGeom prst="rect">
            <a:avLst/>
          </a:prstGeom>
        </p:spPr>
        <p:txBody>
          <a:bodyPr/>
          <a:lstStyle>
            <a:lvl1pPr algn="ctr">
              <a:defRPr sz="2400">
                <a:solidFill>
                  <a:srgbClr val="FF2600"/>
                </a:solidFill>
                <a:latin typeface="Arial Black"/>
                <a:ea typeface="Arial Black"/>
                <a:cs typeface="Arial Black"/>
                <a:sym typeface="Arial Black"/>
              </a:defRPr>
            </a:lvl1pPr>
          </a:lstStyle>
          <a:p>
            <a:pPr/>
            <a:r>
              <a:t>CONTEST ENTRY PROCESS</a:t>
            </a:r>
          </a:p>
        </p:txBody>
      </p:sp>
      <p:pic>
        <p:nvPicPr>
          <p:cNvPr id="466" name="image74.png"/>
          <p:cNvPicPr>
            <a:picLocks noChangeAspect="1"/>
          </p:cNvPicPr>
          <p:nvPr/>
        </p:nvPicPr>
        <p:blipFill>
          <a:blip r:embed="rId2">
            <a:extLst/>
          </a:blip>
          <a:stretch>
            <a:fillRect/>
          </a:stretch>
        </p:blipFill>
        <p:spPr>
          <a:xfrm>
            <a:off x="258761" y="730250"/>
            <a:ext cx="11010903" cy="4705350"/>
          </a:xfrm>
          <a:prstGeom prst="rect">
            <a:avLst/>
          </a:prstGeom>
          <a:ln w="12700">
            <a:miter lim="400000"/>
          </a:ln>
        </p:spPr>
      </p:pic>
    </p:spTree>
  </p:cSld>
  <p:clrMapOvr>
    <a:masterClrMapping/>
  </p:clrMapOvr>
  <p:transition xmlns:p14="http://schemas.microsoft.com/office/powerpoint/2010/main" spd="med" advClick="1" p14:dur="1000"/>
</p:sld>
</file>

<file path=ppt/slides/slide8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68" name="image75.png"/>
          <p:cNvPicPr>
            <a:picLocks noChangeAspect="1"/>
          </p:cNvPicPr>
          <p:nvPr/>
        </p:nvPicPr>
        <p:blipFill>
          <a:blip r:embed="rId2">
            <a:extLst/>
          </a:blip>
          <a:stretch>
            <a:fillRect/>
          </a:stretch>
        </p:blipFill>
        <p:spPr>
          <a:xfrm>
            <a:off x="396875" y="749300"/>
            <a:ext cx="5181600" cy="2219325"/>
          </a:xfrm>
          <a:prstGeom prst="rect">
            <a:avLst/>
          </a:prstGeom>
          <a:ln w="12700">
            <a:miter lim="400000"/>
          </a:ln>
        </p:spPr>
      </p:pic>
      <p:pic>
        <p:nvPicPr>
          <p:cNvPr id="469" name="image76.png"/>
          <p:cNvPicPr>
            <a:picLocks noChangeAspect="1"/>
          </p:cNvPicPr>
          <p:nvPr/>
        </p:nvPicPr>
        <p:blipFill>
          <a:blip r:embed="rId3">
            <a:extLst/>
          </a:blip>
          <a:stretch>
            <a:fillRect/>
          </a:stretch>
        </p:blipFill>
        <p:spPr>
          <a:xfrm>
            <a:off x="3860800" y="1663700"/>
            <a:ext cx="8366126" cy="4279901"/>
          </a:xfrm>
          <a:prstGeom prst="rect">
            <a:avLst/>
          </a:prstGeom>
          <a:ln w="12700">
            <a:miter lim="400000"/>
          </a:ln>
        </p:spPr>
      </p:pic>
      <p:sp>
        <p:nvSpPr>
          <p:cNvPr id="470" name="Shape 470"/>
          <p:cNvSpPr/>
          <p:nvPr>
            <p:ph type="title" idx="4294967295"/>
          </p:nvPr>
        </p:nvSpPr>
        <p:spPr>
          <a:xfrm>
            <a:off x="508000" y="0"/>
            <a:ext cx="10363200" cy="917575"/>
          </a:xfrm>
          <a:prstGeom prst="rect">
            <a:avLst/>
          </a:prstGeom>
        </p:spPr>
        <p:txBody>
          <a:bodyPr/>
          <a:lstStyle>
            <a:lvl1pPr algn="ctr">
              <a:defRPr sz="2400">
                <a:solidFill>
                  <a:srgbClr val="FF2600"/>
                </a:solidFill>
                <a:latin typeface="Arial Black"/>
                <a:ea typeface="Arial Black"/>
                <a:cs typeface="Arial Black"/>
                <a:sym typeface="Arial Black"/>
              </a:defRPr>
            </a:lvl1pPr>
          </a:lstStyle>
          <a:p>
            <a:pPr/>
            <a:r>
              <a:t>CONTEST ENTRY PROCESS</a:t>
            </a:r>
          </a:p>
        </p:txBody>
      </p:sp>
    </p:spTree>
  </p:cSld>
  <p:clrMapOvr>
    <a:masterClrMapping/>
  </p:clrMapOvr>
  <p:transition xmlns:p14="http://schemas.microsoft.com/office/powerpoint/2010/main" spd="med" advClick="1" p14:dur="1000"/>
</p:sld>
</file>

<file path=ppt/slides/slide8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72" name="image77.png"/>
          <p:cNvPicPr>
            <a:picLocks noChangeAspect="1"/>
          </p:cNvPicPr>
          <p:nvPr/>
        </p:nvPicPr>
        <p:blipFill>
          <a:blip r:embed="rId2">
            <a:extLst/>
          </a:blip>
          <a:stretch>
            <a:fillRect/>
          </a:stretch>
        </p:blipFill>
        <p:spPr>
          <a:xfrm>
            <a:off x="406400" y="1219200"/>
            <a:ext cx="6273800" cy="3133725"/>
          </a:xfrm>
          <a:prstGeom prst="rect">
            <a:avLst/>
          </a:prstGeom>
          <a:ln w="12700">
            <a:miter lim="400000"/>
          </a:ln>
        </p:spPr>
      </p:pic>
      <p:pic>
        <p:nvPicPr>
          <p:cNvPr id="473" name="image78.png"/>
          <p:cNvPicPr>
            <a:picLocks noChangeAspect="1"/>
          </p:cNvPicPr>
          <p:nvPr/>
        </p:nvPicPr>
        <p:blipFill>
          <a:blip r:embed="rId3">
            <a:extLst/>
          </a:blip>
          <a:stretch>
            <a:fillRect/>
          </a:stretch>
        </p:blipFill>
        <p:spPr>
          <a:xfrm>
            <a:off x="3251200" y="2362200"/>
            <a:ext cx="8610600" cy="3819525"/>
          </a:xfrm>
          <a:prstGeom prst="rect">
            <a:avLst/>
          </a:prstGeom>
          <a:ln w="12700">
            <a:miter lim="400000"/>
          </a:ln>
        </p:spPr>
      </p:pic>
      <p:sp>
        <p:nvSpPr>
          <p:cNvPr id="474" name="Shape 474"/>
          <p:cNvSpPr/>
          <p:nvPr>
            <p:ph type="title" idx="4294967295"/>
          </p:nvPr>
        </p:nvSpPr>
        <p:spPr>
          <a:xfrm>
            <a:off x="609600" y="301625"/>
            <a:ext cx="10363200" cy="917575"/>
          </a:xfrm>
          <a:prstGeom prst="rect">
            <a:avLst/>
          </a:prstGeom>
        </p:spPr>
        <p:txBody>
          <a:bodyPr/>
          <a:lstStyle>
            <a:lvl1pPr algn="ctr">
              <a:defRPr sz="2400">
                <a:solidFill>
                  <a:srgbClr val="FF2600"/>
                </a:solidFill>
                <a:latin typeface="Arial Black"/>
                <a:ea typeface="Arial Black"/>
                <a:cs typeface="Arial Black"/>
                <a:sym typeface="Arial Black"/>
              </a:defRPr>
            </a:lvl1pPr>
          </a:lstStyle>
          <a:p>
            <a:pPr/>
            <a:r>
              <a:t>CONTEST ENTRY PROCESS</a:t>
            </a:r>
          </a:p>
        </p:txBody>
      </p:sp>
    </p:spTree>
  </p:cSld>
  <p:clrMapOvr>
    <a:masterClrMapping/>
  </p:clrMapOvr>
  <p:transition xmlns:p14="http://schemas.microsoft.com/office/powerpoint/2010/main" spd="med" advClick="1" p14:dur="1000"/>
</p:sld>
</file>

<file path=ppt/slides/slide8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76" name="image79.png"/>
          <p:cNvPicPr>
            <a:picLocks noChangeAspect="1"/>
          </p:cNvPicPr>
          <p:nvPr/>
        </p:nvPicPr>
        <p:blipFill>
          <a:blip r:embed="rId2">
            <a:extLst/>
          </a:blip>
          <a:stretch>
            <a:fillRect/>
          </a:stretch>
        </p:blipFill>
        <p:spPr>
          <a:xfrm>
            <a:off x="1930400" y="1066800"/>
            <a:ext cx="8102600" cy="2019300"/>
          </a:xfrm>
          <a:prstGeom prst="rect">
            <a:avLst/>
          </a:prstGeom>
          <a:ln w="12700">
            <a:miter lim="400000"/>
          </a:ln>
        </p:spPr>
      </p:pic>
      <p:pic>
        <p:nvPicPr>
          <p:cNvPr id="477" name="image80.png"/>
          <p:cNvPicPr>
            <a:picLocks noChangeAspect="1"/>
          </p:cNvPicPr>
          <p:nvPr/>
        </p:nvPicPr>
        <p:blipFill>
          <a:blip r:embed="rId3">
            <a:extLst/>
          </a:blip>
          <a:stretch>
            <a:fillRect/>
          </a:stretch>
        </p:blipFill>
        <p:spPr>
          <a:xfrm>
            <a:off x="1625600" y="3124200"/>
            <a:ext cx="8724900" cy="3076575"/>
          </a:xfrm>
          <a:prstGeom prst="rect">
            <a:avLst/>
          </a:prstGeom>
          <a:ln w="12700">
            <a:miter lim="400000"/>
          </a:ln>
        </p:spPr>
      </p:pic>
      <p:sp>
        <p:nvSpPr>
          <p:cNvPr id="478" name="Shape 478"/>
          <p:cNvSpPr/>
          <p:nvPr>
            <p:ph type="title" idx="4294967295"/>
          </p:nvPr>
        </p:nvSpPr>
        <p:spPr>
          <a:xfrm>
            <a:off x="579437" y="149225"/>
            <a:ext cx="10363201" cy="917575"/>
          </a:xfrm>
          <a:prstGeom prst="rect">
            <a:avLst/>
          </a:prstGeom>
        </p:spPr>
        <p:txBody>
          <a:bodyPr/>
          <a:lstStyle>
            <a:lvl1pPr algn="ctr">
              <a:defRPr sz="2400">
                <a:solidFill>
                  <a:srgbClr val="FF2600"/>
                </a:solidFill>
                <a:latin typeface="Arial Black"/>
                <a:ea typeface="Arial Black"/>
                <a:cs typeface="Arial Black"/>
                <a:sym typeface="Arial Black"/>
              </a:defRPr>
            </a:lvl1pPr>
          </a:lstStyle>
          <a:p>
            <a:pPr/>
            <a:r>
              <a:t>CONTEST ENTRY PROCESS</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Shape 161"/>
          <p:cNvSpPr/>
          <p:nvPr>
            <p:ph type="title" idx="4294967295"/>
          </p:nvPr>
        </p:nvSpPr>
        <p:spPr>
          <a:xfrm>
            <a:off x="152400" y="0"/>
            <a:ext cx="10363200" cy="917575"/>
          </a:xfrm>
          <a:prstGeom prst="rect">
            <a:avLst/>
          </a:prstGeom>
        </p:spPr>
        <p:txBody>
          <a:bodyPr/>
          <a:lstStyle/>
          <a:p>
            <a:pPr algn="ctr" defTabSz="859536">
              <a:defRPr sz="3300">
                <a:solidFill>
                  <a:srgbClr val="FF2600"/>
                </a:solidFill>
                <a:latin typeface="Arial Black"/>
                <a:ea typeface="Arial Black"/>
                <a:cs typeface="Arial Black"/>
                <a:sym typeface="Arial Black"/>
              </a:defRPr>
            </a:pPr>
            <a:r>
              <a:t>SECRETARY’S YEARLY SCHEDULE</a:t>
            </a:r>
            <a:br/>
            <a:r>
              <a:rPr sz="1500"/>
              <a:t>(SEE PAGE 6 CHAPTER SECRETARY MANUAL FOR ADDITIONAL DETAILS)</a:t>
            </a:r>
          </a:p>
        </p:txBody>
      </p:sp>
      <p:sp>
        <p:nvSpPr>
          <p:cNvPr id="162" name="Shape 162"/>
          <p:cNvSpPr/>
          <p:nvPr>
            <p:ph type="body" idx="4294967295"/>
          </p:nvPr>
        </p:nvSpPr>
        <p:spPr>
          <a:xfrm>
            <a:off x="0" y="710516"/>
            <a:ext cx="12192001" cy="4800601"/>
          </a:xfrm>
          <a:prstGeom prst="rect">
            <a:avLst/>
          </a:prstGeom>
        </p:spPr>
        <p:txBody>
          <a:bodyPr/>
          <a:lstStyle/>
          <a:p>
            <a:pPr algn="ctr">
              <a:buSzTx/>
              <a:buNone/>
              <a:defRPr>
                <a:latin typeface="Arial Black"/>
                <a:ea typeface="Arial Black"/>
                <a:cs typeface="Arial Black"/>
                <a:sym typeface="Arial Black"/>
              </a:defRPr>
            </a:pPr>
            <a:r>
              <a:t>MONTHLY</a:t>
            </a:r>
          </a:p>
          <a:p>
            <a:pPr>
              <a:defRPr b="1" sz="1800">
                <a:latin typeface="Arial"/>
                <a:ea typeface="Arial"/>
                <a:cs typeface="Arial"/>
                <a:sym typeface="Arial"/>
              </a:defRPr>
            </a:pPr>
            <a:r>
              <a:t>PROCESSES ALL MEMBERSHIP  APPLICATIONS AND DISTRIBUTE MEMBERSHIP CARDS AND ITEMS TO NEW MEMBERS</a:t>
            </a:r>
          </a:p>
          <a:p>
            <a:pPr>
              <a:defRPr b="1" sz="1800">
                <a:latin typeface="Arial"/>
                <a:ea typeface="Arial"/>
                <a:cs typeface="Arial"/>
                <a:sym typeface="Arial"/>
              </a:defRPr>
            </a:pPr>
            <a:r>
              <a:t>PROCESSES DUAL MEMBERSHIP AND TRANSFER REQUESTS</a:t>
            </a:r>
          </a:p>
          <a:p>
            <a:pPr>
              <a:defRPr b="1" sz="1800">
                <a:latin typeface="Arial"/>
                <a:ea typeface="Arial"/>
                <a:cs typeface="Arial"/>
                <a:sym typeface="Arial"/>
              </a:defRPr>
            </a:pPr>
            <a:r>
              <a:t>VERIFIES SOCIETY INVOICES WITH TREASURER</a:t>
            </a:r>
          </a:p>
          <a:p>
            <a:pPr>
              <a:defRPr b="1" sz="1800">
                <a:latin typeface="Arial"/>
                <a:ea typeface="Arial"/>
                <a:cs typeface="Arial"/>
                <a:sym typeface="Arial"/>
              </a:defRPr>
            </a:pPr>
            <a:r>
              <a:t>ANNOUNCES CHAPTER BOARD MEETING</a:t>
            </a:r>
          </a:p>
          <a:p>
            <a:pPr>
              <a:defRPr b="1" sz="1800">
                <a:latin typeface="Arial"/>
                <a:ea typeface="Arial"/>
                <a:cs typeface="Arial"/>
                <a:sym typeface="Arial"/>
              </a:defRPr>
            </a:pPr>
            <a:r>
              <a:t>WRITES, PUBLISHES, AND DISTRIBUTES MEETING MINUTES</a:t>
            </a:r>
            <a:endParaRPr i="1" u="sng">
              <a:solidFill>
                <a:srgbClr val="424242"/>
              </a:solidFill>
            </a:endParaRPr>
          </a:p>
          <a:p>
            <a:pPr>
              <a:defRPr b="1" sz="1800">
                <a:latin typeface="Arial"/>
                <a:ea typeface="Arial"/>
                <a:cs typeface="Arial"/>
                <a:sym typeface="Arial"/>
              </a:defRPr>
            </a:pPr>
            <a:r>
              <a:t>NOTIFIES MEMBERS OF MONTHLY RENEWAL</a:t>
            </a:r>
          </a:p>
          <a:p>
            <a:pPr>
              <a:defRPr b="1" sz="1800">
                <a:latin typeface="Arial"/>
                <a:ea typeface="Arial"/>
                <a:cs typeface="Arial"/>
                <a:sym typeface="Arial"/>
              </a:defRPr>
            </a:pPr>
            <a:r>
              <a:t>NOTIFIES CHAPTER DEVELOPMENT OFFICER OF MEMBERS FAILING TO RENEW THEIR MEMBERSHIP.</a:t>
            </a:r>
          </a:p>
          <a:p>
            <a:pPr>
              <a:defRPr b="1" sz="1800">
                <a:latin typeface="Arial"/>
                <a:ea typeface="Arial"/>
                <a:cs typeface="Arial"/>
                <a:sym typeface="Arial"/>
              </a:defRPr>
            </a:pPr>
            <a:r>
              <a:t>DISTRIBUTES RENEWED MEMBERSHIP CARDS</a:t>
            </a:r>
          </a:p>
        </p:txBody>
      </p:sp>
      <p:pic>
        <p:nvPicPr>
          <p:cNvPr id="163" name="image16.png"/>
          <p:cNvPicPr>
            <a:picLocks noChangeAspect="1"/>
          </p:cNvPicPr>
          <p:nvPr/>
        </p:nvPicPr>
        <p:blipFill>
          <a:blip r:embed="rId2">
            <a:extLst/>
          </a:blip>
          <a:stretch>
            <a:fillRect/>
          </a:stretch>
        </p:blipFill>
        <p:spPr>
          <a:xfrm>
            <a:off x="8432800" y="5105400"/>
            <a:ext cx="4165600" cy="1952626"/>
          </a:xfrm>
          <a:prstGeom prst="rect">
            <a:avLst/>
          </a:prstGeom>
          <a:ln w="12700">
            <a:miter lim="400000"/>
          </a:ln>
        </p:spPr>
      </p:pic>
    </p:spTree>
  </p:cSld>
  <p:clrMapOvr>
    <a:masterClrMapping/>
  </p:clrMapOvr>
  <p:transition xmlns:p14="http://schemas.microsoft.com/office/powerpoint/2010/main" spd="med" advClick="1" p14:dur="1000"/>
</p:sld>
</file>

<file path=ppt/slides/slide9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0" name="Shape 480"/>
          <p:cNvSpPr/>
          <p:nvPr>
            <p:ph type="title" idx="4294967295"/>
          </p:nvPr>
        </p:nvSpPr>
        <p:spPr>
          <a:xfrm>
            <a:off x="1123950" y="133348"/>
            <a:ext cx="9245600" cy="1143004"/>
          </a:xfrm>
          <a:prstGeom prst="rect">
            <a:avLst/>
          </a:prstGeom>
        </p:spPr>
        <p:txBody>
          <a:bodyPr/>
          <a:lstStyle>
            <a:lvl1pPr algn="ctr">
              <a:defRPr sz="2400">
                <a:solidFill>
                  <a:srgbClr val="FF2600"/>
                </a:solidFill>
                <a:latin typeface="Arial Black"/>
                <a:ea typeface="Arial Black"/>
                <a:cs typeface="Arial Black"/>
                <a:sym typeface="Arial Black"/>
              </a:defRPr>
            </a:lvl1pPr>
          </a:lstStyle>
          <a:p>
            <a:pPr/>
            <a:r>
              <a:t>CERTIFICATION OF PAID-UP MEMBERS AT CONTESTS</a:t>
            </a:r>
          </a:p>
        </p:txBody>
      </p:sp>
      <p:sp>
        <p:nvSpPr>
          <p:cNvPr id="481" name="Shape 481"/>
          <p:cNvSpPr/>
          <p:nvPr>
            <p:ph type="body" idx="4294967295"/>
          </p:nvPr>
        </p:nvSpPr>
        <p:spPr>
          <a:xfrm>
            <a:off x="898525" y="1022350"/>
            <a:ext cx="10363200" cy="4343400"/>
          </a:xfrm>
          <a:prstGeom prst="rect">
            <a:avLst/>
          </a:prstGeom>
        </p:spPr>
        <p:txBody>
          <a:bodyPr/>
          <a:lstStyle/>
          <a:p>
            <a:pPr>
              <a:lnSpc>
                <a:spcPct val="90000"/>
              </a:lnSpc>
              <a:buSzTx/>
              <a:buNone/>
              <a:defRPr b="1" sz="2600">
                <a:latin typeface="Century Gothic"/>
                <a:ea typeface="Century Gothic"/>
                <a:cs typeface="Century Gothic"/>
                <a:sym typeface="Century Gothic"/>
              </a:defRPr>
            </a:pPr>
          </a:p>
          <a:p>
            <a:pPr>
              <a:lnSpc>
                <a:spcPct val="90000"/>
              </a:lnSpc>
              <a:buSzPct val="100000"/>
              <a:defRPr b="1" sz="2200">
                <a:latin typeface="Century Gothic"/>
                <a:ea typeface="Century Gothic"/>
                <a:cs typeface="Century Gothic"/>
                <a:sym typeface="Century Gothic"/>
              </a:defRPr>
            </a:pPr>
            <a:r>
              <a:t>IT IS VITAL THAT THE CHAPTER SECRETARY IS ABLE TO DETERMINE </a:t>
            </a:r>
            <a:r>
              <a:rPr u="sng"/>
              <a:t>AND</a:t>
            </a:r>
            <a:r>
              <a:t> CERTIFY THAT EACH MEMBER OF HIS COMPETING CHORUS IS A PAID-UP MEMBER OF THE SOCIETY. </a:t>
            </a:r>
          </a:p>
          <a:p>
            <a:pPr>
              <a:lnSpc>
                <a:spcPct val="90000"/>
              </a:lnSpc>
              <a:buSzPct val="100000"/>
              <a:defRPr b="1" sz="2200">
                <a:latin typeface="Century Gothic"/>
                <a:ea typeface="Century Gothic"/>
                <a:cs typeface="Century Gothic"/>
                <a:sym typeface="Century Gothic"/>
              </a:defRPr>
            </a:pPr>
          </a:p>
          <a:p>
            <a:pPr>
              <a:lnSpc>
                <a:spcPct val="90000"/>
              </a:lnSpc>
              <a:buSzPct val="100000"/>
              <a:defRPr b="1" sz="2200">
                <a:latin typeface="Century Gothic"/>
                <a:ea typeface="Century Gothic"/>
                <a:cs typeface="Century Gothic"/>
                <a:sym typeface="Century Gothic"/>
              </a:defRPr>
            </a:pPr>
            <a:r>
              <a:t>THIS IS ESPECIALLY CRITICAL WHEN A MEMBER’S RENEWAL COMES DUE IMMEDIATELY PRIOR TO THE SPRING, FALL OR INTERNATIONAL CONTESTS. </a:t>
            </a:r>
          </a:p>
          <a:p>
            <a:pPr>
              <a:lnSpc>
                <a:spcPct val="90000"/>
              </a:lnSpc>
              <a:buSzPct val="100000"/>
              <a:defRPr b="1" sz="2200">
                <a:latin typeface="Century Gothic"/>
                <a:ea typeface="Century Gothic"/>
                <a:cs typeface="Century Gothic"/>
                <a:sym typeface="Century Gothic"/>
              </a:defRPr>
            </a:pPr>
          </a:p>
          <a:p>
            <a:pPr>
              <a:lnSpc>
                <a:spcPct val="90000"/>
              </a:lnSpc>
              <a:buSzPct val="100000"/>
              <a:defRPr b="1" sz="2200">
                <a:latin typeface="Century Gothic"/>
                <a:ea typeface="Century Gothic"/>
                <a:cs typeface="Century Gothic"/>
                <a:sym typeface="Century Gothic"/>
              </a:defRPr>
            </a:pPr>
            <a:r>
              <a:t>PENALTIES FOR HAVING NON-MEMBERS OR NON-PAID-UP MEMBERS SINGING AT A CONTEST MAY BE SEVERE, UP TO AND INCLUDING DISQUALIFICATION OF THE CHORUS.</a:t>
            </a:r>
          </a:p>
        </p:txBody>
      </p:sp>
    </p:spTree>
  </p:cSld>
  <p:clrMapOvr>
    <a:masterClrMapping/>
  </p:clrMapOvr>
  <p:transition xmlns:p14="http://schemas.microsoft.com/office/powerpoint/2010/main" spd="med" advClick="1" p14:dur="1000"/>
</p:sld>
</file>

<file path=ppt/slides/slide9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83" name="image48.png"/>
          <p:cNvPicPr>
            <a:picLocks noChangeAspect="1"/>
          </p:cNvPicPr>
          <p:nvPr/>
        </p:nvPicPr>
        <p:blipFill>
          <a:blip r:embed="rId2">
            <a:extLst/>
          </a:blip>
          <a:srcRect l="0" t="10673" r="2342" b="3125"/>
          <a:stretch>
            <a:fillRect/>
          </a:stretch>
        </p:blipFill>
        <p:spPr>
          <a:xfrm>
            <a:off x="-1" y="1039812"/>
            <a:ext cx="11869740" cy="5894388"/>
          </a:xfrm>
          <a:prstGeom prst="rect">
            <a:avLst/>
          </a:prstGeom>
          <a:ln w="12700">
            <a:miter lim="400000"/>
          </a:ln>
        </p:spPr>
      </p:pic>
      <p:sp>
        <p:nvSpPr>
          <p:cNvPr id="484" name="Shape 484"/>
          <p:cNvSpPr/>
          <p:nvPr>
            <p:ph type="title" idx="4294967295"/>
          </p:nvPr>
        </p:nvSpPr>
        <p:spPr>
          <a:xfrm>
            <a:off x="1047750" y="-2"/>
            <a:ext cx="9245600" cy="1143004"/>
          </a:xfrm>
          <a:prstGeom prst="rect">
            <a:avLst/>
          </a:prstGeom>
        </p:spPr>
        <p:txBody>
          <a:bodyPr/>
          <a:lstStyle>
            <a:lvl1pPr algn="ctr">
              <a:defRPr sz="2400">
                <a:solidFill>
                  <a:srgbClr val="FF2600"/>
                </a:solidFill>
                <a:latin typeface="Arial Black"/>
                <a:ea typeface="Arial Black"/>
                <a:cs typeface="Arial Black"/>
                <a:sym typeface="Arial Black"/>
              </a:defRPr>
            </a:lvl1pPr>
          </a:lstStyle>
          <a:p>
            <a:pPr/>
            <a:r>
              <a:t>AN EASY WAY TO ENSURE EVERYONE’S MEMBERSHIP IS CURRENT… EBIZ</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32" presetID="4" grpId="1" fill="hold">
                                  <p:stCondLst>
                                    <p:cond delay="0"/>
                                  </p:stCondLst>
                                  <p:iterate type="el" backwards="0">
                                    <p:tmAbs val="0"/>
                                  </p:iterate>
                                  <p:childTnLst>
                                    <p:set>
                                      <p:cBhvr>
                                        <p:cTn id="6" fill="hold"/>
                                        <p:tgtEl>
                                          <p:spTgt spid="483"/>
                                        </p:tgtEl>
                                        <p:attrNameLst>
                                          <p:attrName>style.visibility</p:attrName>
                                        </p:attrNameLst>
                                      </p:cBhvr>
                                      <p:to>
                                        <p:strVal val="visible"/>
                                      </p:to>
                                    </p:set>
                                    <p:animEffect filter="box(out)" transition="in">
                                      <p:cBhvr>
                                        <p:cTn id="7" dur="2000"/>
                                        <p:tgtEl>
                                          <p:spTgt spid="4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83" grpId="1"/>
    </p:bldLst>
  </p:timing>
</p:sld>
</file>

<file path=ppt/slides/slide9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6" name="Shape 486"/>
          <p:cNvSpPr/>
          <p:nvPr>
            <p:ph type="title" idx="4294967295"/>
          </p:nvPr>
        </p:nvSpPr>
        <p:spPr>
          <a:xfrm>
            <a:off x="930275" y="-2"/>
            <a:ext cx="10160000" cy="1143004"/>
          </a:xfrm>
          <a:prstGeom prst="rect">
            <a:avLst/>
          </a:prstGeom>
        </p:spPr>
        <p:txBody>
          <a:bodyPr/>
          <a:lstStyle>
            <a:lvl1pPr algn="ctr">
              <a:defRPr sz="2800">
                <a:solidFill>
                  <a:srgbClr val="FF2600"/>
                </a:solidFill>
                <a:latin typeface="Arial Black"/>
                <a:ea typeface="Arial Black"/>
                <a:cs typeface="Arial Black"/>
                <a:sym typeface="Arial Black"/>
              </a:defRPr>
            </a:lvl1pPr>
          </a:lstStyle>
          <a:p>
            <a:pPr/>
            <a:r>
              <a:t>ROLE OF CHAPTER SECRETARY IN GRANT WRITING PROCESS</a:t>
            </a:r>
          </a:p>
        </p:txBody>
      </p:sp>
      <p:sp>
        <p:nvSpPr>
          <p:cNvPr id="487" name="Shape 487"/>
          <p:cNvSpPr/>
          <p:nvPr>
            <p:ph type="body" idx="4294967295"/>
          </p:nvPr>
        </p:nvSpPr>
        <p:spPr>
          <a:xfrm>
            <a:off x="657225" y="1039812"/>
            <a:ext cx="11176000" cy="4525963"/>
          </a:xfrm>
          <a:prstGeom prst="rect">
            <a:avLst/>
          </a:prstGeom>
        </p:spPr>
        <p:txBody>
          <a:bodyPr/>
          <a:lstStyle/>
          <a:p>
            <a:pPr marL="221741" indent="-221741" defTabSz="886967">
              <a:spcBef>
                <a:spcPts val="900"/>
              </a:spcBef>
              <a:buSzPct val="100000"/>
              <a:defRPr b="1" sz="2300">
                <a:latin typeface="Century Gothic"/>
                <a:ea typeface="Century Gothic"/>
                <a:cs typeface="Century Gothic"/>
                <a:sym typeface="Century Gothic"/>
              </a:defRPr>
            </a:pPr>
            <a:r>
              <a:t>MEMBER OF THE GRANT WRITING TEAM</a:t>
            </a:r>
          </a:p>
          <a:p>
            <a:pPr marL="221741" indent="-221741" defTabSz="886967">
              <a:spcBef>
                <a:spcPts val="900"/>
              </a:spcBef>
              <a:buSzPct val="100000"/>
              <a:defRPr b="1" sz="2300">
                <a:latin typeface="Century Gothic"/>
                <a:ea typeface="Century Gothic"/>
                <a:cs typeface="Century Gothic"/>
                <a:sym typeface="Century Gothic"/>
              </a:defRPr>
            </a:pPr>
            <a:r>
              <a:t>RESOURCE FOR GATHERING INFORMATION FOR THE TEAM AND HELPING TO KEEP THINGS ORGANIZED</a:t>
            </a:r>
          </a:p>
          <a:p>
            <a:pPr marL="221741" indent="-221741" defTabSz="886967">
              <a:spcBef>
                <a:spcPts val="900"/>
              </a:spcBef>
              <a:buSzPct val="100000"/>
              <a:defRPr b="1" sz="2300">
                <a:latin typeface="Century Gothic"/>
                <a:ea typeface="Century Gothic"/>
                <a:cs typeface="Century Gothic"/>
                <a:sym typeface="Century Gothic"/>
              </a:defRPr>
            </a:pPr>
            <a:r>
              <a:t>PROVIDE INPUT, AS NEEDED</a:t>
            </a:r>
          </a:p>
          <a:p>
            <a:pPr marL="221741" indent="-221741" defTabSz="886967">
              <a:spcBef>
                <a:spcPts val="900"/>
              </a:spcBef>
              <a:buSzPct val="100000"/>
              <a:defRPr b="1" sz="2300">
                <a:latin typeface="Century Gothic"/>
                <a:ea typeface="Century Gothic"/>
                <a:cs typeface="Century Gothic"/>
                <a:sym typeface="Century Gothic"/>
              </a:defRPr>
            </a:pPr>
            <a:r>
              <a:t>PROVIDE PROOFREADING SUPPORT</a:t>
            </a:r>
          </a:p>
          <a:p>
            <a:pPr marL="221741" indent="-221741" defTabSz="886967">
              <a:spcBef>
                <a:spcPts val="900"/>
              </a:spcBef>
              <a:buSzPct val="100000"/>
              <a:defRPr b="1" sz="2300">
                <a:latin typeface="Century Gothic"/>
                <a:ea typeface="Century Gothic"/>
                <a:cs typeface="Century Gothic"/>
                <a:sym typeface="Century Gothic"/>
              </a:defRPr>
            </a:pPr>
            <a:r>
              <a:t>PROVIDE SUGGESTIONS FOR PRESENTATION OF THE FINISHED PRODUCT TO THE GROUP PROVIDING THE GRANT</a:t>
            </a:r>
          </a:p>
          <a:p>
            <a:pPr marL="221741" indent="-221741" defTabSz="886967">
              <a:spcBef>
                <a:spcPts val="900"/>
              </a:spcBef>
              <a:buSzPct val="100000"/>
              <a:defRPr b="1" sz="2300">
                <a:latin typeface="Century Gothic"/>
                <a:ea typeface="Century Gothic"/>
                <a:cs typeface="Century Gothic"/>
                <a:sym typeface="Century Gothic"/>
              </a:defRPr>
            </a:pPr>
            <a:r>
              <a:t>PROVIDE FOLLOW-UP SUPPORT AND LIAISON BETWEEN THE CHAPTER AND THE FUNDING GROUP.</a:t>
            </a:r>
          </a:p>
        </p:txBody>
      </p:sp>
    </p:spTree>
  </p:cSld>
  <p:clrMapOvr>
    <a:masterClrMapping/>
  </p:clrMapOvr>
  <p:transition xmlns:p14="http://schemas.microsoft.com/office/powerpoint/2010/main" spd="med" advClick="1" p14:dur="1000"/>
</p:sld>
</file>

<file path=ppt/slides/slide9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9" name="Shape 489"/>
          <p:cNvSpPr/>
          <p:nvPr>
            <p:ph type="title" idx="4294967295"/>
          </p:nvPr>
        </p:nvSpPr>
        <p:spPr>
          <a:xfrm>
            <a:off x="406400" y="228600"/>
            <a:ext cx="10972800" cy="496888"/>
          </a:xfrm>
          <a:prstGeom prst="rect">
            <a:avLst/>
          </a:prstGeom>
        </p:spPr>
        <p:txBody>
          <a:bodyPr/>
          <a:lstStyle>
            <a:lvl1pPr algn="ctr" defTabSz="749808">
              <a:defRPr sz="2200">
                <a:solidFill>
                  <a:srgbClr val="FF2600"/>
                </a:solidFill>
                <a:latin typeface="Arial Black"/>
                <a:ea typeface="Arial Black"/>
                <a:cs typeface="Arial Black"/>
                <a:sym typeface="Arial Black"/>
              </a:defRPr>
            </a:lvl1pPr>
          </a:lstStyle>
          <a:p>
            <a:pPr/>
            <a:r>
              <a:t>GATHERING THE TEAM</a:t>
            </a:r>
          </a:p>
        </p:txBody>
      </p:sp>
      <p:sp>
        <p:nvSpPr>
          <p:cNvPr id="490" name="Shape 490"/>
          <p:cNvSpPr/>
          <p:nvPr>
            <p:ph type="body" idx="4294967295"/>
          </p:nvPr>
        </p:nvSpPr>
        <p:spPr>
          <a:xfrm>
            <a:off x="173037" y="601662"/>
            <a:ext cx="10972801" cy="5376863"/>
          </a:xfrm>
          <a:prstGeom prst="rect">
            <a:avLst/>
          </a:prstGeom>
        </p:spPr>
        <p:txBody>
          <a:bodyPr/>
          <a:lstStyle/>
          <a:p>
            <a:pPr marL="219454" indent="-219454" defTabSz="877822">
              <a:spcBef>
                <a:spcPts val="900"/>
              </a:spcBef>
              <a:buSzPct val="100000"/>
              <a:defRPr b="1" sz="1700">
                <a:latin typeface="Century Gothic"/>
                <a:ea typeface="Century Gothic"/>
                <a:cs typeface="Century Gothic"/>
                <a:sym typeface="Century Gothic"/>
              </a:defRPr>
            </a:pPr>
            <a:r>
              <a:t>SEEK DIRECTION FROM THE CHAPTER BOARD. HAVE A REALISTIC GOAL!</a:t>
            </a:r>
          </a:p>
          <a:p>
            <a:pPr marL="219454" indent="-219454" defTabSz="877822">
              <a:spcBef>
                <a:spcPts val="900"/>
              </a:spcBef>
              <a:buSzPct val="100000"/>
              <a:defRPr b="1" sz="1700">
                <a:latin typeface="Century Gothic"/>
                <a:ea typeface="Century Gothic"/>
                <a:cs typeface="Century Gothic"/>
                <a:sym typeface="Century Gothic"/>
              </a:defRPr>
            </a:pPr>
            <a:r>
              <a:t>KEEP THE TEAM SMALL IN NUMBER.</a:t>
            </a:r>
          </a:p>
          <a:p>
            <a:pPr marL="219454" indent="-219454" defTabSz="877822">
              <a:spcBef>
                <a:spcPts val="900"/>
              </a:spcBef>
              <a:buSzPct val="100000"/>
              <a:defRPr b="1" sz="1700">
                <a:latin typeface="Century Gothic"/>
                <a:ea typeface="Century Gothic"/>
                <a:cs typeface="Century Gothic"/>
                <a:sym typeface="Century Gothic"/>
              </a:defRPr>
            </a:pPr>
            <a:r>
              <a:t>GATHER A DIVERSE GROUP OF MEMBERS WHO COULD WORK WELL TOGETHER.</a:t>
            </a:r>
          </a:p>
          <a:p>
            <a:pPr lvl="1" marL="658368" indent="-219455" defTabSz="877822">
              <a:lnSpc>
                <a:spcPct val="100000"/>
              </a:lnSpc>
              <a:spcBef>
                <a:spcPts val="400"/>
              </a:spcBef>
              <a:buSzPct val="100000"/>
              <a:buFont typeface="Wingdings"/>
              <a:buChar char="✓"/>
              <a:defRPr b="1" sz="1300">
                <a:latin typeface="Century Gothic"/>
                <a:ea typeface="Century Gothic"/>
                <a:cs typeface="Century Gothic"/>
                <a:sym typeface="Century Gothic"/>
              </a:defRPr>
            </a:pPr>
            <a:r>
              <a:t>LEADERS WITH COMMON SENSE AND CAN MOTIVATE THE TEAM.</a:t>
            </a:r>
          </a:p>
          <a:p>
            <a:pPr lvl="1" marL="658368" indent="-219455" defTabSz="877822">
              <a:lnSpc>
                <a:spcPct val="100000"/>
              </a:lnSpc>
              <a:spcBef>
                <a:spcPts val="400"/>
              </a:spcBef>
              <a:buSzPct val="100000"/>
              <a:buFont typeface="Wingdings"/>
              <a:buChar char="✓"/>
              <a:defRPr b="1" sz="1300">
                <a:latin typeface="Century Gothic"/>
                <a:ea typeface="Century Gothic"/>
                <a:cs typeface="Century Gothic"/>
                <a:sym typeface="Century Gothic"/>
              </a:defRPr>
            </a:pPr>
            <a:r>
              <a:t>VISIONARIES THAT CAN SEE AND SEEK THE POSSIBILITIES HOW A GRANT MAY ASSIST THE  CHAPTER AND ALSO PROMOTE OUR HOBBY.</a:t>
            </a:r>
          </a:p>
          <a:p>
            <a:pPr lvl="1" marL="658368" indent="-219455" defTabSz="877822">
              <a:lnSpc>
                <a:spcPct val="100000"/>
              </a:lnSpc>
              <a:spcBef>
                <a:spcPts val="400"/>
              </a:spcBef>
              <a:buSzPct val="100000"/>
              <a:buFont typeface="Wingdings"/>
              <a:buChar char="✓"/>
              <a:defRPr b="1" sz="1300">
                <a:latin typeface="Century Gothic"/>
                <a:ea typeface="Century Gothic"/>
                <a:cs typeface="Century Gothic"/>
                <a:sym typeface="Century Gothic"/>
              </a:defRPr>
            </a:pPr>
            <a:r>
              <a:t>WRITERS WHO CAN PREPARE A DOCUMENT FOR PRESENTATION TO THE FUNDING AGENCY</a:t>
            </a:r>
          </a:p>
          <a:p>
            <a:pPr lvl="1" marL="658368" indent="-219455" defTabSz="877822">
              <a:lnSpc>
                <a:spcPct val="100000"/>
              </a:lnSpc>
              <a:spcBef>
                <a:spcPts val="400"/>
              </a:spcBef>
              <a:buSzPct val="100000"/>
              <a:buFont typeface="Wingdings"/>
              <a:buChar char="✓"/>
              <a:defRPr b="1" sz="1300">
                <a:latin typeface="Century Gothic"/>
                <a:ea typeface="Century Gothic"/>
                <a:cs typeface="Century Gothic"/>
                <a:sym typeface="Century Gothic"/>
              </a:defRPr>
            </a:pPr>
            <a:r>
              <a:t>FRONT MEN WHO CAN INTERFACE IN A POSITIVE WAY WITH THE AGENCY</a:t>
            </a:r>
          </a:p>
          <a:p>
            <a:pPr lvl="1" marL="658368" indent="-219455" defTabSz="877822">
              <a:lnSpc>
                <a:spcPct val="100000"/>
              </a:lnSpc>
              <a:spcBef>
                <a:spcPts val="400"/>
              </a:spcBef>
              <a:buSzPct val="100000"/>
              <a:buFont typeface="Wingdings"/>
              <a:buChar char="✓"/>
              <a:defRPr b="1" sz="1300">
                <a:latin typeface="Century Gothic"/>
                <a:ea typeface="Century Gothic"/>
                <a:cs typeface="Century Gothic"/>
                <a:sym typeface="Century Gothic"/>
              </a:defRPr>
            </a:pPr>
            <a:r>
              <a:t>PROOFREADERS THAT CAN  PICK APART THE DOCUMENT THAT WILL NEED TO BE PREPARED</a:t>
            </a:r>
          </a:p>
          <a:p>
            <a:pPr marL="219454" indent="-219454" defTabSz="877822">
              <a:spcBef>
                <a:spcPts val="900"/>
              </a:spcBef>
              <a:buSzPct val="100000"/>
              <a:defRPr b="1" sz="1700">
                <a:latin typeface="Century Gothic"/>
                <a:ea typeface="Century Gothic"/>
                <a:cs typeface="Century Gothic"/>
                <a:sym typeface="Century Gothic"/>
              </a:defRPr>
            </a:pPr>
            <a:r>
              <a:t>SEEK “WORKER BEES” THAT WILL COMMIT TIME AND EFFORT TO THE PROJECT.</a:t>
            </a:r>
          </a:p>
          <a:p>
            <a:pPr marL="219454" indent="-219454" defTabSz="877822">
              <a:spcBef>
                <a:spcPts val="900"/>
              </a:spcBef>
              <a:buSzPct val="100000"/>
              <a:defRPr b="1" sz="1700">
                <a:latin typeface="Century Gothic"/>
                <a:ea typeface="Century Gothic"/>
                <a:cs typeface="Century Gothic"/>
                <a:sym typeface="Century Gothic"/>
              </a:defRPr>
            </a:pPr>
            <a:r>
              <a:t>SEEK THOSE WITH THE QUALITIES YOU SEEK FOR THE PROJECT – DON’T ASK FOR VOLUNTEERS, PERSONALLY ASK THOSE YOU WANT!</a:t>
            </a:r>
          </a:p>
          <a:p>
            <a:pPr marL="219454" indent="-219454" defTabSz="877822">
              <a:spcBef>
                <a:spcPts val="900"/>
              </a:spcBef>
              <a:buSzPct val="100000"/>
              <a:defRPr b="1" sz="1700">
                <a:latin typeface="Century Gothic"/>
                <a:ea typeface="Century Gothic"/>
                <a:cs typeface="Century Gothic"/>
                <a:sym typeface="Century Gothic"/>
              </a:defRPr>
            </a:pPr>
            <a:r>
              <a:t>PROVIDE A POSITIVE WORK ENVIRONMENT.</a:t>
            </a:r>
          </a:p>
          <a:p>
            <a:pPr marL="219454" indent="-219454" defTabSz="877822">
              <a:spcBef>
                <a:spcPts val="900"/>
              </a:spcBef>
              <a:buSzPct val="100000"/>
              <a:defRPr b="1" sz="1700">
                <a:latin typeface="Century Gothic"/>
                <a:ea typeface="Century Gothic"/>
                <a:cs typeface="Century Gothic"/>
                <a:sym typeface="Century Gothic"/>
              </a:defRPr>
            </a:pPr>
            <a:r>
              <a:t>FIND MEMBERS THAT ARE POSITIVE ABOUT THE OUTCOMES.</a:t>
            </a:r>
          </a:p>
          <a:p>
            <a:pPr marL="219454" indent="-219454" defTabSz="877822">
              <a:lnSpc>
                <a:spcPct val="90000"/>
              </a:lnSpc>
              <a:spcBef>
                <a:spcPts val="900"/>
              </a:spcBef>
              <a:buSzTx/>
              <a:buNone/>
              <a:defRPr b="1" sz="1700">
                <a:latin typeface="Century Gothic"/>
                <a:ea typeface="Century Gothic"/>
                <a:cs typeface="Century Gothic"/>
                <a:sym typeface="Century Gothic"/>
              </a:defRPr>
            </a:pPr>
            <a:r>
              <a:t>		</a:t>
            </a:r>
          </a:p>
        </p:txBody>
      </p:sp>
    </p:spTree>
  </p:cSld>
  <p:clrMapOvr>
    <a:masterClrMapping/>
  </p:clrMapOvr>
  <p:transition xmlns:p14="http://schemas.microsoft.com/office/powerpoint/2010/main" spd="med" advClick="1" p14:dur="1000"/>
</p:sld>
</file>

<file path=ppt/slides/slide9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2" name="Shape 492"/>
          <p:cNvSpPr/>
          <p:nvPr>
            <p:ph type="title" idx="4294967295"/>
          </p:nvPr>
        </p:nvSpPr>
        <p:spPr>
          <a:xfrm>
            <a:off x="317500" y="-2"/>
            <a:ext cx="10972800" cy="1143004"/>
          </a:xfrm>
          <a:prstGeom prst="rect">
            <a:avLst/>
          </a:prstGeom>
        </p:spPr>
        <p:txBody>
          <a:bodyPr/>
          <a:lstStyle>
            <a:lvl1pPr algn="ctr">
              <a:defRPr sz="2400">
                <a:solidFill>
                  <a:srgbClr val="FF2600"/>
                </a:solidFill>
                <a:latin typeface="Arial Black"/>
                <a:ea typeface="Arial Black"/>
                <a:cs typeface="Arial Black"/>
                <a:sym typeface="Arial Black"/>
              </a:defRPr>
            </a:lvl1pPr>
          </a:lstStyle>
          <a:p>
            <a:pPr/>
            <a:r>
              <a:t>WHAT ARE YOU TRYING TO ACHIEVE?</a:t>
            </a:r>
          </a:p>
        </p:txBody>
      </p:sp>
      <p:sp>
        <p:nvSpPr>
          <p:cNvPr id="493" name="Shape 493"/>
          <p:cNvSpPr/>
          <p:nvPr>
            <p:ph type="body" idx="4294967295"/>
          </p:nvPr>
        </p:nvSpPr>
        <p:spPr>
          <a:xfrm>
            <a:off x="436561" y="1196975"/>
            <a:ext cx="11582403" cy="4525963"/>
          </a:xfrm>
          <a:prstGeom prst="rect">
            <a:avLst/>
          </a:prstGeom>
        </p:spPr>
        <p:txBody>
          <a:bodyPr/>
          <a:lstStyle/>
          <a:p>
            <a:pPr>
              <a:lnSpc>
                <a:spcPct val="150000"/>
              </a:lnSpc>
              <a:buSzPct val="100000"/>
              <a:defRPr b="1">
                <a:latin typeface="Arial"/>
                <a:ea typeface="Arial"/>
                <a:cs typeface="Arial"/>
                <a:sym typeface="Arial"/>
              </a:defRPr>
            </a:pPr>
            <a:r>
              <a:t>IT’S </a:t>
            </a:r>
            <a:r>
              <a:rPr u="sng"/>
              <a:t>NOT</a:t>
            </a:r>
            <a:r>
              <a:t> ABOUT $$$$, BUT ABOUT BUILDING A REPUTATION AND A RELATIONSHIP!</a:t>
            </a:r>
          </a:p>
          <a:p>
            <a:pPr>
              <a:lnSpc>
                <a:spcPct val="150000"/>
              </a:lnSpc>
              <a:buSzPct val="100000"/>
              <a:defRPr b="1">
                <a:latin typeface="Arial"/>
                <a:ea typeface="Arial"/>
                <a:cs typeface="Arial"/>
                <a:sym typeface="Arial"/>
              </a:defRPr>
            </a:pPr>
            <a:r>
              <a:t>THERE IS NO FREE LUNCH – YOU MUST OFFER SOMETHING OF VALUE IN RETURN.</a:t>
            </a:r>
          </a:p>
          <a:p>
            <a:pPr>
              <a:lnSpc>
                <a:spcPct val="150000"/>
              </a:lnSpc>
              <a:buSzPct val="100000"/>
              <a:defRPr b="1">
                <a:latin typeface="Arial"/>
                <a:ea typeface="Arial"/>
                <a:cs typeface="Arial"/>
                <a:sym typeface="Arial"/>
              </a:defRPr>
            </a:pPr>
            <a:r>
              <a:t>THE FUNDING AGENCY MUST LIKE YOU.</a:t>
            </a:r>
          </a:p>
          <a:p>
            <a:pPr>
              <a:lnSpc>
                <a:spcPct val="150000"/>
              </a:lnSpc>
              <a:buSzPct val="100000"/>
              <a:defRPr b="1">
                <a:latin typeface="Arial"/>
                <a:ea typeface="Arial"/>
                <a:cs typeface="Arial"/>
                <a:sym typeface="Arial"/>
              </a:defRPr>
            </a:pPr>
            <a:r>
              <a:t>YOU MUST LIKE THE FUNDING AGENCY.</a:t>
            </a:r>
          </a:p>
          <a:p>
            <a:pPr>
              <a:lnSpc>
                <a:spcPct val="150000"/>
              </a:lnSpc>
              <a:buSzPct val="100000"/>
              <a:defRPr b="1">
                <a:latin typeface="Arial"/>
                <a:ea typeface="Arial"/>
                <a:cs typeface="Arial"/>
                <a:sym typeface="Arial"/>
              </a:defRPr>
            </a:pPr>
            <a:r>
              <a:t>YOU MUST BE FLEXIBLE.</a:t>
            </a:r>
          </a:p>
          <a:p>
            <a:pPr>
              <a:lnSpc>
                <a:spcPct val="150000"/>
              </a:lnSpc>
              <a:buSzPct val="100000"/>
              <a:defRPr b="1">
                <a:latin typeface="Arial"/>
                <a:ea typeface="Arial"/>
                <a:cs typeface="Arial"/>
                <a:sym typeface="Arial"/>
              </a:defRPr>
            </a:pPr>
            <a:r>
              <a:t>YOU MUST REACH A WIDE GROUP OF PEOPLE.</a:t>
            </a:r>
          </a:p>
          <a:p>
            <a:pPr>
              <a:lnSpc>
                <a:spcPct val="150000"/>
              </a:lnSpc>
              <a:buSzPct val="100000"/>
              <a:defRPr b="1">
                <a:latin typeface="Arial"/>
                <a:ea typeface="Arial"/>
                <a:cs typeface="Arial"/>
                <a:sym typeface="Arial"/>
              </a:defRPr>
            </a:pPr>
            <a:r>
              <a:t>YOU MUST SHOW A RETURN FOR THE FUNDING AGENCY… </a:t>
            </a:r>
            <a:r>
              <a:rPr u="sng"/>
              <a:t>IT’S NOT ABOUT THE $$$$</a:t>
            </a:r>
          </a:p>
        </p:txBody>
      </p:sp>
      <p:pic>
        <p:nvPicPr>
          <p:cNvPr id="494" name="image81.png"/>
          <p:cNvPicPr>
            <a:picLocks noChangeAspect="1"/>
          </p:cNvPicPr>
          <p:nvPr/>
        </p:nvPicPr>
        <p:blipFill>
          <a:blip r:embed="rId2">
            <a:extLst/>
          </a:blip>
          <a:stretch>
            <a:fillRect/>
          </a:stretch>
        </p:blipFill>
        <p:spPr>
          <a:xfrm>
            <a:off x="7518400" y="2362200"/>
            <a:ext cx="4165600" cy="2733676"/>
          </a:xfrm>
          <a:prstGeom prst="rect">
            <a:avLst/>
          </a:prstGeom>
          <a:ln w="12700">
            <a:miter lim="400000"/>
          </a:ln>
        </p:spPr>
      </p:pic>
    </p:spTree>
  </p:cSld>
  <p:clrMapOvr>
    <a:masterClrMapping/>
  </p:clrMapOvr>
  <p:transition xmlns:p14="http://schemas.microsoft.com/office/powerpoint/2010/main" spd="med" advClick="1" p14:dur="1000"/>
</p:sld>
</file>

<file path=ppt/slides/slide9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6" name="Shape 496"/>
          <p:cNvSpPr/>
          <p:nvPr>
            <p:ph type="title" idx="4294967295"/>
          </p:nvPr>
        </p:nvSpPr>
        <p:spPr>
          <a:xfrm>
            <a:off x="-2" y="-1"/>
            <a:ext cx="11461754" cy="1462089"/>
          </a:xfrm>
          <a:prstGeom prst="rect">
            <a:avLst/>
          </a:prstGeom>
        </p:spPr>
        <p:txBody>
          <a:bodyPr/>
          <a:lstStyle>
            <a:lvl1pPr algn="ctr">
              <a:defRPr sz="2400">
                <a:solidFill>
                  <a:srgbClr val="FF2600"/>
                </a:solidFill>
                <a:latin typeface="Arial Black"/>
                <a:ea typeface="Arial Black"/>
                <a:cs typeface="Arial Black"/>
                <a:sym typeface="Arial Black"/>
              </a:defRPr>
            </a:lvl1pPr>
          </a:lstStyle>
          <a:p>
            <a:pPr/>
            <a:r>
              <a:t>PREPARING THE GROUND WORK FOR A SUCCESSFUL PROJECT</a:t>
            </a:r>
          </a:p>
        </p:txBody>
      </p:sp>
      <p:sp>
        <p:nvSpPr>
          <p:cNvPr id="497" name="Shape 497"/>
          <p:cNvSpPr/>
          <p:nvPr>
            <p:ph type="body" idx="4294967295"/>
          </p:nvPr>
        </p:nvSpPr>
        <p:spPr>
          <a:xfrm>
            <a:off x="373061" y="1055687"/>
            <a:ext cx="11379203" cy="4525963"/>
          </a:xfrm>
          <a:prstGeom prst="rect">
            <a:avLst/>
          </a:prstGeom>
        </p:spPr>
        <p:txBody>
          <a:bodyPr/>
          <a:lstStyle/>
          <a:p>
            <a:pPr>
              <a:lnSpc>
                <a:spcPct val="90000"/>
              </a:lnSpc>
              <a:buSzPct val="100000"/>
              <a:defRPr b="1" sz="2400">
                <a:latin typeface="Century Gothic"/>
                <a:ea typeface="Century Gothic"/>
                <a:cs typeface="Century Gothic"/>
                <a:sym typeface="Century Gothic"/>
              </a:defRPr>
            </a:pPr>
            <a:r>
              <a:t>IDENTIFY POTENTIAL FUNDING AGENCIES.</a:t>
            </a:r>
          </a:p>
          <a:p>
            <a:pPr>
              <a:lnSpc>
                <a:spcPct val="90000"/>
              </a:lnSpc>
              <a:buSzPct val="100000"/>
              <a:defRPr b="1" sz="2400">
                <a:latin typeface="Century Gothic"/>
                <a:ea typeface="Century Gothic"/>
                <a:cs typeface="Century Gothic"/>
                <a:sym typeface="Century Gothic"/>
              </a:defRPr>
            </a:pPr>
            <a:r>
              <a:t>RESEARCH THE FUNDING AGENCIES.</a:t>
            </a:r>
          </a:p>
          <a:p>
            <a:pPr>
              <a:lnSpc>
                <a:spcPct val="90000"/>
              </a:lnSpc>
              <a:buSzPct val="100000"/>
              <a:defRPr b="1" sz="2400">
                <a:latin typeface="Century Gothic"/>
                <a:ea typeface="Century Gothic"/>
                <a:cs typeface="Century Gothic"/>
                <a:sym typeface="Century Gothic"/>
              </a:defRPr>
            </a:pPr>
            <a:r>
              <a:t>LEARN WHEN THE FUNDING AGENCY DECIDES ON POTENTIAL GRANT APPLICATIONS.</a:t>
            </a:r>
          </a:p>
          <a:p>
            <a:pPr>
              <a:lnSpc>
                <a:spcPct val="90000"/>
              </a:lnSpc>
              <a:buSzPct val="100000"/>
              <a:defRPr b="1" sz="2400">
                <a:latin typeface="Century Gothic"/>
                <a:ea typeface="Century Gothic"/>
                <a:cs typeface="Century Gothic"/>
                <a:sym typeface="Century Gothic"/>
              </a:defRPr>
            </a:pPr>
            <a:r>
              <a:t>MEET WITH THE KEY PEOPLE IN THE SELECTION PROCESS.</a:t>
            </a:r>
          </a:p>
          <a:p>
            <a:pPr>
              <a:lnSpc>
                <a:spcPct val="90000"/>
              </a:lnSpc>
              <a:buSzPct val="100000"/>
              <a:defRPr b="1" sz="2400">
                <a:latin typeface="Century Gothic"/>
                <a:ea typeface="Century Gothic"/>
                <a:cs typeface="Century Gothic"/>
                <a:sym typeface="Century Gothic"/>
              </a:defRPr>
            </a:pPr>
            <a:r>
              <a:t>EXCEED WHAT THE FUNDING AGENCY IS SEEKING.</a:t>
            </a:r>
          </a:p>
          <a:p>
            <a:pPr>
              <a:lnSpc>
                <a:spcPct val="90000"/>
              </a:lnSpc>
              <a:buSzPct val="100000"/>
              <a:defRPr b="1" sz="2400">
                <a:latin typeface="Century Gothic"/>
                <a:ea typeface="Century Gothic"/>
                <a:cs typeface="Century Gothic"/>
                <a:sym typeface="Century Gothic"/>
              </a:defRPr>
            </a:pPr>
            <a:r>
              <a:t>LISTEN TO THE CUSTOMER (THE FUNDING AGENCY).</a:t>
            </a:r>
          </a:p>
          <a:p>
            <a:pPr>
              <a:lnSpc>
                <a:spcPct val="90000"/>
              </a:lnSpc>
              <a:buSzPct val="100000"/>
              <a:defRPr b="1" sz="2400">
                <a:latin typeface="Century Gothic"/>
                <a:ea typeface="Century Gothic"/>
                <a:cs typeface="Century Gothic"/>
                <a:sym typeface="Century Gothic"/>
              </a:defRPr>
            </a:pPr>
            <a:r>
              <a:t>FOLLOW-THROUGH ON WHAT YOU PROMISE.</a:t>
            </a:r>
          </a:p>
          <a:p>
            <a:pPr>
              <a:lnSpc>
                <a:spcPct val="90000"/>
              </a:lnSpc>
              <a:buSzPct val="100000"/>
              <a:defRPr b="1" sz="2400">
                <a:latin typeface="Century Gothic"/>
                <a:ea typeface="Century Gothic"/>
                <a:cs typeface="Century Gothic"/>
                <a:sym typeface="Century Gothic"/>
              </a:defRPr>
            </a:pPr>
            <a:r>
              <a:t>SEEK FEEDBACK FROM OTHERS TO IMPROVE.</a:t>
            </a:r>
          </a:p>
          <a:p>
            <a:pPr>
              <a:lnSpc>
                <a:spcPct val="90000"/>
              </a:lnSpc>
              <a:buSzPct val="100000"/>
              <a:defRPr b="1" sz="2400">
                <a:latin typeface="Century Gothic"/>
                <a:ea typeface="Century Gothic"/>
                <a:cs typeface="Century Gothic"/>
                <a:sym typeface="Century Gothic"/>
              </a:defRPr>
            </a:pPr>
            <a:r>
              <a:t>SELL WHAT YOU DO BEST… BARBERSHOP SINGING.</a:t>
            </a:r>
          </a:p>
        </p:txBody>
      </p:sp>
      <p:pic>
        <p:nvPicPr>
          <p:cNvPr id="498" name="image82.png"/>
          <p:cNvPicPr>
            <a:picLocks noChangeAspect="1"/>
          </p:cNvPicPr>
          <p:nvPr/>
        </p:nvPicPr>
        <p:blipFill>
          <a:blip r:embed="rId2">
            <a:extLst/>
          </a:blip>
          <a:stretch>
            <a:fillRect/>
          </a:stretch>
        </p:blipFill>
        <p:spPr>
          <a:xfrm>
            <a:off x="9372600" y="2514600"/>
            <a:ext cx="2819400" cy="3810000"/>
          </a:xfrm>
          <a:prstGeom prst="rect">
            <a:avLst/>
          </a:prstGeom>
          <a:ln w="12700">
            <a:miter lim="400000"/>
          </a:ln>
        </p:spPr>
      </p:pic>
    </p:spTree>
  </p:cSld>
  <p:clrMapOvr>
    <a:masterClrMapping/>
  </p:clrMapOvr>
  <p:transition xmlns:p14="http://schemas.microsoft.com/office/powerpoint/2010/main" spd="med" advClick="1" p14:dur="1000"/>
</p:sld>
</file>

<file path=ppt/slides/slide9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0" name="Shape 500"/>
          <p:cNvSpPr/>
          <p:nvPr>
            <p:ph type="title" idx="4294967295"/>
          </p:nvPr>
        </p:nvSpPr>
        <p:spPr>
          <a:xfrm>
            <a:off x="609600" y="152400"/>
            <a:ext cx="10972800" cy="573088"/>
          </a:xfrm>
          <a:prstGeom prst="rect">
            <a:avLst/>
          </a:prstGeom>
        </p:spPr>
        <p:txBody>
          <a:bodyPr/>
          <a:lstStyle>
            <a:lvl1pPr defTabSz="896111">
              <a:defRPr sz="2700">
                <a:solidFill>
                  <a:srgbClr val="FF2600"/>
                </a:solidFill>
                <a:latin typeface="Arial Black"/>
                <a:ea typeface="Arial Black"/>
                <a:cs typeface="Arial Black"/>
                <a:sym typeface="Arial Black"/>
              </a:defRPr>
            </a:lvl1pPr>
          </a:lstStyle>
          <a:p>
            <a:pPr/>
            <a:r>
              <a:t>TOOLS NEEDED FOR GRANT WRITING</a:t>
            </a:r>
          </a:p>
        </p:txBody>
      </p:sp>
      <p:sp>
        <p:nvSpPr>
          <p:cNvPr id="501" name="Shape 501"/>
          <p:cNvSpPr/>
          <p:nvPr>
            <p:ph type="body" idx="4294967295"/>
          </p:nvPr>
        </p:nvSpPr>
        <p:spPr>
          <a:xfrm>
            <a:off x="561975" y="1233487"/>
            <a:ext cx="10972800" cy="4525963"/>
          </a:xfrm>
          <a:prstGeom prst="rect">
            <a:avLst/>
          </a:prstGeom>
        </p:spPr>
        <p:txBody>
          <a:bodyPr/>
          <a:lstStyle/>
          <a:p>
            <a:pPr>
              <a:lnSpc>
                <a:spcPct val="150000"/>
              </a:lnSpc>
              <a:buSzPct val="100000"/>
              <a:defRPr b="1" sz="2400">
                <a:latin typeface="Century Gothic"/>
                <a:ea typeface="Century Gothic"/>
                <a:cs typeface="Century Gothic"/>
                <a:sym typeface="Century Gothic"/>
              </a:defRPr>
            </a:pPr>
            <a:r>
              <a:t>SOCIETY/HF </a:t>
            </a:r>
            <a:r>
              <a:rPr u="sng"/>
              <a:t>GRANT WRITING HANDBOOK.</a:t>
            </a:r>
            <a:endParaRPr u="sng"/>
          </a:p>
          <a:p>
            <a:pPr>
              <a:lnSpc>
                <a:spcPct val="150000"/>
              </a:lnSpc>
              <a:buSzPct val="100000"/>
              <a:defRPr b="1" sz="2400">
                <a:latin typeface="Century Gothic"/>
                <a:ea typeface="Century Gothic"/>
                <a:cs typeface="Century Gothic"/>
                <a:sym typeface="Century Gothic"/>
              </a:defRPr>
            </a:pPr>
            <a:r>
              <a:t>LIBRARY BOOKS ON GRANT WRITING</a:t>
            </a:r>
          </a:p>
          <a:p>
            <a:pPr>
              <a:lnSpc>
                <a:spcPct val="150000"/>
              </a:lnSpc>
              <a:buSzPct val="100000"/>
              <a:defRPr b="1" sz="2400">
                <a:latin typeface="Century Gothic"/>
                <a:ea typeface="Century Gothic"/>
                <a:cs typeface="Century Gothic"/>
                <a:sym typeface="Century Gothic"/>
              </a:defRPr>
            </a:pPr>
            <a:r>
              <a:t>LIST OF POTENTIAL GRANT FUNDING RESOURCES AND LEADS</a:t>
            </a:r>
          </a:p>
          <a:p>
            <a:pPr>
              <a:lnSpc>
                <a:spcPct val="150000"/>
              </a:lnSpc>
              <a:buSzPct val="100000"/>
              <a:defRPr b="1" sz="2400">
                <a:latin typeface="Century Gothic"/>
                <a:ea typeface="Century Gothic"/>
                <a:cs typeface="Century Gothic"/>
                <a:sym typeface="Century Gothic"/>
              </a:defRPr>
            </a:pPr>
            <a:r>
              <a:t>APPLICATION FOR THE GRANT</a:t>
            </a:r>
          </a:p>
          <a:p>
            <a:pPr>
              <a:lnSpc>
                <a:spcPct val="150000"/>
              </a:lnSpc>
              <a:buSzPct val="100000"/>
              <a:defRPr b="1" sz="2400">
                <a:latin typeface="Century Gothic"/>
                <a:ea typeface="Century Gothic"/>
                <a:cs typeface="Century Gothic"/>
                <a:sym typeface="Century Gothic"/>
              </a:defRPr>
            </a:pPr>
            <a:r>
              <a:t>COMPUTER FOR WORD PROCESSING</a:t>
            </a:r>
          </a:p>
          <a:p>
            <a:pPr>
              <a:lnSpc>
                <a:spcPct val="150000"/>
              </a:lnSpc>
              <a:buSzPct val="100000"/>
              <a:defRPr b="1" sz="2400">
                <a:latin typeface="Century Gothic"/>
                <a:ea typeface="Century Gothic"/>
                <a:cs typeface="Century Gothic"/>
                <a:sym typeface="Century Gothic"/>
              </a:defRPr>
            </a:pPr>
            <a:r>
              <a:t>LOCATION TO MEET REGULARLY AND DEVELOP THE PROPOSAL.</a:t>
            </a:r>
          </a:p>
        </p:txBody>
      </p:sp>
      <p:pic>
        <p:nvPicPr>
          <p:cNvPr id="502" name="image83.png"/>
          <p:cNvPicPr>
            <a:picLocks noChangeAspect="1"/>
          </p:cNvPicPr>
          <p:nvPr/>
        </p:nvPicPr>
        <p:blipFill>
          <a:blip r:embed="rId2">
            <a:extLst/>
          </a:blip>
          <a:stretch>
            <a:fillRect/>
          </a:stretch>
        </p:blipFill>
        <p:spPr>
          <a:xfrm>
            <a:off x="8128000" y="838200"/>
            <a:ext cx="3048001" cy="2286000"/>
          </a:xfrm>
          <a:prstGeom prst="rect">
            <a:avLst/>
          </a:prstGeom>
          <a:ln w="12700">
            <a:miter lim="400000"/>
          </a:ln>
        </p:spPr>
      </p:pic>
    </p:spTree>
  </p:cSld>
  <p:clrMapOvr>
    <a:masterClrMapping/>
  </p:clrMapOvr>
  <p:transition xmlns:p14="http://schemas.microsoft.com/office/powerpoint/2010/main" spd="med" advClick="1" p14:dur="1000"/>
</p:sld>
</file>

<file path=ppt/slides/slide9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4" name="Shape 504"/>
          <p:cNvSpPr/>
          <p:nvPr>
            <p:ph type="title" idx="4294967295"/>
          </p:nvPr>
        </p:nvSpPr>
        <p:spPr>
          <a:xfrm>
            <a:off x="609600" y="89594"/>
            <a:ext cx="10972800" cy="901007"/>
          </a:xfrm>
          <a:prstGeom prst="rect">
            <a:avLst/>
          </a:prstGeom>
        </p:spPr>
        <p:txBody>
          <a:bodyPr/>
          <a:lstStyle>
            <a:lvl1pPr algn="ctr" defTabSz="813816">
              <a:defRPr sz="3600">
                <a:solidFill>
                  <a:srgbClr val="FF2600"/>
                </a:solidFill>
                <a:latin typeface="Arial Black"/>
                <a:ea typeface="Arial Black"/>
                <a:cs typeface="Arial Black"/>
                <a:sym typeface="Arial Black"/>
              </a:defRPr>
            </a:lvl1pPr>
          </a:lstStyle>
          <a:p>
            <a:pPr/>
            <a:r>
              <a:t>WHAT NOT TO DO!</a:t>
            </a:r>
          </a:p>
        </p:txBody>
      </p:sp>
      <p:sp>
        <p:nvSpPr>
          <p:cNvPr id="505" name="Shape 505"/>
          <p:cNvSpPr/>
          <p:nvPr>
            <p:ph type="body" idx="4294967295"/>
          </p:nvPr>
        </p:nvSpPr>
        <p:spPr>
          <a:xfrm>
            <a:off x="379411" y="817562"/>
            <a:ext cx="11582403" cy="4525963"/>
          </a:xfrm>
          <a:prstGeom prst="rect">
            <a:avLst/>
          </a:prstGeom>
        </p:spPr>
        <p:txBody>
          <a:bodyPr/>
          <a:lstStyle/>
          <a:p>
            <a:pPr marL="212596" indent="-212596" defTabSz="850391">
              <a:lnSpc>
                <a:spcPct val="110000"/>
              </a:lnSpc>
              <a:spcBef>
                <a:spcPts val="900"/>
              </a:spcBef>
              <a:buSzPct val="100000"/>
              <a:defRPr b="1" sz="2200">
                <a:latin typeface="Century Gothic"/>
                <a:ea typeface="Century Gothic"/>
                <a:cs typeface="Century Gothic"/>
                <a:sym typeface="Century Gothic"/>
              </a:defRPr>
            </a:pPr>
            <a:r>
              <a:t>DON’T PROCRASTINATE… SET AND MEET YOUR DEADLINES AND THOSE OF THE FUNDING AGENCY.</a:t>
            </a:r>
          </a:p>
          <a:p>
            <a:pPr marL="212596" indent="-212596" defTabSz="850391">
              <a:lnSpc>
                <a:spcPct val="110000"/>
              </a:lnSpc>
              <a:spcBef>
                <a:spcPts val="900"/>
              </a:spcBef>
              <a:buSzPct val="100000"/>
              <a:defRPr b="1" sz="2200">
                <a:latin typeface="Century Gothic"/>
                <a:ea typeface="Century Gothic"/>
                <a:cs typeface="Century Gothic"/>
                <a:sym typeface="Century Gothic"/>
              </a:defRPr>
            </a:pPr>
            <a:r>
              <a:t>SUBMIT A GRANT PROPOSAL WITH TYPOS.</a:t>
            </a:r>
          </a:p>
          <a:p>
            <a:pPr marL="212596" indent="-212596" defTabSz="850391">
              <a:lnSpc>
                <a:spcPct val="110000"/>
              </a:lnSpc>
              <a:spcBef>
                <a:spcPts val="900"/>
              </a:spcBef>
              <a:buSzPct val="100000"/>
              <a:defRPr b="1" sz="2200">
                <a:latin typeface="Century Gothic"/>
                <a:ea typeface="Century Gothic"/>
                <a:cs typeface="Century Gothic"/>
                <a:sym typeface="Century Gothic"/>
              </a:defRPr>
            </a:pPr>
            <a:r>
              <a:t>SUBMIT A GRANT PROPOSAL NOT MEETING THE SPECIFIC GOALS AND STANDARDS OF THE FUNDING AGENCY.</a:t>
            </a:r>
          </a:p>
          <a:p>
            <a:pPr marL="212596" indent="-212596" defTabSz="850391">
              <a:lnSpc>
                <a:spcPct val="110000"/>
              </a:lnSpc>
              <a:spcBef>
                <a:spcPts val="900"/>
              </a:spcBef>
              <a:buSzPct val="100000"/>
              <a:defRPr b="1" sz="2200">
                <a:latin typeface="Century Gothic"/>
                <a:ea typeface="Century Gothic"/>
                <a:cs typeface="Century Gothic"/>
                <a:sym typeface="Century Gothic"/>
              </a:defRPr>
            </a:pPr>
            <a:r>
              <a:t>DON’T JUST ASK FOR $$$. SHOW THE FUNDING AGENCY HOW YOU PROPOSE TO </a:t>
            </a:r>
            <a:r>
              <a:rPr u="sng"/>
              <a:t>EARN</a:t>
            </a:r>
            <a:r>
              <a:t> THE GRANT MONEY BY DOING SOMETHING THAT ENHANCES THE FUNDING AGENCY’S IMAGE IN THE COMMUNITY.</a:t>
            </a:r>
          </a:p>
          <a:p>
            <a:pPr marL="212596" indent="-212596" defTabSz="850391">
              <a:lnSpc>
                <a:spcPct val="110000"/>
              </a:lnSpc>
              <a:spcBef>
                <a:spcPts val="900"/>
              </a:spcBef>
              <a:buSzPct val="100000"/>
              <a:defRPr b="1" sz="2200">
                <a:latin typeface="Century Gothic"/>
                <a:ea typeface="Century Gothic"/>
                <a:cs typeface="Century Gothic"/>
                <a:sym typeface="Century Gothic"/>
              </a:defRPr>
            </a:pPr>
            <a:r>
              <a:t>ALWAYS GIVE SOMETHING IN RETURN FOR THE GRANT MONEY.</a:t>
            </a:r>
          </a:p>
        </p:txBody>
      </p:sp>
      <p:pic>
        <p:nvPicPr>
          <p:cNvPr id="506" name="image84.png"/>
          <p:cNvPicPr>
            <a:picLocks noChangeAspect="1"/>
          </p:cNvPicPr>
          <p:nvPr/>
        </p:nvPicPr>
        <p:blipFill>
          <a:blip r:embed="rId2">
            <a:extLst/>
          </a:blip>
          <a:stretch>
            <a:fillRect/>
          </a:stretch>
        </p:blipFill>
        <p:spPr>
          <a:xfrm>
            <a:off x="1930400" y="5702300"/>
            <a:ext cx="8128001" cy="762001"/>
          </a:xfrm>
          <a:prstGeom prst="rect">
            <a:avLst/>
          </a:prstGeom>
          <a:ln w="12700">
            <a:miter lim="400000"/>
          </a:ln>
        </p:spPr>
      </p:pic>
    </p:spTree>
  </p:cSld>
  <p:clrMapOvr>
    <a:masterClrMapping/>
  </p:clrMapOvr>
  <p:transition xmlns:p14="http://schemas.microsoft.com/office/powerpoint/2010/main" spd="med" advClick="1" p14:dur="1000"/>
</p:sld>
</file>

<file path=ppt/slides/slide9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8" name="Shape 508"/>
          <p:cNvSpPr/>
          <p:nvPr>
            <p:ph type="title" idx="4294967295"/>
          </p:nvPr>
        </p:nvSpPr>
        <p:spPr>
          <a:xfrm>
            <a:off x="609600" y="-1"/>
            <a:ext cx="10972800" cy="646115"/>
          </a:xfrm>
          <a:prstGeom prst="rect">
            <a:avLst/>
          </a:prstGeom>
        </p:spPr>
        <p:txBody>
          <a:bodyPr/>
          <a:lstStyle>
            <a:lvl1pPr algn="ctr" defTabSz="886968">
              <a:defRPr sz="3104">
                <a:solidFill>
                  <a:srgbClr val="FF2600"/>
                </a:solidFill>
                <a:latin typeface="Arial Black"/>
                <a:ea typeface="Arial Black"/>
                <a:cs typeface="Arial Black"/>
                <a:sym typeface="Arial Black"/>
              </a:defRPr>
            </a:lvl1pPr>
          </a:lstStyle>
          <a:p>
            <a:pPr/>
            <a:r>
              <a:t>WHAT TO DO!</a:t>
            </a:r>
          </a:p>
        </p:txBody>
      </p:sp>
      <p:sp>
        <p:nvSpPr>
          <p:cNvPr id="509" name="Shape 509"/>
          <p:cNvSpPr/>
          <p:nvPr>
            <p:ph type="body" idx="4294967295"/>
          </p:nvPr>
        </p:nvSpPr>
        <p:spPr>
          <a:xfrm>
            <a:off x="155575" y="622300"/>
            <a:ext cx="10972800" cy="4525963"/>
          </a:xfrm>
          <a:prstGeom prst="rect">
            <a:avLst/>
          </a:prstGeom>
        </p:spPr>
        <p:txBody>
          <a:bodyPr/>
          <a:lstStyle/>
          <a:p>
            <a:pPr marL="219454" indent="-219454" defTabSz="877822">
              <a:spcBef>
                <a:spcPts val="900"/>
              </a:spcBef>
              <a:defRPr b="1" sz="1900">
                <a:latin typeface="Century Gothic"/>
                <a:ea typeface="Century Gothic"/>
                <a:cs typeface="Century Gothic"/>
                <a:sym typeface="Century Gothic"/>
              </a:defRPr>
            </a:pPr>
            <a:r>
              <a:t>BUILD RELATIONSHIPS EVERYWHERE.</a:t>
            </a:r>
          </a:p>
          <a:p>
            <a:pPr marL="219454" indent="-219454" defTabSz="877822">
              <a:spcBef>
                <a:spcPts val="900"/>
              </a:spcBef>
              <a:defRPr b="1" sz="1900">
                <a:latin typeface="Century Gothic"/>
                <a:ea typeface="Century Gothic"/>
                <a:cs typeface="Century Gothic"/>
                <a:sym typeface="Century Gothic"/>
              </a:defRPr>
            </a:pPr>
            <a:r>
              <a:t>CONNECT BARBERSHOP SINGING WITH THE FUNDING AGENCY… IT’S LIKE APPLE PIE AND MOTHER.</a:t>
            </a:r>
          </a:p>
          <a:p>
            <a:pPr marL="219454" indent="-219454" defTabSz="877822">
              <a:spcBef>
                <a:spcPts val="900"/>
              </a:spcBef>
              <a:defRPr b="1" sz="1900">
                <a:latin typeface="Century Gothic"/>
                <a:ea typeface="Century Gothic"/>
                <a:cs typeface="Century Gothic"/>
                <a:sym typeface="Century Gothic"/>
              </a:defRPr>
            </a:pPr>
            <a:r>
              <a:t>PROMOTE BARBERSHOP SINGING, BUT ALSO PROMOTE THE FUNDING AGENCY.</a:t>
            </a:r>
          </a:p>
          <a:p>
            <a:pPr marL="219454" indent="-219454" defTabSz="877822">
              <a:spcBef>
                <a:spcPts val="900"/>
              </a:spcBef>
              <a:defRPr b="1" sz="1900">
                <a:latin typeface="Century Gothic"/>
                <a:ea typeface="Century Gothic"/>
                <a:cs typeface="Century Gothic"/>
                <a:sym typeface="Century Gothic"/>
              </a:defRPr>
            </a:pPr>
            <a:r>
              <a:t>GET INVOLVED WITH THE ARTS COMMUNITY… CAST BREAD ON THE WATER.</a:t>
            </a:r>
          </a:p>
          <a:p>
            <a:pPr marL="219454" indent="-219454" defTabSz="877822">
              <a:spcBef>
                <a:spcPts val="900"/>
              </a:spcBef>
              <a:defRPr b="1" sz="1900">
                <a:latin typeface="Century Gothic"/>
                <a:ea typeface="Century Gothic"/>
                <a:cs typeface="Century Gothic"/>
                <a:sym typeface="Century Gothic"/>
              </a:defRPr>
            </a:pPr>
            <a:r>
              <a:t>ENHANCE YOUR VISIBILITY IN THE COMMUNITY.</a:t>
            </a:r>
          </a:p>
          <a:p>
            <a:pPr marL="219454" indent="-219454" defTabSz="877822">
              <a:spcBef>
                <a:spcPts val="900"/>
              </a:spcBef>
              <a:defRPr b="1" sz="1900">
                <a:latin typeface="Century Gothic"/>
                <a:ea typeface="Century Gothic"/>
                <a:cs typeface="Century Gothic"/>
                <a:sym typeface="Century Gothic"/>
              </a:defRPr>
            </a:pPr>
            <a:r>
              <a:t>READ AND BONE-UP ON GRANT WRITING</a:t>
            </a:r>
          </a:p>
          <a:p>
            <a:pPr marL="219454" indent="-219454" defTabSz="877822">
              <a:spcBef>
                <a:spcPts val="900"/>
              </a:spcBef>
              <a:defRPr b="1" sz="1900">
                <a:latin typeface="Century Gothic"/>
                <a:ea typeface="Century Gothic"/>
                <a:cs typeface="Century Gothic"/>
                <a:sym typeface="Century Gothic"/>
              </a:defRPr>
            </a:pPr>
            <a:r>
              <a:t>START SMALL WITH YOUR PROPOSAL, BE SUCCESSFUL, AND PROMOTE A LARGER PROPOSAL NEXT TIME.</a:t>
            </a:r>
          </a:p>
          <a:p>
            <a:pPr marL="219454" indent="-219454" defTabSz="877822">
              <a:spcBef>
                <a:spcPts val="900"/>
              </a:spcBef>
              <a:defRPr b="1" sz="1900">
                <a:latin typeface="Century Gothic"/>
                <a:ea typeface="Century Gothic"/>
                <a:cs typeface="Century Gothic"/>
                <a:sym typeface="Century Gothic"/>
              </a:defRPr>
            </a:pPr>
            <a:r>
              <a:t>FOCUS ON THE ARTS AND YOUTH… THAT’S HOT </a:t>
            </a:r>
          </a:p>
        </p:txBody>
      </p:sp>
    </p:spTree>
  </p:cSld>
  <p:clrMapOvr>
    <a:masterClrMapping/>
  </p:clrMapOvr>
  <p:transition xmlns:p14="http://schemas.microsoft.com/office/powerpoint/2010/main" spd="med" advClick="1" p14:dur="1000"/>
</p:sld>
</file>

<file path=ppt/slides/slide9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1" name="Shape 511"/>
          <p:cNvSpPr/>
          <p:nvPr>
            <p:ph type="title" idx="4294967295"/>
          </p:nvPr>
        </p:nvSpPr>
        <p:spPr>
          <a:xfrm>
            <a:off x="406400" y="223836"/>
            <a:ext cx="9652000" cy="454028"/>
          </a:xfrm>
          <a:prstGeom prst="rect">
            <a:avLst/>
          </a:prstGeom>
        </p:spPr>
        <p:txBody>
          <a:bodyPr/>
          <a:lstStyle>
            <a:lvl1pPr algn="ctr" defTabSz="795527">
              <a:defRPr sz="2000">
                <a:solidFill>
                  <a:srgbClr val="FF2600"/>
                </a:solidFill>
                <a:latin typeface="Arial Black"/>
                <a:ea typeface="Arial Black"/>
                <a:cs typeface="Arial Black"/>
                <a:sym typeface="Arial Black"/>
              </a:defRPr>
            </a:lvl1pPr>
          </a:lstStyle>
          <a:p>
            <a:pPr/>
            <a:r>
              <a:t>WHAT HAPPENS IF WE DON’T GET THE GRANT?</a:t>
            </a:r>
          </a:p>
        </p:txBody>
      </p:sp>
      <p:sp>
        <p:nvSpPr>
          <p:cNvPr id="512" name="Shape 512"/>
          <p:cNvSpPr/>
          <p:nvPr>
            <p:ph type="body" idx="4294967295"/>
          </p:nvPr>
        </p:nvSpPr>
        <p:spPr>
          <a:xfrm>
            <a:off x="0" y="681037"/>
            <a:ext cx="12192000" cy="4525963"/>
          </a:xfrm>
          <a:prstGeom prst="rect">
            <a:avLst/>
          </a:prstGeom>
        </p:spPr>
        <p:txBody>
          <a:bodyPr/>
          <a:lstStyle/>
          <a:p>
            <a:pPr>
              <a:lnSpc>
                <a:spcPct val="150000"/>
              </a:lnSpc>
              <a:buSzPct val="100000"/>
              <a:defRPr b="1">
                <a:latin typeface="Century Gothic"/>
                <a:ea typeface="Century Gothic"/>
                <a:cs typeface="Century Gothic"/>
                <a:sym typeface="Century Gothic"/>
              </a:defRPr>
            </a:pPr>
            <a:r>
              <a:t>FIND OUT WHY… ASK FOR FEEDBACK AS TO WHY YOUR PROPOSAL WAS REJECTED.</a:t>
            </a:r>
          </a:p>
          <a:p>
            <a:pPr>
              <a:lnSpc>
                <a:spcPct val="150000"/>
              </a:lnSpc>
              <a:buSzPct val="100000"/>
              <a:defRPr b="1">
                <a:latin typeface="Century Gothic"/>
                <a:ea typeface="Century Gothic"/>
                <a:cs typeface="Century Gothic"/>
                <a:sym typeface="Century Gothic"/>
              </a:defRPr>
            </a:pPr>
            <a:r>
              <a:t>KEEP TRYING AND IMPROVING THE PRODUCT.</a:t>
            </a:r>
          </a:p>
          <a:p>
            <a:pPr>
              <a:lnSpc>
                <a:spcPct val="150000"/>
              </a:lnSpc>
              <a:buSzPct val="100000"/>
              <a:defRPr b="1">
                <a:latin typeface="Century Gothic"/>
                <a:ea typeface="Century Gothic"/>
                <a:cs typeface="Century Gothic"/>
                <a:sym typeface="Century Gothic"/>
              </a:defRPr>
            </a:pPr>
            <a:r>
              <a:t>REFINE YOUR PRESENTATION.</a:t>
            </a:r>
          </a:p>
          <a:p>
            <a:pPr>
              <a:lnSpc>
                <a:spcPct val="150000"/>
              </a:lnSpc>
              <a:buSzPct val="100000"/>
              <a:defRPr b="1">
                <a:latin typeface="Century Gothic"/>
                <a:ea typeface="Century Gothic"/>
                <a:cs typeface="Century Gothic"/>
                <a:sym typeface="Century Gothic"/>
              </a:defRPr>
            </a:pPr>
            <a:r>
              <a:t>FEW ORGANIZATIONS GET GRANTS THE FIRST TIME AROUND, KEEP TRYING.</a:t>
            </a:r>
          </a:p>
          <a:p>
            <a:pPr>
              <a:lnSpc>
                <a:spcPct val="150000"/>
              </a:lnSpc>
              <a:buSzPct val="100000"/>
              <a:defRPr b="1">
                <a:latin typeface="Century Gothic"/>
                <a:ea typeface="Century Gothic"/>
                <a:cs typeface="Century Gothic"/>
                <a:sym typeface="Century Gothic"/>
              </a:defRPr>
            </a:pPr>
            <a:r>
              <a:t>CONTINUALLY IMPROVE YOUR STANDING IN THE LOCAL COMMUNITY AND THE ARTS COMMUNITY.</a:t>
            </a:r>
          </a:p>
          <a:p>
            <a:pPr>
              <a:lnSpc>
                <a:spcPct val="150000"/>
              </a:lnSpc>
              <a:buSzPct val="100000"/>
              <a:defRPr b="1">
                <a:latin typeface="Century Gothic"/>
                <a:ea typeface="Century Gothic"/>
                <a:cs typeface="Century Gothic"/>
                <a:sym typeface="Century Gothic"/>
              </a:defRPr>
            </a:pPr>
            <a:r>
              <a:t>WORK FOR FREE AS AN ENTRE FOR FUTURE FUNDING OF YOUR PROJECTS.</a:t>
            </a:r>
          </a:p>
          <a:p>
            <a:pPr>
              <a:lnSpc>
                <a:spcPct val="150000"/>
              </a:lnSpc>
              <a:buSzPct val="100000"/>
              <a:defRPr b="1">
                <a:latin typeface="Century Gothic"/>
                <a:ea typeface="Century Gothic"/>
                <a:cs typeface="Century Gothic"/>
                <a:sym typeface="Century Gothic"/>
              </a:defRPr>
            </a:pPr>
            <a:r>
              <a:t>BUILD RELATIONSHIPS! KNOW THE PEOPLE YOU’RE TRYING TO GET A GRANT FROM.</a:t>
            </a:r>
          </a:p>
          <a:p>
            <a:pPr>
              <a:lnSpc>
                <a:spcPct val="150000"/>
              </a:lnSpc>
              <a:buSzPct val="100000"/>
              <a:defRPr b="1">
                <a:latin typeface="Century Gothic"/>
                <a:ea typeface="Century Gothic"/>
                <a:cs typeface="Century Gothic"/>
                <a:sym typeface="Century Gothic"/>
              </a:defRPr>
            </a:pPr>
            <a:r>
              <a:t>DON’T EVER GIVE UP</a:t>
            </a:r>
          </a:p>
        </p:txBody>
      </p:sp>
      <p:pic>
        <p:nvPicPr>
          <p:cNvPr id="513" name="image85.png"/>
          <p:cNvPicPr>
            <a:picLocks noChangeAspect="1"/>
          </p:cNvPicPr>
          <p:nvPr/>
        </p:nvPicPr>
        <p:blipFill>
          <a:blip r:embed="rId2">
            <a:extLst/>
          </a:blip>
          <a:stretch>
            <a:fillRect/>
          </a:stretch>
        </p:blipFill>
        <p:spPr>
          <a:xfrm>
            <a:off x="4673600" y="4572000"/>
            <a:ext cx="5080000" cy="1905000"/>
          </a:xfrm>
          <a:prstGeom prst="rect">
            <a:avLst/>
          </a:prstGeom>
          <a:ln w="12700">
            <a:miter lim="400000"/>
          </a:ln>
        </p:spPr>
      </p:pic>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Impact"/>
        <a:ea typeface="Impact"/>
        <a:cs typeface="Impact"/>
      </a:majorFont>
      <a:minorFont>
        <a:latin typeface="Impact"/>
        <a:ea typeface="Impact"/>
        <a:cs typeface="Impac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8180F"/>
          </a:solidFill>
          <a:prstDash val="solid"/>
          <a:round/>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B8180F"/>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Impact"/>
        <a:ea typeface="Impact"/>
        <a:cs typeface="Impact"/>
      </a:majorFont>
      <a:minorFont>
        <a:latin typeface="Impact"/>
        <a:ea typeface="Impact"/>
        <a:cs typeface="Impac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8180F"/>
          </a:solidFill>
          <a:prstDash val="solid"/>
          <a:round/>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B8180F"/>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Trebuchet MS"/>
            <a:ea typeface="Trebuchet MS"/>
            <a:cs typeface="Trebuchet MS"/>
            <a:sym typeface="Trebuchet M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