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5"/>
  </p:notesMasterIdLst>
  <p:sldIdLst>
    <p:sldId id="257" r:id="rId3"/>
    <p:sldId id="259" r:id="rId4"/>
    <p:sldId id="263" r:id="rId5"/>
    <p:sldId id="260" r:id="rId6"/>
    <p:sldId id="264" r:id="rId7"/>
    <p:sldId id="265" r:id="rId8"/>
    <p:sldId id="266" r:id="rId9"/>
    <p:sldId id="269" r:id="rId10"/>
    <p:sldId id="271" r:id="rId11"/>
    <p:sldId id="262" r:id="rId12"/>
    <p:sldId id="261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DBBC8-4FC0-448F-9A1B-DBAC16ABACEF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B3D5E-C55B-427B-966C-54AC62603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8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29057" indent="-280406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21626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570276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18927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467577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16227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364878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13528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fld id="{6FEEF7C0-40DB-C649-B2DF-A38780346E51}" type="datetime3">
              <a:rPr lang="en-US" sz="1300">
                <a:solidFill>
                  <a:prstClr val="black"/>
                </a:solidFill>
              </a:rPr>
              <a:pPr/>
              <a:t>14 November 2013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29057" indent="-280406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21626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570276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18927" indent="-224325" defTabSz="912879"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467577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16227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364878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13528" indent="-224325" defTabSz="912879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fld id="{00E2B9FA-0A20-ED4E-9FF4-E326FD84FDCA}" type="slidenum">
              <a:rPr lang="en-US" sz="1300">
                <a:solidFill>
                  <a:prstClr val="black"/>
                </a:solidFill>
              </a:rPr>
              <a:pPr/>
              <a:t>1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7200" y="57594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53088"/>
            <a:ext cx="171767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00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71600" y="2286000"/>
            <a:ext cx="73914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300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D4780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48587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34922F-61AC-5B42-B1E1-890BAAE1AD16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D2DB846E-68E7-A74A-A64E-12D7BDE430F4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945767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202E07C-0A20-9E4E-A793-D8E56117B8F1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5C8BEF5E-741B-2743-B149-B430A285C94A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966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04800"/>
            <a:ext cx="1962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734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E3DF78-ADB9-1B43-AC2D-1209FF22DF0A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64002DE9-1EE6-0C46-9980-AD1B0CF5E27F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850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468143"/>
            <a:ext cx="95091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524000"/>
            <a:ext cx="7848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3507171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468143"/>
            <a:ext cx="95091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0"/>
            <a:ext cx="38481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8481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040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7200" y="57594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53088"/>
            <a:ext cx="171767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00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71600" y="2286000"/>
            <a:ext cx="73914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300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D4780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389261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CF40CFA-7A73-614A-BAAC-757032AB9B4E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F4639A68-9A89-C348-8EB1-D2713009C772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848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419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FA5A325-E24D-EC49-9FD8-F4A281EEFC6B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7BDB1D6D-37AE-234D-8FE6-99D149015EE9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5027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48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848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759B87-DBA8-1C4C-93DC-9349C606442C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2172C403-F72B-0C43-B298-AD78DFBF420E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76494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CF40CFA-7A73-614A-BAAC-757032AB9B4E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F4639A68-9A89-C348-8EB1-D2713009C772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669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53321E3-343A-7545-9639-EE5EE787D951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1D10BB3A-BEF7-F345-8D60-013BE3BE74A5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0887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867285E-B4DA-784A-9405-87F89D221FA2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C373CBEC-B2C8-8644-BFC9-BE319DC3DA73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845324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CDA80B2-89C9-394F-851D-B4A56121553C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BB297198-AFF0-2B45-82FF-0CF478B3E73C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13766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9A3107E-4A87-2A40-9BF0-145717469706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C110C95D-4958-EA4A-BB4D-77B8F92BC373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34801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34922F-61AC-5B42-B1E1-890BAAE1AD16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D2DB846E-68E7-A74A-A64E-12D7BDE430F4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792056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202E07C-0A20-9E4E-A793-D8E56117B8F1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5C8BEF5E-741B-2743-B149-B430A285C94A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016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04800"/>
            <a:ext cx="1962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734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E3DF78-ADB9-1B43-AC2D-1209FF22DF0A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64002DE9-1EE6-0C46-9980-AD1B0CF5E27F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9406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468143"/>
            <a:ext cx="95091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524000"/>
            <a:ext cx="7848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5080833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468143"/>
            <a:ext cx="95091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0"/>
            <a:ext cx="38481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8481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240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317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FA5A325-E24D-EC49-9FD8-F4A281EEFC6B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7BDB1D6D-37AE-234D-8FE6-99D149015EE9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452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48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848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759B87-DBA8-1C4C-93DC-9349C606442C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2172C403-F72B-0C43-B298-AD78DFBF420E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8979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53321E3-343A-7545-9639-EE5EE787D951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1D10BB3A-BEF7-F345-8D60-013BE3BE74A5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03658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867285E-B4DA-784A-9405-87F89D221FA2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C373CBEC-B2C8-8644-BFC9-BE319DC3DA73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113340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CDA80B2-89C9-394F-851D-B4A56121553C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BB297198-AFF0-2B45-82FF-0CF478B3E73C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652119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03363" y="6465888"/>
            <a:ext cx="1447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9A3107E-4A87-2A40-9BF0-145717469706}" type="datetime1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11/14/2013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788" y="64770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2613" y="6467475"/>
            <a:ext cx="129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777777"/>
                </a:solidFill>
                <a:latin typeface="Times New Roman" charset="0"/>
              </a:rPr>
              <a:t>Slide </a:t>
            </a:r>
            <a:fld id="{C110C95D-4958-EA4A-BB4D-77B8F92BC373}" type="slidenum">
              <a:rPr lang="en-US" sz="2000">
                <a:solidFill>
                  <a:srgbClr val="777777"/>
                </a:solidFill>
                <a:latin typeface="Times New Roman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333076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t_ba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5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29288"/>
            <a:ext cx="171767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7" descr="top_bar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90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Oval 9"/>
          <p:cNvSpPr>
            <a:spLocks noChangeArrowheads="1"/>
          </p:cNvSpPr>
          <p:nvPr/>
        </p:nvSpPr>
        <p:spPr bwMode="auto">
          <a:xfrm>
            <a:off x="1447800" y="6556375"/>
            <a:ext cx="76200" cy="76200"/>
          </a:xfrm>
          <a:prstGeom prst="ellipse">
            <a:avLst/>
          </a:prstGeom>
          <a:solidFill>
            <a:srgbClr val="475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1031" name="Oval 10"/>
          <p:cNvSpPr>
            <a:spLocks noChangeArrowheads="1"/>
          </p:cNvSpPr>
          <p:nvPr/>
        </p:nvSpPr>
        <p:spPr bwMode="auto">
          <a:xfrm>
            <a:off x="3087688" y="6556375"/>
            <a:ext cx="76200" cy="76200"/>
          </a:xfrm>
          <a:prstGeom prst="ellipse">
            <a:avLst/>
          </a:prstGeom>
          <a:solidFill>
            <a:srgbClr val="475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848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1000" y="5791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32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advClick="0"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600">
          <a:solidFill>
            <a:srgbClr val="704600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400">
          <a:solidFill>
            <a:srgbClr val="704600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200">
          <a:solidFill>
            <a:srgbClr val="704600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000">
          <a:solidFill>
            <a:srgbClr val="704600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6pPr>
      <a:lvl7pPr marL="29718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7pPr>
      <a:lvl8pPr marL="34290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8pPr>
      <a:lvl9pPr marL="38862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t_ba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5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29288"/>
            <a:ext cx="171767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7" descr="top_bar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90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Oval 9"/>
          <p:cNvSpPr>
            <a:spLocks noChangeArrowheads="1"/>
          </p:cNvSpPr>
          <p:nvPr/>
        </p:nvSpPr>
        <p:spPr bwMode="auto">
          <a:xfrm>
            <a:off x="1447800" y="6556375"/>
            <a:ext cx="76200" cy="76200"/>
          </a:xfrm>
          <a:prstGeom prst="ellipse">
            <a:avLst/>
          </a:prstGeom>
          <a:solidFill>
            <a:srgbClr val="475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1031" name="Oval 10"/>
          <p:cNvSpPr>
            <a:spLocks noChangeArrowheads="1"/>
          </p:cNvSpPr>
          <p:nvPr/>
        </p:nvSpPr>
        <p:spPr bwMode="auto">
          <a:xfrm>
            <a:off x="3087688" y="6556375"/>
            <a:ext cx="76200" cy="76200"/>
          </a:xfrm>
          <a:prstGeom prst="ellipse">
            <a:avLst/>
          </a:prstGeom>
          <a:solidFill>
            <a:srgbClr val="475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777777"/>
              </a:solidFill>
              <a:latin typeface="Times New Roman" charset="0"/>
            </a:endParaRP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848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1000" y="5791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17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 advClick="0"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75EB2"/>
          </a:solidFill>
          <a:effectLst>
            <a:outerShdw blurRad="38100" dist="38100" dir="2700000" algn="tl">
              <a:srgbClr val="DDDDDD"/>
            </a:outerShdw>
          </a:effectLst>
          <a:latin typeface="Trebuchet MS" pitchFamily="110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600">
          <a:solidFill>
            <a:srgbClr val="704600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400">
          <a:solidFill>
            <a:srgbClr val="704600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200">
          <a:solidFill>
            <a:srgbClr val="704600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 sz="2000">
          <a:solidFill>
            <a:srgbClr val="704600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6pPr>
      <a:lvl7pPr marL="29718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7pPr>
      <a:lvl8pPr marL="34290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8pPr>
      <a:lvl9pPr marL="3886200" indent="-228600" algn="l" rtl="0" fontAlgn="base">
        <a:spcBef>
          <a:spcPct val="10000"/>
        </a:spcBef>
        <a:spcAft>
          <a:spcPct val="30000"/>
        </a:spcAft>
        <a:buClr>
          <a:srgbClr val="D47806"/>
        </a:buClr>
        <a:buChar char="•"/>
        <a:defRPr>
          <a:solidFill>
            <a:srgbClr val="704600"/>
          </a:solidFill>
          <a:latin typeface="+mn-lt"/>
          <a:ea typeface="ＭＳ Ｐゴシック" pitchFamily="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voice.brownpapertickets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events/218540131642309/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officialpsds.com/Logo_Facebook-PSD71268.html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lionnelweb.com/blog/2012/05/14/mark-zuckerberg-facebooks-ceo-turns-28/facebook-logo21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tpromotd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rbershop.org/public-relations-get-the-word-out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://www.sdartstix.com/find-a-show/the-north-pole-express" TargetMode="Externa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71600" y="12954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rebuchet MS" charset="0"/>
                <a:ea typeface="MS PGothic" charset="0"/>
              </a:rPr>
              <a:t>Marketing &amp; Public Relations</a:t>
            </a:r>
            <a:br>
              <a:rPr lang="en-US" dirty="0">
                <a:latin typeface="Trebuchet MS" charset="0"/>
                <a:ea typeface="MS PGothic" charset="0"/>
              </a:rPr>
            </a:br>
            <a:r>
              <a:rPr lang="en-US" dirty="0" smtClean="0">
                <a:latin typeface="Trebuchet MS" charset="0"/>
                <a:ea typeface="MS PGothic" charset="0"/>
              </a:rPr>
              <a:t>FWD </a:t>
            </a:r>
            <a:r>
              <a:rPr lang="en-US" dirty="0">
                <a:latin typeface="American Typewriter" charset="0"/>
                <a:ea typeface="MS PGothic" charset="0"/>
              </a:rPr>
              <a:t>LEADERSHIP ACADEMY</a:t>
            </a:r>
          </a:p>
        </p:txBody>
      </p:sp>
      <p:sp>
        <p:nvSpPr>
          <p:cNvPr id="1741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895600"/>
            <a:ext cx="7162800" cy="20574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Trebuchet MS" charset="0"/>
                <a:ea typeface="MS PGothic" charset="0"/>
              </a:rPr>
              <a:t> </a:t>
            </a:r>
            <a:r>
              <a:rPr lang="en-US" b="1" dirty="0" smtClean="0">
                <a:latin typeface="Trebuchet MS" charset="0"/>
                <a:ea typeface="MS PGothic" charset="0"/>
              </a:rPr>
              <a:t>2013 Sun Harbor 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latin typeface="Trebuchet MS" charset="0"/>
                <a:ea typeface="MS PGothic" charset="0"/>
              </a:rPr>
              <a:t>Christmas Show Promotion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MS PGothic" charset="0"/>
              </a:rPr>
              <a:t>North Pole Express!</a:t>
            </a:r>
          </a:p>
        </p:txBody>
      </p:sp>
    </p:spTree>
    <p:extLst>
      <p:ext uri="{BB962C8B-B14F-4D97-AF65-F5344CB8AC3E}">
        <p14:creationId xmlns:p14="http://schemas.microsoft.com/office/powerpoint/2010/main" val="20341474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  <a:latin typeface="Trebuchet MS" charset="0"/>
                <a:ea typeface="MS PGothic" charset="0"/>
                <a:hlinkClick r:id="rId3"/>
              </a:rPr>
              <a:t>BrownPaperTickets.com</a:t>
            </a:r>
            <a:endParaRPr lang="en-US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“Brown </a:t>
            </a:r>
            <a:r>
              <a:rPr lang="en-US" dirty="0"/>
              <a:t>Paper Tickets is the </a:t>
            </a:r>
            <a:r>
              <a:rPr lang="en-US" dirty="0" smtClean="0"/>
              <a:t>smartest </a:t>
            </a:r>
            <a:r>
              <a:rPr lang="en-US" dirty="0"/>
              <a:t>way to sell tickets for your next event! Ticket buyers pay just $0.99 + 3.5%, including delivery and credit card processing</a:t>
            </a:r>
            <a:r>
              <a:rPr lang="en-US" dirty="0" smtClean="0"/>
              <a:t>!” (from website)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Always </a:t>
            </a:r>
            <a:r>
              <a:rPr lang="en-US" sz="2400" dirty="0">
                <a:solidFill>
                  <a:srgbClr val="002060"/>
                </a:solidFill>
                <a:latin typeface="Trebuchet MS" charset="0"/>
                <a:ea typeface="MS PGothic" charset="0"/>
              </a:rPr>
              <a:t>free to create events and sell </a:t>
            </a:r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tickets. </a:t>
            </a:r>
            <a:endParaRPr lang="en-US" sz="2400" dirty="0">
              <a:solidFill>
                <a:srgbClr val="002060"/>
              </a:solidFill>
              <a:latin typeface="Trebuchet MS" charset="0"/>
              <a:ea typeface="MS PGothic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Live </a:t>
            </a:r>
            <a:r>
              <a:rPr lang="en-US" sz="2400" dirty="0">
                <a:solidFill>
                  <a:srgbClr val="002060"/>
                </a:solidFill>
                <a:latin typeface="Trebuchet MS" charset="0"/>
                <a:ea typeface="MS PGothic" charset="0"/>
              </a:rPr>
              <a:t>in-house 24/7 phone sales and </a:t>
            </a:r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support</a:t>
            </a:r>
            <a:r>
              <a:rPr lang="en-US" sz="2400" dirty="0">
                <a:solidFill>
                  <a:srgbClr val="002060"/>
                </a:solidFill>
                <a:latin typeface="Trebuchet MS" charset="0"/>
                <a:ea typeface="MS PGothic" charset="0"/>
              </a:rPr>
              <a:t>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Free </a:t>
            </a:r>
            <a:r>
              <a:rPr lang="en-US" sz="2400" dirty="0">
                <a:solidFill>
                  <a:srgbClr val="002060"/>
                </a:solidFill>
                <a:latin typeface="Trebuchet MS" charset="0"/>
                <a:ea typeface="MS PGothic" charset="0"/>
              </a:rPr>
              <a:t>ticket printing and shipping for your ticket </a:t>
            </a:r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buyers.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rebuchet MS" charset="0"/>
                <a:ea typeface="MS PGothic" charset="0"/>
              </a:rPr>
              <a:t>Assists with online marketing.</a:t>
            </a:r>
            <a:endParaRPr lang="en-US" sz="2400" dirty="0">
              <a:solidFill>
                <a:srgbClr val="002060"/>
              </a:solidFill>
              <a:latin typeface="Trebuchet MS" charset="0"/>
              <a:ea typeface="MS PGothic" charset="0"/>
            </a:endParaRPr>
          </a:p>
          <a:p>
            <a:pPr marL="0" indent="0">
              <a:buNone/>
            </a:pPr>
            <a:endParaRPr lang="en-US" dirty="0">
              <a:latin typeface="Trebuchet MS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2478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07124"/>
            <a:ext cx="7848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  <a:latin typeface="Trebuchet MS" charset="0"/>
                <a:ea typeface="MS PGothic" charset="0"/>
                <a:hlinkClick r:id="rId3"/>
              </a:rPr>
              <a:t>Facebook.com event page</a:t>
            </a:r>
            <a:endParaRPr lang="en-US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848600" cy="2209799"/>
          </a:xfrm>
        </p:spPr>
        <p:txBody>
          <a:bodyPr/>
          <a:lstStyle/>
          <a:p>
            <a:r>
              <a:rPr lang="en-US" sz="2800" dirty="0" smtClean="0">
                <a:latin typeface="Trebuchet MS" charset="0"/>
                <a:ea typeface="MS PGothic" charset="0"/>
              </a:rPr>
              <a:t>Online presence</a:t>
            </a:r>
            <a:endParaRPr lang="en-US" sz="2800" dirty="0">
              <a:latin typeface="Trebuchet MS" charset="0"/>
              <a:ea typeface="MS PGothic" charset="0"/>
            </a:endParaRPr>
          </a:p>
          <a:p>
            <a:r>
              <a:rPr lang="en-US" sz="2800" dirty="0" smtClean="0">
                <a:latin typeface="Trebuchet MS" charset="0"/>
                <a:ea typeface="MS PGothic" charset="0"/>
              </a:rPr>
              <a:t>Easy way to pass on to Friends of Chapter Members and they pass on and they pass on and . . . . . . .</a:t>
            </a:r>
            <a:endParaRPr lang="en-US" sz="2800" dirty="0">
              <a:latin typeface="Trebuchet MS" charset="0"/>
              <a:ea typeface="MS PGothic" charset="0"/>
            </a:endParaRPr>
          </a:p>
        </p:txBody>
      </p:sp>
      <p:pic>
        <p:nvPicPr>
          <p:cNvPr id="2052" name="Picture 4" descr="http://www.lionnelweb.com/blog/wp-content/uploads/2012/05/facebook-logo2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fficialpsds.com/images/thumbs/Logo_Facebook-psd71268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660" y="533400"/>
            <a:ext cx="216027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1447800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Pole Express!</a:t>
            </a: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91728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  <a:latin typeface="Trebuchet MS" charset="0"/>
                <a:ea typeface="MS PGothic" charset="0"/>
                <a:hlinkClick r:id="rId3"/>
              </a:rPr>
              <a:t>GetPromotd.com</a:t>
            </a:r>
            <a:endParaRPr lang="en-US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4038600"/>
            <a:ext cx="7848600" cy="1981200"/>
          </a:xfrm>
        </p:spPr>
        <p:txBody>
          <a:bodyPr/>
          <a:lstStyle/>
          <a:p>
            <a:r>
              <a:rPr lang="en-US" dirty="0" smtClean="0">
                <a:latin typeface="Trebuchet MS" charset="0"/>
                <a:ea typeface="MS PGothic" charset="0"/>
              </a:rPr>
              <a:t>Event marketing </a:t>
            </a:r>
            <a:r>
              <a:rPr lang="en-US" dirty="0">
                <a:latin typeface="Trebuchet MS" charset="0"/>
                <a:ea typeface="MS PGothic" charset="0"/>
              </a:rPr>
              <a:t>m</a:t>
            </a:r>
            <a:r>
              <a:rPr lang="en-US" dirty="0" smtClean="0">
                <a:latin typeface="Trebuchet MS" charset="0"/>
                <a:ea typeface="MS PGothic" charset="0"/>
              </a:rPr>
              <a:t>ade easy.</a:t>
            </a:r>
            <a:endParaRPr lang="en-US" dirty="0">
              <a:latin typeface="Trebuchet MS" charset="0"/>
              <a:ea typeface="MS PGothic" charset="0"/>
            </a:endParaRPr>
          </a:p>
          <a:p>
            <a:r>
              <a:rPr lang="en-US" dirty="0" smtClean="0">
                <a:latin typeface="Trebuchet MS" charset="0"/>
                <a:ea typeface="MS PGothic" charset="0"/>
              </a:rPr>
              <a:t>Tools for advertising, promotions, analytics and more.</a:t>
            </a:r>
          </a:p>
          <a:p>
            <a:endParaRPr lang="en-US" dirty="0">
              <a:latin typeface="Trebuchet MS" charset="0"/>
              <a:ea typeface="MS PGothic" charset="0"/>
            </a:endParaRPr>
          </a:p>
        </p:txBody>
      </p:sp>
      <p:pic>
        <p:nvPicPr>
          <p:cNvPr id="4" name="Picture 3" descr="Sub-2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740" y="1600200"/>
            <a:ext cx="3800475" cy="2295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959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990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Flyers – 250 - 8.5x11 &amp; 250 Postcard</a:t>
            </a:r>
            <a:br>
              <a:rPr lang="en-US" sz="3200" dirty="0" smtClean="0">
                <a:effectLst/>
                <a:latin typeface="Trebuchet MS" charset="0"/>
                <a:ea typeface="MS PGothic" charset="0"/>
              </a:rPr>
            </a:br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$96.11</a:t>
            </a: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pic>
        <p:nvPicPr>
          <p:cNvPr id="2" name="Content Placeholder 1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39982"/>
            <a:ext cx="3532909" cy="4572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73" y="1219200"/>
            <a:ext cx="3532915" cy="45720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1657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1197"/>
            <a:ext cx="8225284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2,782 Postcards via Vista Print</a:t>
            </a:r>
            <a:br>
              <a:rPr lang="en-US" sz="3200" dirty="0" smtClean="0">
                <a:effectLst/>
                <a:latin typeface="Trebuchet MS" charset="0"/>
                <a:ea typeface="MS PGothic" charset="0"/>
              </a:rPr>
            </a:br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$1,251.73</a:t>
            </a: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3532909" cy="4572000"/>
          </a:xfrm>
          <a:ln>
            <a:solidFill>
              <a:srgbClr val="002060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19200"/>
            <a:ext cx="4567684" cy="352958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796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22570" y="0"/>
            <a:ext cx="7848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Email Blast – SDPAL (13,000)</a:t>
            </a: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3180713" cy="4114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914400"/>
            <a:ext cx="3179625" cy="4114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5257800"/>
            <a:ext cx="7065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  <a:hlinkClick r:id="rId5"/>
              </a:rPr>
              <a:t>ArtTix</a:t>
            </a:r>
            <a:r>
              <a:rPr lang="en-US" sz="2800" b="1" dirty="0" smtClean="0">
                <a:solidFill>
                  <a:srgbClr val="FF0000"/>
                </a:solidFill>
                <a:hlinkClick r:id="rId5"/>
              </a:rPr>
              <a:t> – Ticket Booth – Online presence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912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22570" y="0"/>
            <a:ext cx="7848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Email Blast – Chorus file (550)</a:t>
            </a: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39" y="1030324"/>
            <a:ext cx="3674225" cy="47548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30324"/>
            <a:ext cx="3674225" cy="47548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8550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547141" y="152400"/>
            <a:ext cx="826423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err="1" smtClean="0">
                <a:effectLst/>
                <a:latin typeface="Trebuchet MS" charset="0"/>
                <a:ea typeface="MS PGothic" charset="0"/>
              </a:rPr>
              <a:t>ArtTix</a:t>
            </a:r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 – Weekly Email and Calendar</a:t>
            </a:r>
            <a:br>
              <a:rPr lang="en-US" sz="3200" dirty="0" smtClean="0">
                <a:effectLst/>
                <a:latin typeface="Trebuchet MS" charset="0"/>
                <a:ea typeface="MS PGothic" charset="0"/>
              </a:rPr>
            </a:br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13,000 addresses</a:t>
            </a: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50" y="1295400"/>
            <a:ext cx="3674225" cy="47548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620" y="1295400"/>
            <a:ext cx="3674225" cy="47548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4694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Local Club Newsletters and Meetings</a:t>
            </a:r>
            <a:br>
              <a:rPr lang="en-US" sz="3200" dirty="0" smtClean="0">
                <a:effectLst/>
                <a:latin typeface="Trebuchet MS" charset="0"/>
                <a:ea typeface="MS PGothic" charset="0"/>
              </a:rPr>
            </a:br>
            <a:r>
              <a:rPr lang="en-US" sz="3200" dirty="0" smtClean="0">
                <a:effectLst/>
                <a:latin typeface="Trebuchet MS" charset="0"/>
                <a:ea typeface="MS PGothic" charset="0"/>
              </a:rPr>
              <a:t>In Conjunction with Membership</a:t>
            </a:r>
            <a:br>
              <a:rPr lang="en-US" sz="3200" dirty="0" smtClean="0">
                <a:effectLst/>
                <a:latin typeface="Trebuchet MS" charset="0"/>
                <a:ea typeface="MS PGothic" charset="0"/>
              </a:rPr>
            </a:br>
            <a:endParaRPr lang="en-US" sz="3200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ea typeface="MS PGothic" charset="0"/>
              </a:rPr>
              <a:t>Flyers and Quartet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Rotary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Lions Club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Seniors Social Club</a:t>
            </a:r>
            <a:endParaRPr lang="en-US" dirty="0">
              <a:latin typeface="Trebuchet MS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6697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dirty="0" smtClean="0">
                <a:effectLst/>
                <a:latin typeface="Trebuchet MS" charset="0"/>
                <a:ea typeface="MS PGothic" charset="0"/>
              </a:rPr>
              <a:t>Guest Performers</a:t>
            </a:r>
            <a:br>
              <a:rPr lang="en-US" dirty="0" smtClean="0">
                <a:effectLst/>
                <a:latin typeface="Trebuchet MS" charset="0"/>
                <a:ea typeface="MS PGothic" charset="0"/>
              </a:rPr>
            </a:br>
            <a:r>
              <a:rPr lang="en-US" sz="2800" dirty="0" err="1" smtClean="0">
                <a:effectLst/>
                <a:latin typeface="Trebuchet MS" charset="0"/>
                <a:ea typeface="MS PGothic" charset="0"/>
              </a:rPr>
              <a:t>Cloggers</a:t>
            </a:r>
            <a:r>
              <a:rPr lang="en-US" sz="2800" dirty="0" smtClean="0">
                <a:effectLst/>
                <a:latin typeface="Trebuchet MS" charset="0"/>
                <a:ea typeface="MS PGothic" charset="0"/>
              </a:rPr>
              <a:t> &amp; Bell Choir</a:t>
            </a:r>
            <a:endParaRPr lang="en-US" sz="2800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ea typeface="MS PGothic" charset="0"/>
              </a:rPr>
              <a:t>Publicity</a:t>
            </a:r>
          </a:p>
          <a:p>
            <a:r>
              <a:rPr lang="en-US" dirty="0" smtClean="0">
                <a:latin typeface="Trebuchet MS" charset="0"/>
                <a:ea typeface="MS PGothic" charset="0"/>
              </a:rPr>
              <a:t>Flyers</a:t>
            </a:r>
          </a:p>
          <a:p>
            <a:r>
              <a:rPr lang="en-US" dirty="0" smtClean="0">
                <a:latin typeface="Trebuchet MS" charset="0"/>
                <a:ea typeface="MS PGothic" charset="0"/>
              </a:rPr>
              <a:t>50 tickets to sell or give to “their” people.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Increases exposure to a different group.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Fills seats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Sell more tickets if exceeds 50</a:t>
            </a:r>
            <a:endParaRPr lang="en-US" dirty="0">
              <a:latin typeface="Trebuchet MS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18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dirty="0" smtClean="0">
                <a:effectLst/>
                <a:latin typeface="Trebuchet MS" charset="0"/>
                <a:ea typeface="MS PGothic" charset="0"/>
              </a:rPr>
              <a:t>Donated Tickets</a:t>
            </a:r>
            <a:endParaRPr lang="en-US" sz="2800" dirty="0">
              <a:effectLst/>
              <a:latin typeface="Trebuchet MS" charset="0"/>
              <a:ea typeface="MS PGothic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848600" cy="2667000"/>
          </a:xfrm>
        </p:spPr>
        <p:txBody>
          <a:bodyPr/>
          <a:lstStyle/>
          <a:p>
            <a:r>
              <a:rPr lang="en-US" dirty="0" smtClean="0">
                <a:latin typeface="Trebuchet MS" charset="0"/>
                <a:ea typeface="MS PGothic" charset="0"/>
              </a:rPr>
              <a:t>USO</a:t>
            </a:r>
          </a:p>
          <a:p>
            <a:pPr lvl="1"/>
            <a:r>
              <a:rPr lang="en-US" dirty="0" smtClean="0">
                <a:latin typeface="Trebuchet MS" charset="0"/>
                <a:ea typeface="MS PGothic" charset="0"/>
              </a:rPr>
              <a:t>50 Tickets given out at Thanksgiving Dinner</a:t>
            </a:r>
          </a:p>
          <a:p>
            <a:pPr lvl="2"/>
            <a:r>
              <a:rPr lang="en-US" dirty="0" smtClean="0">
                <a:latin typeface="Trebuchet MS" charset="0"/>
                <a:ea typeface="MS PGothic" charset="0"/>
              </a:rPr>
              <a:t>Supports our Charity Mission</a:t>
            </a:r>
          </a:p>
          <a:p>
            <a:pPr lvl="2"/>
            <a:r>
              <a:rPr lang="en-US" dirty="0" smtClean="0">
                <a:latin typeface="Trebuchet MS" charset="0"/>
                <a:ea typeface="MS PGothic" charset="0"/>
              </a:rPr>
              <a:t>Fills Seats</a:t>
            </a:r>
          </a:p>
          <a:p>
            <a:pPr lvl="2"/>
            <a:r>
              <a:rPr lang="en-US" dirty="0" smtClean="0">
                <a:latin typeface="Trebuchet MS" charset="0"/>
                <a:ea typeface="MS PGothic" charset="0"/>
              </a:rPr>
              <a:t>Feels good</a:t>
            </a:r>
            <a:endParaRPr lang="en-US" dirty="0">
              <a:latin typeface="Trebuchet MS" charset="0"/>
              <a:ea typeface="MS PGothic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4191000"/>
            <a:ext cx="784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kern="0" dirty="0" smtClean="0">
                <a:solidFill>
                  <a:srgbClr val="704600"/>
                </a:solidFill>
                <a:latin typeface="Trebuchet MS" charset="0"/>
                <a:ea typeface="MS PGothic" charset="0"/>
              </a:rPr>
              <a:t>Some Chapters have encouraged businesses or clubs to underwrite Tickets for Donation.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0716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HS Slide Template">
  <a:themeElements>
    <a:clrScheme name="1_BHS Slide Template 1">
      <a:dk1>
        <a:srgbClr val="777777"/>
      </a:dk1>
      <a:lt1>
        <a:srgbClr val="FFFFFF"/>
      </a:lt1>
      <a:dk2>
        <a:srgbClr val="3C78B4"/>
      </a:dk2>
      <a:lt2>
        <a:srgbClr val="808080"/>
      </a:lt2>
      <a:accent1>
        <a:srgbClr val="FF9933"/>
      </a:accent1>
      <a:accent2>
        <a:srgbClr val="73C200"/>
      </a:accent2>
      <a:accent3>
        <a:srgbClr val="FFFFFF"/>
      </a:accent3>
      <a:accent4>
        <a:srgbClr val="656565"/>
      </a:accent4>
      <a:accent5>
        <a:srgbClr val="FFCAAD"/>
      </a:accent5>
      <a:accent6>
        <a:srgbClr val="68B000"/>
      </a:accent6>
      <a:hlink>
        <a:srgbClr val="6D8BE9"/>
      </a:hlink>
      <a:folHlink>
        <a:srgbClr val="B2B2B2"/>
      </a:folHlink>
    </a:clrScheme>
    <a:fontScheme name="1_BHS Slide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10" charset="0"/>
          </a:defRPr>
        </a:defPPr>
      </a:lstStyle>
    </a:lnDef>
  </a:objectDefaults>
  <a:extraClrSchemeLst>
    <a:extraClrScheme>
      <a:clrScheme name="1_BHS Slide Template 1">
        <a:dk1>
          <a:srgbClr val="777777"/>
        </a:dk1>
        <a:lt1>
          <a:srgbClr val="FFFFFF"/>
        </a:lt1>
        <a:dk2>
          <a:srgbClr val="3C78B4"/>
        </a:dk2>
        <a:lt2>
          <a:srgbClr val="808080"/>
        </a:lt2>
        <a:accent1>
          <a:srgbClr val="FF9933"/>
        </a:accent1>
        <a:accent2>
          <a:srgbClr val="73C200"/>
        </a:accent2>
        <a:accent3>
          <a:srgbClr val="FFFFFF"/>
        </a:accent3>
        <a:accent4>
          <a:srgbClr val="656565"/>
        </a:accent4>
        <a:accent5>
          <a:srgbClr val="FFCAAD"/>
        </a:accent5>
        <a:accent6>
          <a:srgbClr val="68B000"/>
        </a:accent6>
        <a:hlink>
          <a:srgbClr val="6D8BE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HS Slide Template">
  <a:themeElements>
    <a:clrScheme name="1_BHS Slide Template 1">
      <a:dk1>
        <a:srgbClr val="777777"/>
      </a:dk1>
      <a:lt1>
        <a:srgbClr val="FFFFFF"/>
      </a:lt1>
      <a:dk2>
        <a:srgbClr val="3C78B4"/>
      </a:dk2>
      <a:lt2>
        <a:srgbClr val="808080"/>
      </a:lt2>
      <a:accent1>
        <a:srgbClr val="FF9933"/>
      </a:accent1>
      <a:accent2>
        <a:srgbClr val="73C200"/>
      </a:accent2>
      <a:accent3>
        <a:srgbClr val="FFFFFF"/>
      </a:accent3>
      <a:accent4>
        <a:srgbClr val="656565"/>
      </a:accent4>
      <a:accent5>
        <a:srgbClr val="FFCAAD"/>
      </a:accent5>
      <a:accent6>
        <a:srgbClr val="68B000"/>
      </a:accent6>
      <a:hlink>
        <a:srgbClr val="6D8BE9"/>
      </a:hlink>
      <a:folHlink>
        <a:srgbClr val="B2B2B2"/>
      </a:folHlink>
    </a:clrScheme>
    <a:fontScheme name="1_BHS Slide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10" charset="0"/>
          </a:defRPr>
        </a:defPPr>
      </a:lstStyle>
    </a:lnDef>
  </a:objectDefaults>
  <a:extraClrSchemeLst>
    <a:extraClrScheme>
      <a:clrScheme name="1_BHS Slide Template 1">
        <a:dk1>
          <a:srgbClr val="777777"/>
        </a:dk1>
        <a:lt1>
          <a:srgbClr val="FFFFFF"/>
        </a:lt1>
        <a:dk2>
          <a:srgbClr val="3C78B4"/>
        </a:dk2>
        <a:lt2>
          <a:srgbClr val="808080"/>
        </a:lt2>
        <a:accent1>
          <a:srgbClr val="FF9933"/>
        </a:accent1>
        <a:accent2>
          <a:srgbClr val="73C200"/>
        </a:accent2>
        <a:accent3>
          <a:srgbClr val="FFFFFF"/>
        </a:accent3>
        <a:accent4>
          <a:srgbClr val="656565"/>
        </a:accent4>
        <a:accent5>
          <a:srgbClr val="FFCAAD"/>
        </a:accent5>
        <a:accent6>
          <a:srgbClr val="68B000"/>
        </a:accent6>
        <a:hlink>
          <a:srgbClr val="6D8BE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254</Words>
  <Application>Microsoft Office PowerPoint</Application>
  <PresentationFormat>On-screen Show (4:3)</PresentationFormat>
  <Paragraphs>44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1_BHS Slide Template</vt:lpstr>
      <vt:lpstr>2_BHS Slide Template</vt:lpstr>
      <vt:lpstr>Marketing &amp; Public Relations FWD LEADERSHIP ACADEMY</vt:lpstr>
      <vt:lpstr>Flyers – 250 - 8.5x11 &amp; 250 Postcard $96.11</vt:lpstr>
      <vt:lpstr>2,782 Postcards via Vista Print $1,251.73</vt:lpstr>
      <vt:lpstr>Email Blast – SDPAL (13,000)</vt:lpstr>
      <vt:lpstr>Email Blast – Chorus file (550)</vt:lpstr>
      <vt:lpstr>ArtTix – Weekly Email and Calendar 13,000 addresses</vt:lpstr>
      <vt:lpstr>Local Club Newsletters and Meetings In Conjunction with Membership </vt:lpstr>
      <vt:lpstr>Guest Performers Cloggers &amp; Bell Choir</vt:lpstr>
      <vt:lpstr>Donated Tickets</vt:lpstr>
      <vt:lpstr>BrownPaperTickets.com</vt:lpstr>
      <vt:lpstr>Facebook.com event page</vt:lpstr>
      <vt:lpstr>GetPromotd.com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&amp; Public Relations FWD LEADERSHIP ACADEMY</dc:title>
  <dc:creator>Craig</dc:creator>
  <cp:lastModifiedBy>Craig</cp:lastModifiedBy>
  <cp:revision>27</cp:revision>
  <dcterms:created xsi:type="dcterms:W3CDTF">2013-11-09T17:13:15Z</dcterms:created>
  <dcterms:modified xsi:type="dcterms:W3CDTF">2013-11-14T22:52:16Z</dcterms:modified>
</cp:coreProperties>
</file>