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Lst>
  <p:notesMasterIdLst>
    <p:notesMasterId r:id="rId64"/>
  </p:notesMasterIdLst>
  <p:handoutMasterIdLst>
    <p:handoutMasterId r:id="rId65"/>
  </p:handoutMasterIdLst>
  <p:sldIdLst>
    <p:sldId id="700" r:id="rId2"/>
    <p:sldId id="1041" r:id="rId3"/>
    <p:sldId id="1335" r:id="rId4"/>
    <p:sldId id="1191" r:id="rId5"/>
    <p:sldId id="1192" r:id="rId6"/>
    <p:sldId id="858" r:id="rId7"/>
    <p:sldId id="1474" r:id="rId8"/>
    <p:sldId id="1519" r:id="rId9"/>
    <p:sldId id="1561" r:id="rId10"/>
    <p:sldId id="1562" r:id="rId11"/>
    <p:sldId id="1254" r:id="rId12"/>
    <p:sldId id="907" r:id="rId13"/>
    <p:sldId id="1160" r:id="rId14"/>
    <p:sldId id="1558" r:id="rId15"/>
    <p:sldId id="1556" r:id="rId16"/>
    <p:sldId id="1557" r:id="rId17"/>
    <p:sldId id="1483" r:id="rId18"/>
    <p:sldId id="1484" r:id="rId19"/>
    <p:sldId id="1549" r:id="rId20"/>
    <p:sldId id="1481" r:id="rId21"/>
    <p:sldId id="1038" r:id="rId22"/>
    <p:sldId id="1518" r:id="rId23"/>
    <p:sldId id="1533" r:id="rId24"/>
    <p:sldId id="1541" r:id="rId25"/>
    <p:sldId id="1536" r:id="rId26"/>
    <p:sldId id="1563" r:id="rId27"/>
    <p:sldId id="1559" r:id="rId28"/>
    <p:sldId id="1560" r:id="rId29"/>
    <p:sldId id="1542" r:id="rId30"/>
    <p:sldId id="1150" r:id="rId31"/>
    <p:sldId id="1163" r:id="rId32"/>
    <p:sldId id="1162" r:id="rId33"/>
    <p:sldId id="1151" r:id="rId34"/>
    <p:sldId id="1133" r:id="rId35"/>
    <p:sldId id="1134" r:id="rId36"/>
    <p:sldId id="1414" r:id="rId37"/>
    <p:sldId id="1415" r:id="rId38"/>
    <p:sldId id="1416" r:id="rId39"/>
    <p:sldId id="1413" r:id="rId40"/>
    <p:sldId id="1547" r:id="rId41"/>
    <p:sldId id="1554" r:id="rId42"/>
    <p:sldId id="1555" r:id="rId43"/>
    <p:sldId id="1419" r:id="rId44"/>
    <p:sldId id="1503" r:id="rId45"/>
    <p:sldId id="1404" r:id="rId46"/>
    <p:sldId id="1075" r:id="rId47"/>
    <p:sldId id="1405" r:id="rId48"/>
    <p:sldId id="1406" r:id="rId49"/>
    <p:sldId id="1055" r:id="rId50"/>
    <p:sldId id="1412" r:id="rId51"/>
    <p:sldId id="1407" r:id="rId52"/>
    <p:sldId id="1408" r:id="rId53"/>
    <p:sldId id="1409" r:id="rId54"/>
    <p:sldId id="1410" r:id="rId55"/>
    <p:sldId id="1195" r:id="rId56"/>
    <p:sldId id="1302" r:id="rId57"/>
    <p:sldId id="1196" r:id="rId58"/>
    <p:sldId id="1197" r:id="rId59"/>
    <p:sldId id="1433" r:id="rId60"/>
    <p:sldId id="1053" r:id="rId61"/>
    <p:sldId id="1054" r:id="rId62"/>
    <p:sldId id="1473" r:id="rId63"/>
  </p:sldIdLst>
  <p:sldSz cx="9144000" cy="6858000" type="screen4x3"/>
  <p:notesSz cx="7010400" cy="9296400"/>
  <p:defaultTextStyle>
    <a:defPPr>
      <a:defRPr lang="en-US"/>
    </a:defPPr>
    <a:lvl1pPr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1pPr>
    <a:lvl2pPr marL="4572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2pPr>
    <a:lvl3pPr marL="9144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3pPr>
    <a:lvl4pPr marL="13716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4pPr>
    <a:lvl5pPr marL="18288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5pPr>
    <a:lvl6pPr marL="2286000" algn="l" defTabSz="457200" rtl="0" eaLnBrk="1" latinLnBrk="0" hangingPunct="1">
      <a:defRPr sz="2000" kern="1200">
        <a:solidFill>
          <a:schemeClr val="tx1"/>
        </a:solidFill>
        <a:latin typeface="Times New Roman" charset="0"/>
        <a:ea typeface="ヒラギノ角ゴ Pro W3" charset="0"/>
        <a:cs typeface="ヒラギノ角ゴ Pro W3" charset="0"/>
      </a:defRPr>
    </a:lvl6pPr>
    <a:lvl7pPr marL="2743200" algn="l" defTabSz="457200" rtl="0" eaLnBrk="1" latinLnBrk="0" hangingPunct="1">
      <a:defRPr sz="2000" kern="1200">
        <a:solidFill>
          <a:schemeClr val="tx1"/>
        </a:solidFill>
        <a:latin typeface="Times New Roman" charset="0"/>
        <a:ea typeface="ヒラギノ角ゴ Pro W3" charset="0"/>
        <a:cs typeface="ヒラギノ角ゴ Pro W3" charset="0"/>
      </a:defRPr>
    </a:lvl7pPr>
    <a:lvl8pPr marL="3200400" algn="l" defTabSz="457200" rtl="0" eaLnBrk="1" latinLnBrk="0" hangingPunct="1">
      <a:defRPr sz="2000" kern="1200">
        <a:solidFill>
          <a:schemeClr val="tx1"/>
        </a:solidFill>
        <a:latin typeface="Times New Roman" charset="0"/>
        <a:ea typeface="ヒラギノ角ゴ Pro W3" charset="0"/>
        <a:cs typeface="ヒラギノ角ゴ Pro W3" charset="0"/>
      </a:defRPr>
    </a:lvl8pPr>
    <a:lvl9pPr marL="3657600" algn="l" defTabSz="457200" rtl="0" eaLnBrk="1" latinLnBrk="0" hangingPunct="1">
      <a:defRPr sz="2000" kern="1200">
        <a:solidFill>
          <a:schemeClr val="tx1"/>
        </a:solidFill>
        <a:latin typeface="Times New Roman"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9933"/>
    <a:srgbClr val="3C78B4"/>
    <a:srgbClr val="FFC631"/>
    <a:srgbClr val="12541E"/>
    <a:srgbClr val="704600"/>
    <a:srgbClr val="D47806"/>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0053" autoAdjust="0"/>
  </p:normalViewPr>
  <p:slideViewPr>
    <p:cSldViewPr>
      <p:cViewPr>
        <p:scale>
          <a:sx n="75" d="100"/>
          <a:sy n="75" d="100"/>
        </p:scale>
        <p:origin x="-342" y="-72"/>
      </p:cViewPr>
      <p:guideLst>
        <p:guide orient="horz" pos="2160"/>
        <p:guide pos="24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5" d="100"/>
        <a:sy n="115" d="100"/>
      </p:scale>
      <p:origin x="0" y="31344"/>
    </p:cViewPr>
  </p:sorterViewPr>
  <p:notesViewPr>
    <p:cSldViewPr>
      <p:cViewPr varScale="1">
        <p:scale>
          <a:sx n="44" d="100"/>
          <a:sy n="44" d="100"/>
        </p:scale>
        <p:origin x="-2058" y="-108"/>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5123"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algn="r" defTabSz="930275">
              <a:defRPr sz="1300"/>
            </a:lvl1pPr>
          </a:lstStyle>
          <a:p>
            <a:pPr>
              <a:defRPr/>
            </a:pPr>
            <a:fld id="{0A8C3017-3E24-F24B-AEF2-76E0667B1809}" type="datetime1">
              <a:rPr lang="en-US"/>
              <a:pPr>
                <a:defRPr/>
              </a:pPr>
              <a:t>11/14/2013</a:t>
            </a:fld>
            <a:endParaRPr lang="en-US"/>
          </a:p>
        </p:txBody>
      </p:sp>
      <p:sp>
        <p:nvSpPr>
          <p:cNvPr id="5124"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5125"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algn="r" defTabSz="930275">
              <a:defRPr sz="1300"/>
            </a:lvl1pPr>
          </a:lstStyle>
          <a:p>
            <a:pPr>
              <a:defRPr/>
            </a:pPr>
            <a:fld id="{CE8CC45C-D23B-4745-B8D8-E5E504DD161C}" type="slidenum">
              <a:rPr lang="en-US"/>
              <a:pPr>
                <a:defRPr/>
              </a:pPr>
              <a:t>‹#›</a:t>
            </a:fld>
            <a:endParaRPr lang="en-US"/>
          </a:p>
        </p:txBody>
      </p:sp>
    </p:spTree>
    <p:extLst>
      <p:ext uri="{BB962C8B-B14F-4D97-AF65-F5344CB8AC3E}">
        <p14:creationId xmlns:p14="http://schemas.microsoft.com/office/powerpoint/2010/main" val="2891169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algn="r" defTabSz="930275">
              <a:defRPr sz="1300"/>
            </a:lvl1pPr>
          </a:lstStyle>
          <a:p>
            <a:pPr>
              <a:defRPr/>
            </a:pPr>
            <a:fld id="{24E183D6-8C2A-CF48-9839-82899D954B9D}" type="datetime1">
              <a:rPr lang="en-US"/>
              <a:pPr>
                <a:defRPr/>
              </a:pPr>
              <a:t>11/14/2013</a:t>
            </a:fld>
            <a:endParaRPr lang="en-US"/>
          </a:p>
        </p:txBody>
      </p:sp>
      <p:sp>
        <p:nvSpPr>
          <p:cNvPr id="1638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077" name="Rectangle 5"/>
          <p:cNvSpPr>
            <a:spLocks noGrp="1" noChangeArrowheads="1"/>
          </p:cNvSpPr>
          <p:nvPr>
            <p:ph type="body" sz="quarter" idx="3"/>
          </p:nvPr>
        </p:nvSpPr>
        <p:spPr bwMode="auto">
          <a:xfrm>
            <a:off x="933450" y="4416425"/>
            <a:ext cx="5143500" cy="4183063"/>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algn="r" defTabSz="930275">
              <a:defRPr sz="1300"/>
            </a:lvl1pPr>
          </a:lstStyle>
          <a:p>
            <a:pPr>
              <a:defRPr/>
            </a:pPr>
            <a:fld id="{CC5A4C6B-1506-D848-998B-A892EEE72A2F}" type="slidenum">
              <a:rPr lang="en-US"/>
              <a:pPr>
                <a:defRPr/>
              </a:pPr>
              <a:t>‹#›</a:t>
            </a:fld>
            <a:endParaRPr lang="en-US"/>
          </a:p>
        </p:txBody>
      </p:sp>
    </p:spTree>
    <p:extLst>
      <p:ext uri="{BB962C8B-B14F-4D97-AF65-F5344CB8AC3E}">
        <p14:creationId xmlns:p14="http://schemas.microsoft.com/office/powerpoint/2010/main" val="1452788810"/>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10"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Times New Roman" pitchFamily="110"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FEEF7C0-40DB-C649-B2DF-A38780346E51}" type="datetime3">
              <a:rPr lang="en-US" sz="1300"/>
              <a:pPr/>
              <a:t>14 November 2013</a:t>
            </a:fld>
            <a:endParaRPr lang="en-US" sz="1300"/>
          </a:p>
        </p:txBody>
      </p:sp>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0E2B9FA-0A20-ED4E-9FF4-E326FD84FDCA}" type="slidenum">
              <a:rPr lang="en-US" sz="1300"/>
              <a:pPr/>
              <a:t>1</a:t>
            </a:fld>
            <a:endParaRPr lang="en-US" sz="13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B28616D-8878-6D4B-ADC2-946E8ECABB14}" type="datetime3">
              <a:rPr lang="en-US" sz="1300"/>
              <a:pPr/>
              <a:t>14 November 2013</a:t>
            </a:fld>
            <a:endParaRPr lang="en-US" sz="1300"/>
          </a:p>
        </p:txBody>
      </p:sp>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A79BFED-20CC-344A-853E-AD0C317CB9C0}" type="slidenum">
              <a:rPr lang="en-US" sz="1300"/>
              <a:pPr/>
              <a:t>11</a:t>
            </a:fld>
            <a:endParaRPr lang="en-US" sz="13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300">
                <a:latin typeface="Times New Roman" charset="0"/>
                <a:ea typeface="MS PGothic" charset="0"/>
              </a:rPr>
              <a:t>The first consideration in marketing barbershop is </a:t>
            </a:r>
            <a:r>
              <a:rPr lang="en-US" sz="1300" b="1">
                <a:latin typeface="Times New Roman" charset="0"/>
                <a:ea typeface="MS PGothic" charset="0"/>
              </a:rPr>
              <a:t>the product.</a:t>
            </a:r>
            <a:r>
              <a:rPr lang="en-US" sz="1300">
                <a:latin typeface="Times New Roman" charset="0"/>
                <a:ea typeface="MS PGothic" charset="0"/>
              </a:rPr>
              <a:t> Before a chapter can be successful, over the long haul, in obtaining paid performances, selling show tickets or gaining members, it must have a good product to sell. </a:t>
            </a:r>
          </a:p>
          <a:p>
            <a:endParaRPr lang="en-US">
              <a:latin typeface="Times New Roman" charset="0"/>
              <a:ea typeface="MS PGothic"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45CBABE-9A96-534D-8EEF-2B3D34426247}" type="datetime3">
              <a:rPr lang="en-US" sz="1300"/>
              <a:pPr/>
              <a:t>14 November 2013</a:t>
            </a:fld>
            <a:endParaRPr lang="en-US" sz="1300"/>
          </a:p>
        </p:txBody>
      </p:sp>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55F1AF9-09C1-4F46-B918-926511F02043}" type="slidenum">
              <a:rPr lang="en-US" sz="1300"/>
              <a:pPr/>
              <a:t>12</a:t>
            </a:fld>
            <a:endParaRPr lang="en-US" sz="13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A4B7687-DF6F-0B4E-A535-94BB78E4D837}" type="datetime3">
              <a:rPr lang="en-US" sz="1300"/>
              <a:pPr/>
              <a:t>14 November 2013</a:t>
            </a:fld>
            <a:endParaRPr lang="en-US" sz="1300"/>
          </a:p>
        </p:txBody>
      </p:sp>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FB0D41D-9D71-364C-955B-ABB3FD70161C}" type="slidenum">
              <a:rPr lang="en-US" sz="1300"/>
              <a:pPr/>
              <a:t>13</a:t>
            </a:fld>
            <a:endParaRPr lang="en-US" sz="13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DEB704-EDA9-8143-B31C-219CAA1E6760}" type="datetime3">
              <a:rPr lang="en-US" sz="1300"/>
              <a:pPr/>
              <a:t>14 November 2013</a:t>
            </a:fld>
            <a:endParaRPr lang="en-US" sz="1300"/>
          </a:p>
        </p:txBody>
      </p:sp>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9519ED49-41E0-9347-BCF9-6C2A94FEA91E}" type="slidenum">
              <a:rPr lang="en-US" sz="1300"/>
              <a:pPr/>
              <a:t>17</a:t>
            </a:fld>
            <a:endParaRPr lang="en-US" sz="1300"/>
          </a:p>
        </p:txBody>
      </p:sp>
      <p:sp>
        <p:nvSpPr>
          <p:cNvPr id="84995" name="Rectangle 2"/>
          <p:cNvSpPr>
            <a:spLocks noGrp="1" noRot="1" noChangeAspect="1" noChangeArrowheads="1" noTextEdit="1"/>
          </p:cNvSpPr>
          <p:nvPr>
            <p:ph type="sldImg"/>
          </p:nvPr>
        </p:nvSpPr>
        <p:spPr>
          <a:xfrm>
            <a:off x="1184275" y="698500"/>
            <a:ext cx="4643438" cy="3484563"/>
          </a:xfrm>
          <a:ln/>
        </p:spPr>
      </p:sp>
      <p:sp>
        <p:nvSpPr>
          <p:cNvPr id="84996"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C6ABFD4-13BD-0C4F-9DFA-0B9EF6A486FC}" type="datetime3">
              <a:rPr lang="en-US" sz="1300"/>
              <a:pPr/>
              <a:t>14 November 2013</a:t>
            </a:fld>
            <a:endParaRPr lang="en-US" sz="1300"/>
          </a:p>
        </p:txBody>
      </p:sp>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E34215-88BE-754E-8F9E-0B9D354490E9}" type="slidenum">
              <a:rPr lang="en-US" sz="1300"/>
              <a:pPr/>
              <a:t>18</a:t>
            </a:fld>
            <a:endParaRPr lang="en-US" sz="1300"/>
          </a:p>
        </p:txBody>
      </p:sp>
      <p:sp>
        <p:nvSpPr>
          <p:cNvPr id="87043" name="Rectangle 2"/>
          <p:cNvSpPr>
            <a:spLocks noGrp="1" noRot="1" noChangeAspect="1" noChangeArrowheads="1" noTextEdit="1"/>
          </p:cNvSpPr>
          <p:nvPr>
            <p:ph type="sldImg"/>
          </p:nvPr>
        </p:nvSpPr>
        <p:spPr>
          <a:xfrm>
            <a:off x="1184275" y="698500"/>
            <a:ext cx="4643438" cy="3484563"/>
          </a:xfrm>
          <a:ln/>
        </p:spPr>
      </p:sp>
      <p:sp>
        <p:nvSpPr>
          <p:cNvPr id="87044"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F1839A6-4862-9947-B04F-8B05915FE6EF}" type="datetime3">
              <a:rPr lang="en-US" sz="1300"/>
              <a:pPr/>
              <a:t>14 November 2013</a:t>
            </a:fld>
            <a:endParaRPr lang="en-US" sz="1300"/>
          </a:p>
        </p:txBody>
      </p:sp>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6BB38B0-6E38-FC4A-BB9E-BB422EB55A27}" type="slidenum">
              <a:rPr lang="en-US" sz="1300"/>
              <a:pPr/>
              <a:t>20</a:t>
            </a:fld>
            <a:endParaRPr lang="en-US" sz="1300"/>
          </a:p>
        </p:txBody>
      </p:sp>
      <p:sp>
        <p:nvSpPr>
          <p:cNvPr id="94211" name="Rectangle 2"/>
          <p:cNvSpPr>
            <a:spLocks noGrp="1" noRot="1" noChangeAspect="1" noChangeArrowheads="1" noTextEdit="1"/>
          </p:cNvSpPr>
          <p:nvPr>
            <p:ph type="sldImg"/>
          </p:nvPr>
        </p:nvSpPr>
        <p:spPr>
          <a:xfrm>
            <a:off x="1184275" y="698500"/>
            <a:ext cx="4643438" cy="3484563"/>
          </a:xfrm>
          <a:ln/>
        </p:spPr>
      </p:sp>
      <p:sp>
        <p:nvSpPr>
          <p:cNvPr id="94212"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9251022-54CB-EB46-BBA1-ED84C596C7D4}" type="datetime3">
              <a:rPr lang="en-US" sz="1300"/>
              <a:pPr/>
              <a:t>14 November 2013</a:t>
            </a:fld>
            <a:endParaRPr lang="en-US" sz="1300"/>
          </a:p>
        </p:txBody>
      </p:sp>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BF4D11F-D376-6741-93D1-E2B18107998E}" type="slidenum">
              <a:rPr lang="en-US" sz="1300"/>
              <a:pPr/>
              <a:t>21</a:t>
            </a:fld>
            <a:endParaRPr lang="en-US" sz="130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66C5412-72B8-2F4C-9C61-4620B694F5E0}" type="datetime3">
              <a:rPr lang="en-US" sz="1300"/>
              <a:pPr/>
              <a:t>14 November 2013</a:t>
            </a:fld>
            <a:endParaRPr lang="en-US" sz="1300"/>
          </a:p>
        </p:txBody>
      </p:sp>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39834D9-FE99-AF46-9394-6958A72D5459}" type="slidenum">
              <a:rPr lang="en-US" sz="1300"/>
              <a:pPr/>
              <a:t>22</a:t>
            </a:fld>
            <a:endParaRPr lang="en-US" sz="130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AAD2B7F-FA85-C14D-8997-79C2432DE0F2}" type="datetime3">
              <a:rPr lang="en-US" sz="1300"/>
              <a:pPr/>
              <a:t>14 November 2013</a:t>
            </a:fld>
            <a:endParaRPr lang="en-US" sz="1300"/>
          </a:p>
        </p:txBody>
      </p:sp>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9EBF1A15-EEE3-6841-9BE8-15761597AD26}" type="slidenum">
              <a:rPr lang="en-US" sz="1300"/>
              <a:pPr/>
              <a:t>2</a:t>
            </a:fld>
            <a:endParaRPr lang="en-US" sz="13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ChangeArrowheads="1" noTextEdit="1"/>
          </p:cNvSpPr>
          <p:nvPr>
            <p:ph type="sldImg"/>
          </p:nvPr>
        </p:nvSpPr>
        <p:spPr>
          <a:ln/>
        </p:spPr>
      </p:sp>
      <p:sp>
        <p:nvSpPr>
          <p:cNvPr id="11878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noTextEdit="1"/>
          </p:cNvSpPr>
          <p:nvPr>
            <p:ph type="sldImg"/>
          </p:nvPr>
        </p:nvSpPr>
        <p:spPr>
          <a:ln/>
        </p:spPr>
      </p:sp>
      <p:sp>
        <p:nvSpPr>
          <p:cNvPr id="1228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a:ln/>
        </p:spPr>
      </p:sp>
      <p:sp>
        <p:nvSpPr>
          <p:cNvPr id="1249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noTextEdit="1"/>
          </p:cNvSpPr>
          <p:nvPr>
            <p:ph type="sldImg"/>
          </p:nvPr>
        </p:nvSpPr>
        <p:spPr>
          <a:ln/>
        </p:spPr>
      </p:sp>
      <p:sp>
        <p:nvSpPr>
          <p:cNvPr id="1269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E3B309A-DEDD-E340-A31A-3A442E905992}" type="datetime3">
              <a:rPr lang="en-US" sz="1300"/>
              <a:pPr/>
              <a:t>14 November 2013</a:t>
            </a:fld>
            <a:endParaRPr lang="en-US" sz="1300"/>
          </a:p>
        </p:txBody>
      </p:sp>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069F01F-BC15-BC4A-B786-A2110F3E7832}" type="slidenum">
              <a:rPr lang="en-US" sz="1300"/>
              <a:pPr/>
              <a:t>30</a:t>
            </a:fld>
            <a:endParaRPr lang="en-US" sz="130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1434E19-3FF5-344F-9BE7-D2B55DB51E1E}" type="datetime3">
              <a:rPr lang="en-US" sz="1300"/>
              <a:pPr/>
              <a:t>14 November 2013</a:t>
            </a:fld>
            <a:endParaRPr lang="en-US" sz="1300"/>
          </a:p>
        </p:txBody>
      </p:sp>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E2AFFF5-6AF0-CB43-92B1-3E45D9653F26}" type="slidenum">
              <a:rPr lang="en-US" sz="1300"/>
              <a:pPr/>
              <a:t>31</a:t>
            </a:fld>
            <a:endParaRPr lang="en-US" sz="1300"/>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8EAD0A0-231F-4445-9240-614F1EF4536C}" type="datetime3">
              <a:rPr lang="en-US" sz="1300"/>
              <a:pPr/>
              <a:t>14 November 2013</a:t>
            </a:fld>
            <a:endParaRPr lang="en-US" sz="1300"/>
          </a:p>
        </p:txBody>
      </p:sp>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95C6682-A556-A044-9196-539043038FF3}" type="slidenum">
              <a:rPr lang="en-US" sz="1300"/>
              <a:pPr/>
              <a:t>32</a:t>
            </a:fld>
            <a:endParaRPr lang="en-US" sz="1300"/>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1091B13-FBF6-F94F-9240-036DE16B43ED}" type="datetime3">
              <a:rPr lang="en-US" sz="1300"/>
              <a:pPr/>
              <a:t>14 November 2013</a:t>
            </a:fld>
            <a:endParaRPr lang="en-US" sz="1300"/>
          </a:p>
        </p:txBody>
      </p:sp>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13138B7-B8B6-4F4E-BB84-23324EF7FE0D}" type="slidenum">
              <a:rPr lang="en-US" sz="1300"/>
              <a:pPr/>
              <a:t>3</a:t>
            </a:fld>
            <a:endParaRPr lang="en-US" sz="1300"/>
          </a:p>
        </p:txBody>
      </p:sp>
      <p:sp>
        <p:nvSpPr>
          <p:cNvPr id="54275" name="Rectangle 1026"/>
          <p:cNvSpPr>
            <a:spLocks noGrp="1" noRot="1" noChangeAspect="1" noChangeArrowheads="1" noTextEdit="1"/>
          </p:cNvSpPr>
          <p:nvPr>
            <p:ph type="sldImg"/>
          </p:nvPr>
        </p:nvSpPr>
        <p:spPr>
          <a:xfrm>
            <a:off x="1184275" y="698500"/>
            <a:ext cx="4643438" cy="3484563"/>
          </a:xfrm>
          <a:ln/>
        </p:spPr>
      </p:sp>
      <p:sp>
        <p:nvSpPr>
          <p:cNvPr id="54276" name="Rectangle 1027"/>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8936B84-9F4D-4C46-A8DE-A5A4F3F29E0F}" type="datetime3">
              <a:rPr lang="en-US" sz="1300"/>
              <a:pPr/>
              <a:t>14 November 2013</a:t>
            </a:fld>
            <a:endParaRPr lang="en-US" sz="1300"/>
          </a:p>
        </p:txBody>
      </p:sp>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B227934-A13B-8B4C-A662-F81DE37BF726}" type="slidenum">
              <a:rPr lang="en-US" sz="1300"/>
              <a:pPr/>
              <a:t>33</a:t>
            </a:fld>
            <a:endParaRPr lang="en-US" sz="130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2A3E46C-FC56-C44F-88D7-DFB4D89E5177}" type="datetime3">
              <a:rPr lang="en-US" sz="1300"/>
              <a:pPr/>
              <a:t>14 November 2013</a:t>
            </a:fld>
            <a:endParaRPr lang="en-US" sz="1300"/>
          </a:p>
        </p:txBody>
      </p:sp>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9E10A0-B0CF-9442-9BF5-53DBD1BAA727}" type="slidenum">
              <a:rPr lang="en-US" sz="1300"/>
              <a:pPr/>
              <a:t>34</a:t>
            </a:fld>
            <a:endParaRPr lang="en-US" sz="1300"/>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3350420-28D8-874F-A5CF-208F9B4456B8}" type="datetime3">
              <a:rPr lang="en-US" sz="1300"/>
              <a:pPr/>
              <a:t>14 November 2013</a:t>
            </a:fld>
            <a:endParaRPr lang="en-US" sz="1300"/>
          </a:p>
        </p:txBody>
      </p:sp>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15EBE4F-AB81-D345-ADC0-D5CA2AFEA93B}" type="slidenum">
              <a:rPr lang="en-US" sz="1300"/>
              <a:pPr/>
              <a:t>35</a:t>
            </a:fld>
            <a:endParaRPr lang="en-US" sz="1300"/>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4B60E26-5660-1142-BB5E-A7D7A31AAB49}" type="datetime3">
              <a:rPr lang="en-US" sz="1300"/>
              <a:pPr/>
              <a:t>14 November 2013</a:t>
            </a:fld>
            <a:endParaRPr lang="en-US" sz="1300"/>
          </a:p>
        </p:txBody>
      </p:sp>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A6F5496-4BDB-3B47-991A-15793344737B}" type="slidenum">
              <a:rPr lang="en-US" sz="1300"/>
              <a:pPr/>
              <a:t>36</a:t>
            </a:fld>
            <a:endParaRPr lang="en-US" sz="1300"/>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7126DF1-C0C3-924A-AAC6-4EEE9E21CC61}" type="datetime3">
              <a:rPr lang="en-US" sz="1300"/>
              <a:pPr/>
              <a:t>14 November 2013</a:t>
            </a:fld>
            <a:endParaRPr lang="en-US" sz="1300"/>
          </a:p>
        </p:txBody>
      </p:sp>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62C6EF8-2D7C-F942-B6AE-18CD9CC0C195}" type="slidenum">
              <a:rPr lang="en-US" sz="1300"/>
              <a:pPr/>
              <a:t>37</a:t>
            </a:fld>
            <a:endParaRPr lang="en-US" sz="1300"/>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8648103-409E-F34E-9701-D71C5AA72DEA}" type="datetime3">
              <a:rPr lang="en-US" sz="1300"/>
              <a:pPr/>
              <a:t>14 November 2013</a:t>
            </a:fld>
            <a:endParaRPr lang="en-US" sz="1300"/>
          </a:p>
        </p:txBody>
      </p:sp>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C49CD7B-7212-4F41-90CF-80884474F0E2}" type="slidenum">
              <a:rPr lang="en-US" sz="1300"/>
              <a:pPr/>
              <a:t>38</a:t>
            </a:fld>
            <a:endParaRPr lang="en-US" sz="130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C21BCD9-B1AB-764F-8E28-F8E3DB09E7EB}" type="datetime3">
              <a:rPr lang="en-US" sz="1300"/>
              <a:pPr/>
              <a:t>14 November 2013</a:t>
            </a:fld>
            <a:endParaRPr lang="en-US" sz="1300"/>
          </a:p>
        </p:txBody>
      </p:sp>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BF6538A-D524-934F-942A-0093137E6503}" type="slidenum">
              <a:rPr lang="en-US" sz="1300"/>
              <a:pPr/>
              <a:t>39</a:t>
            </a:fld>
            <a:endParaRPr lang="en-US" sz="130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3817108-10FC-9749-8A71-1719C59162EE}" type="datetime3">
              <a:rPr lang="en-US" sz="1300"/>
              <a:pPr/>
              <a:t>14 November 2013</a:t>
            </a:fld>
            <a:endParaRPr lang="en-US" sz="1300"/>
          </a:p>
        </p:txBody>
      </p:sp>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596A2AB-D61E-3E4E-8630-68B4A2BAFD38}" type="slidenum">
              <a:rPr lang="en-US" sz="1300"/>
              <a:pPr/>
              <a:t>43</a:t>
            </a:fld>
            <a:endParaRPr lang="en-US" sz="1300"/>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3A95A69-141A-704D-957B-964009A11176}" type="datetime3">
              <a:rPr lang="en-US" sz="1300"/>
              <a:pPr/>
              <a:t>14 November 2013</a:t>
            </a:fld>
            <a:endParaRPr lang="en-US" sz="1300"/>
          </a:p>
        </p:txBody>
      </p:sp>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2F884C5-E3CE-BB4D-8730-5FAE20BD0D90}" type="slidenum">
              <a:rPr lang="en-US" sz="1300"/>
              <a:pPr/>
              <a:t>44</a:t>
            </a:fld>
            <a:endParaRPr lang="en-US" sz="130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These are traditional markets, but which are still viable. Revise.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ACF3A11-A85C-C847-99AF-1FBB8671712A}" type="datetime3">
              <a:rPr lang="en-US" sz="1300"/>
              <a:pPr/>
              <a:t>14 November 2013</a:t>
            </a:fld>
            <a:endParaRPr lang="en-US" sz="1300"/>
          </a:p>
        </p:txBody>
      </p:sp>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44B0BA7-02BF-E94D-974C-21B10FBEA1A7}" type="slidenum">
              <a:rPr lang="en-US" sz="1300"/>
              <a:pPr/>
              <a:t>45</a:t>
            </a:fld>
            <a:endParaRPr lang="en-US" sz="1300"/>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8C0FD7E-6E3C-E949-AEDA-FF189555C232}" type="datetime3">
              <a:rPr lang="en-US" sz="1300"/>
              <a:pPr/>
              <a:t>14 November 2013</a:t>
            </a:fld>
            <a:endParaRPr lang="en-US" sz="1300"/>
          </a:p>
        </p:txBody>
      </p:sp>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546FAEE-6E5B-F348-88E6-026424DCCBCE}" type="slidenum">
              <a:rPr lang="en-US" sz="1300"/>
              <a:pPr/>
              <a:t>4</a:t>
            </a:fld>
            <a:endParaRPr lang="en-US" sz="13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9C93123-6CBC-AB40-B5D0-D50F5D78AC56}" type="datetime3">
              <a:rPr lang="en-US" sz="1300"/>
              <a:pPr/>
              <a:t>14 November 2013</a:t>
            </a:fld>
            <a:endParaRPr lang="en-US" sz="1300"/>
          </a:p>
        </p:txBody>
      </p:sp>
      <p:sp>
        <p:nvSpPr>
          <p:cNvPr id="210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06D7CCB-DB1B-0C4F-AB50-A91F969A8F07}" type="slidenum">
              <a:rPr lang="en-US" sz="1300"/>
              <a:pPr/>
              <a:t>46</a:t>
            </a:fld>
            <a:endParaRPr lang="en-US" sz="1300"/>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9EB6597-0307-8144-8667-6656463D3783}" type="datetime3">
              <a:rPr lang="en-US" sz="1300"/>
              <a:pPr/>
              <a:t>14 November 2013</a:t>
            </a:fld>
            <a:endParaRPr lang="en-US" sz="1300"/>
          </a:p>
        </p:txBody>
      </p:sp>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B46B581-1ADF-CF4C-A2C4-7727E9C529F8}" type="slidenum">
              <a:rPr lang="en-US" sz="1300"/>
              <a:pPr/>
              <a:t>47</a:t>
            </a:fld>
            <a:endParaRPr lang="en-US" sz="130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5CD1CE8-AABE-C24E-8E3B-A1519292D5E5}" type="datetime3">
              <a:rPr lang="en-US" sz="1300"/>
              <a:pPr/>
              <a:t>14 November 2013</a:t>
            </a:fld>
            <a:endParaRPr lang="en-US" sz="1300"/>
          </a:p>
        </p:txBody>
      </p:sp>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AA308FB-2F4D-8941-8F34-63F6208CA7AF}" type="slidenum">
              <a:rPr lang="en-US" sz="1300"/>
              <a:pPr/>
              <a:t>48</a:t>
            </a:fld>
            <a:endParaRPr lang="en-US" sz="1300"/>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C448406-7908-A347-AA75-D64E1A7145BB}" type="datetime3">
              <a:rPr lang="en-US" sz="1300"/>
              <a:pPr/>
              <a:t>14 November 2013</a:t>
            </a:fld>
            <a:endParaRPr lang="en-US" sz="1300"/>
          </a:p>
        </p:txBody>
      </p:sp>
      <p:sp>
        <p:nvSpPr>
          <p:cNvPr id="212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8F1A201-E85B-F240-BC05-D56CAEE5D94F}" type="slidenum">
              <a:rPr lang="en-US" sz="1300"/>
              <a:pPr/>
              <a:t>49</a:t>
            </a:fld>
            <a:endParaRPr lang="en-US" sz="1300"/>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CFE5873-EFC6-D044-B181-F5C811F206B4}" type="datetime3">
              <a:rPr lang="en-US" sz="1300"/>
              <a:pPr/>
              <a:t>14 November 2013</a:t>
            </a:fld>
            <a:endParaRPr lang="en-US" sz="1300"/>
          </a:p>
        </p:txBody>
      </p:sp>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FB1DC82-9B06-FD4B-B92A-AF86C10FD3DD}" type="slidenum">
              <a:rPr lang="en-US" sz="1300"/>
              <a:pPr/>
              <a:t>50</a:t>
            </a:fld>
            <a:endParaRPr lang="en-US" sz="1300"/>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6021026-9530-0949-8FF4-15675E0F7661}" type="datetime3">
              <a:rPr lang="en-US" sz="1300"/>
              <a:pPr/>
              <a:t>14 November 2013</a:t>
            </a:fld>
            <a:endParaRPr lang="en-US" sz="1300"/>
          </a:p>
        </p:txBody>
      </p:sp>
      <p:sp>
        <p:nvSpPr>
          <p:cNvPr id="198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F4E279E-0752-F143-9A27-58023F40144E}" type="slidenum">
              <a:rPr lang="en-US" sz="1300"/>
              <a:pPr/>
              <a:t>51</a:t>
            </a:fld>
            <a:endParaRPr lang="en-US" sz="1300"/>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7CC0B7D-45F7-1F40-AC75-66318AD18DA4}" type="datetime3">
              <a:rPr lang="en-US" sz="1300"/>
              <a:pPr/>
              <a:t>14 November 2013</a:t>
            </a:fld>
            <a:endParaRPr lang="en-US" sz="1300"/>
          </a:p>
        </p:txBody>
      </p:sp>
      <p:sp>
        <p:nvSpPr>
          <p:cNvPr id="200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EB4E03F-0AF6-C746-89F0-6294CC46E990}" type="slidenum">
              <a:rPr lang="en-US" sz="1300"/>
              <a:pPr/>
              <a:t>52</a:t>
            </a:fld>
            <a:endParaRPr lang="en-US" sz="1300"/>
          </a:p>
        </p:txBody>
      </p:sp>
      <p:sp>
        <p:nvSpPr>
          <p:cNvPr id="200707" name="Rectangle 2"/>
          <p:cNvSpPr>
            <a:spLocks noGrp="1" noRot="1" noChangeAspect="1" noChangeArrowheads="1" noTextEdit="1"/>
          </p:cNvSpPr>
          <p:nvPr>
            <p:ph type="sldImg"/>
          </p:nvPr>
        </p:nvSpPr>
        <p:spPr>
          <a:ln/>
        </p:spPr>
      </p:sp>
      <p:sp>
        <p:nvSpPr>
          <p:cNvPr id="200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6E123BA-5959-D741-BD18-13AD4D44ED33}" type="datetime3">
              <a:rPr lang="en-US" sz="1300"/>
              <a:pPr/>
              <a:t>14 November 2013</a:t>
            </a:fld>
            <a:endParaRPr lang="en-US" sz="1300"/>
          </a:p>
        </p:txBody>
      </p:sp>
      <p:sp>
        <p:nvSpPr>
          <p:cNvPr id="202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141ED1D-88E5-B24E-B3C5-7CADC0383F4A}" type="slidenum">
              <a:rPr lang="en-US" sz="1300"/>
              <a:pPr/>
              <a:t>53</a:t>
            </a:fld>
            <a:endParaRPr lang="en-US" sz="1300"/>
          </a:p>
        </p:txBody>
      </p:sp>
      <p:sp>
        <p:nvSpPr>
          <p:cNvPr id="202755" name="Rectangle 2"/>
          <p:cNvSpPr>
            <a:spLocks noGrp="1" noRot="1" noChangeAspect="1" noChangeArrowheads="1" noTextEdit="1"/>
          </p:cNvSpPr>
          <p:nvPr>
            <p:ph type="sldImg"/>
          </p:nvPr>
        </p:nvSpPr>
        <p:spPr>
          <a:ln/>
        </p:spPr>
      </p:sp>
      <p:sp>
        <p:nvSpPr>
          <p:cNvPr id="202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6A08DD4-D1E2-E14A-9C72-2C578042F7E2}" type="datetime3">
              <a:rPr lang="en-US" sz="1300"/>
              <a:pPr/>
              <a:t>14 November 2013</a:t>
            </a:fld>
            <a:endParaRPr lang="en-US" sz="1300"/>
          </a:p>
        </p:txBody>
      </p:sp>
      <p:sp>
        <p:nvSpPr>
          <p:cNvPr id="204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F1396DF-2482-C042-97D0-AB8AA1396C3E}" type="slidenum">
              <a:rPr lang="en-US" sz="1300"/>
              <a:pPr/>
              <a:t>54</a:t>
            </a:fld>
            <a:endParaRPr lang="en-US" sz="1300"/>
          </a:p>
        </p:txBody>
      </p:sp>
      <p:sp>
        <p:nvSpPr>
          <p:cNvPr id="204803" name="Rectangle 2"/>
          <p:cNvSpPr>
            <a:spLocks noGrp="1" noRot="1" noChangeAspect="1" noChangeArrowheads="1" noTextEdit="1"/>
          </p:cNvSpPr>
          <p:nvPr>
            <p:ph type="sldImg"/>
          </p:nvPr>
        </p:nvSpPr>
        <p:spPr>
          <a:ln/>
        </p:spPr>
      </p:sp>
      <p:sp>
        <p:nvSpPr>
          <p:cNvPr id="204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49C54DA-1960-B544-B138-FF2C62F36432}" type="datetime3">
              <a:rPr lang="en-US" sz="1300"/>
              <a:pPr/>
              <a:t>14 November 2013</a:t>
            </a:fld>
            <a:endParaRPr lang="en-US" sz="1300"/>
          </a:p>
        </p:txBody>
      </p:sp>
      <p:sp>
        <p:nvSpPr>
          <p:cNvPr id="217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D034EB4-2E5E-5C4D-869F-2F378DB489C1}" type="slidenum">
              <a:rPr lang="en-US" sz="1300"/>
              <a:pPr/>
              <a:t>55</a:t>
            </a:fld>
            <a:endParaRPr lang="en-US" sz="130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9BBC697-5CDB-B94B-AF2D-8831301B77B2}" type="datetime3">
              <a:rPr lang="en-US" sz="1300"/>
              <a:pPr/>
              <a:t>14 November 2013</a:t>
            </a:fld>
            <a:endParaRPr lang="en-US" sz="1300"/>
          </a:p>
        </p:txBody>
      </p:sp>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E9E3176-73D9-6C49-BFD5-9872AEB39551}" type="slidenum">
              <a:rPr lang="en-US" sz="1300"/>
              <a:pPr/>
              <a:t>5</a:t>
            </a:fld>
            <a:endParaRPr lang="en-US" sz="13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045EEB3-5D66-2141-8F01-683A25276404}" type="datetime3">
              <a:rPr lang="en-US" sz="1300"/>
              <a:pPr/>
              <a:t>14 November 2013</a:t>
            </a:fld>
            <a:endParaRPr lang="en-US" sz="1300"/>
          </a:p>
        </p:txBody>
      </p:sp>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D20FD91-76F5-714E-802A-A9238828C3BC}" type="slidenum">
              <a:rPr lang="en-US" sz="1300"/>
              <a:pPr/>
              <a:t>56</a:t>
            </a:fld>
            <a:endParaRPr lang="en-US" sz="1300"/>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2CE640C-6BD1-904E-8191-1875FBC3D1B5}" type="datetime3">
              <a:rPr lang="en-US" sz="1300"/>
              <a:pPr/>
              <a:t>14 November 2013</a:t>
            </a:fld>
            <a:endParaRPr lang="en-US" sz="1300"/>
          </a:p>
        </p:txBody>
      </p:sp>
      <p:sp>
        <p:nvSpPr>
          <p:cNvPr id="221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17BEBD0-7E5E-1548-BB4F-B277D732AC5A}" type="slidenum">
              <a:rPr lang="en-US" sz="1300"/>
              <a:pPr/>
              <a:t>57</a:t>
            </a:fld>
            <a:endParaRPr lang="en-US" sz="1300"/>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31BE1D5-8D72-5E49-B2A3-788E95201FC9}" type="datetime3">
              <a:rPr lang="en-US" sz="1300"/>
              <a:pPr/>
              <a:t>14 November 2013</a:t>
            </a:fld>
            <a:endParaRPr lang="en-US" sz="1300"/>
          </a:p>
        </p:txBody>
      </p:sp>
      <p:sp>
        <p:nvSpPr>
          <p:cNvPr id="223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173203C-AE81-FC47-861E-8CEE11841A10}" type="slidenum">
              <a:rPr lang="en-US" sz="1300"/>
              <a:pPr/>
              <a:t>58</a:t>
            </a:fld>
            <a:endParaRPr lang="en-US" sz="1300"/>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97D6119-BC03-0341-9740-2211B2620D39}" type="datetime3">
              <a:rPr lang="en-US" sz="1300"/>
              <a:pPr/>
              <a:t>14 November 2013</a:t>
            </a:fld>
            <a:endParaRPr lang="en-US" sz="1300"/>
          </a:p>
        </p:txBody>
      </p:sp>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1530F76-11DA-B046-A836-0B3712ED1D88}" type="slidenum">
              <a:rPr lang="en-US" sz="1300"/>
              <a:pPr/>
              <a:t>59</a:t>
            </a:fld>
            <a:endParaRPr lang="en-US" sz="1300"/>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latin typeface="Times New Roman" charset="0"/>
                <a:ea typeface="MS PGothic" charset="0"/>
              </a:rPr>
              <a:t>Targeting media outlets</a:t>
            </a:r>
            <a:endParaRPr lang="en-US" dirty="0">
              <a:latin typeface="Times New Roman" charset="0"/>
              <a:ea typeface="MS PGothic" charset="0"/>
            </a:endParaRPr>
          </a:p>
          <a:p>
            <a:r>
              <a:rPr lang="en-US" dirty="0">
                <a:latin typeface="Times New Roman" charset="0"/>
                <a:ea typeface="MS PGothic" charset="0"/>
              </a:rPr>
              <a:t>When you put together an advertising plan, you need to select those media most likely to reach your customers. The same holds true when you decide which media to contact for publicity. Most publications and news shows already have detailed analyses of their audiences, in order to justify their advertising rates. You can get a reader or viewer profile simply by calling or writing to the station or publication and asking for a press kit. Not only will you be able to focus on the medium most appropriate to your audience, but you will also know which types of stories these media use. Once you know, you can tailor your story to fit their format. In addition to the print media, you might find a number of radio and television shows in your area. If you do your homework before you approach the media, and demonstrate to them that you approach your position professionally, you</a:t>
            </a:r>
            <a:r>
              <a:rPr lang="ja-JP" altLang="en-US" dirty="0">
                <a:latin typeface="Times New Roman" charset="0"/>
                <a:ea typeface="MS PGothic" charset="0"/>
              </a:rPr>
              <a:t>’</a:t>
            </a:r>
            <a:r>
              <a:rPr lang="en-US" altLang="ja-JP" dirty="0">
                <a:latin typeface="Times New Roman" charset="0"/>
                <a:ea typeface="MS PGothic" charset="0"/>
              </a:rPr>
              <a:t>re someone who knows what works and what doesn't for your audience, you stand a good chance of getting valuable publicity. . . for free.</a:t>
            </a:r>
          </a:p>
          <a:p>
            <a:endParaRPr lang="en-US" sz="1800" dirty="0">
              <a:latin typeface="Times New Roman" charset="0"/>
              <a:ea typeface="MS PGothic" charset="0"/>
            </a:endParaRPr>
          </a:p>
          <a:p>
            <a:r>
              <a:rPr lang="en-US" b="1" dirty="0">
                <a:latin typeface="Times New Roman" charset="0"/>
                <a:ea typeface="MS PGothic" charset="0"/>
              </a:rPr>
              <a:t>Communicating with the media</a:t>
            </a:r>
            <a:endParaRPr lang="en-US" dirty="0">
              <a:latin typeface="Times New Roman" charset="0"/>
              <a:ea typeface="MS PGothic" charset="0"/>
            </a:endParaRPr>
          </a:p>
          <a:p>
            <a:r>
              <a:rPr lang="en-US" dirty="0">
                <a:latin typeface="Times New Roman" charset="0"/>
                <a:ea typeface="MS PGothic" charset="0"/>
              </a:rPr>
              <a:t>You won't get very far if you try to approach the media with nonessential news without a creative or unique angle. The media deal with unbelievable quantities of information daily, only a small portion of which appears in print or on the air. Don't add to their burden. If an editor or reporter wants more information, he or she will ask for it. </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D301BF7-0BC1-2942-8273-3D3458C943A7}" type="datetime3">
              <a:rPr lang="en-US" sz="1300"/>
              <a:pPr/>
              <a:t>14 November 2013</a:t>
            </a:fld>
            <a:endParaRPr lang="en-US" sz="1300"/>
          </a:p>
        </p:txBody>
      </p:sp>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4D87865-3DCD-7C4F-AABB-A8CE0AD1CD5C}" type="slidenum">
              <a:rPr lang="en-US" sz="1300"/>
              <a:pPr/>
              <a:t>60</a:t>
            </a:fld>
            <a:endParaRPr lang="en-US" sz="1300"/>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4D1571B-E6A8-8540-B756-1F7D156E8E59}" type="datetime3">
              <a:rPr lang="en-US" sz="1300"/>
              <a:pPr/>
              <a:t>14 November 2013</a:t>
            </a:fld>
            <a:endParaRPr lang="en-US" sz="1300"/>
          </a:p>
        </p:txBody>
      </p:sp>
      <p:sp>
        <p:nvSpPr>
          <p:cNvPr id="231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C9B8C2B-3088-DF44-8C2C-EA2BD2BD5DD1}" type="slidenum">
              <a:rPr lang="en-US" sz="1300"/>
              <a:pPr/>
              <a:t>61</a:t>
            </a:fld>
            <a:endParaRPr lang="en-US" sz="1300"/>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A9C068E-A703-A942-A3E2-1A8307E44F27}" type="datetime3">
              <a:rPr lang="en-US" sz="1300"/>
              <a:pPr/>
              <a:t>14 November 2013</a:t>
            </a:fld>
            <a:endParaRPr lang="en-US" sz="1300"/>
          </a:p>
        </p:txBody>
      </p:sp>
      <p:sp>
        <p:nvSpPr>
          <p:cNvPr id="241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200A1DF-2329-AA44-915E-EE64E318B53F}" type="slidenum">
              <a:rPr lang="en-US" sz="1300"/>
              <a:pPr/>
              <a:t>62</a:t>
            </a:fld>
            <a:endParaRPr lang="en-US" sz="1300"/>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33443B2-7529-7E4B-A3FE-19DA50EAB792}" type="datetime3">
              <a:rPr lang="en-US" sz="1300"/>
              <a:pPr/>
              <a:t>14 November 2013</a:t>
            </a:fld>
            <a:endParaRPr lang="en-US" sz="1300"/>
          </a:p>
        </p:txBody>
      </p:sp>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7D08E22-4182-EF4D-A009-AF6763CC3C3B}" type="slidenum">
              <a:rPr lang="en-US" sz="1300"/>
              <a:pPr/>
              <a:t>6</a:t>
            </a:fld>
            <a:endParaRPr lang="en-US" sz="13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D11FAE9-F616-404D-8060-D57338539424}" type="datetime3">
              <a:rPr lang="en-US" sz="1300"/>
              <a:pPr/>
              <a:t>14 November 2013</a:t>
            </a:fld>
            <a:endParaRPr lang="en-US" sz="1300"/>
          </a:p>
        </p:txBody>
      </p:sp>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48AF36A-68F2-9845-8FF2-AAC8F01AACF3}" type="slidenum">
              <a:rPr lang="en-US" sz="1300"/>
              <a:pPr/>
              <a:t>7</a:t>
            </a:fld>
            <a:endParaRPr lang="en-US"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33450" y="42799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Times New Roman" charset="0"/>
                <a:ea typeface="MS PGothic" charset="0"/>
              </a:rPr>
              <a:t>Metrics are at the heart of a good, customer-focused process management system and any program directed at continuous improvement. The focus on customers and performance standards show up in the form of metrics that assess your ability to meet your customers' needs and business objectives.</a:t>
            </a:r>
          </a:p>
          <a:p>
            <a:r>
              <a:rPr lang="en-US" sz="1100" b="1">
                <a:latin typeface="Times New Roman" charset="0"/>
                <a:ea typeface="MS PGothic" charset="0"/>
              </a:rPr>
              <a:t>"Specific</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in that your metrics are specific and targeted to the area you are measuring. For example, if you are measuring customer satisfaction, a good metric would be direct feedback from customers on how they feel about your service or product. A poorer metric would be the number of returned products or number customer complaints. While direct "internal" measure, they are indirect measures of customer satisfaction and, as such, can be misleading and produce unwanted surprises later on. "Measurable" in that you can collect data that is accurate and complete. </a:t>
            </a:r>
          </a:p>
          <a:p>
            <a:r>
              <a:rPr lang="en-US" sz="1100" b="1">
                <a:latin typeface="Times New Roman" charset="0"/>
                <a:ea typeface="MS PGothic" charset="0"/>
              </a:rPr>
              <a:t>"Actionable</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in that the metrics are easy-to-understand, and it is clear when you chart your performance over time which direction is "good" and which direction is "bad", so that you know when to take action. </a:t>
            </a:r>
          </a:p>
          <a:p>
            <a:r>
              <a:rPr lang="en-US" sz="1100" b="1">
                <a:latin typeface="Times New Roman" charset="0"/>
                <a:ea typeface="MS PGothic" charset="0"/>
              </a:rPr>
              <a:t>"Relevant</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 simply means don't measure things that are not important. A common downfall of process professionals or standards groups is to measure everything, which produces many meaningless measures. </a:t>
            </a:r>
          </a:p>
          <a:p>
            <a:r>
              <a:rPr lang="en-US" sz="1100" b="1">
                <a:latin typeface="Times New Roman" charset="0"/>
                <a:ea typeface="MS PGothic" charset="0"/>
              </a:rPr>
              <a:t>"Timely</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metrics are those for which you can get the data when you need it. </a:t>
            </a:r>
          </a:p>
          <a:p>
            <a:r>
              <a:rPr lang="en-US" sz="1100">
                <a:latin typeface="Times New Roman" charset="0"/>
                <a:ea typeface="MS PGothic" charset="0"/>
              </a:rPr>
              <a:t>Metrics should be simple. If they require a lot of explanation and definition, then collecting data, and translating that data into actions becomes more difficult. Easy-to-understand metrics are easier to sell, and have a stronger impact on the process and the people who us it. </a:t>
            </a:r>
          </a:p>
          <a:p>
            <a:endParaRPr lang="en-US" sz="1100">
              <a:latin typeface="Times New Roman" charset="0"/>
              <a:ea typeface="MS P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spect="1" noChangeArrowheads="1" noTextEdit="1"/>
          </p:cNvSpPr>
          <p:nvPr>
            <p:ph type="sldImg"/>
          </p:nvPr>
        </p:nvSpPr>
        <p:spPr>
          <a:ln/>
        </p:spPr>
      </p:sp>
      <p:sp>
        <p:nvSpPr>
          <p:cNvPr id="1024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MS PGothic"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37275"/>
            <a:ext cx="91440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auto">
          <a:xfrm>
            <a:off x="8077200" y="575945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28600" y="5653088"/>
            <a:ext cx="171767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30020" name="Rectangle 4"/>
          <p:cNvSpPr>
            <a:spLocks noGrp="1" noChangeArrowheads="1"/>
          </p:cNvSpPr>
          <p:nvPr>
            <p:ph type="ctrTitle"/>
          </p:nvPr>
        </p:nvSpPr>
        <p:spPr>
          <a:xfrm>
            <a:off x="1371600" y="2286000"/>
            <a:ext cx="7391400" cy="1143000"/>
          </a:xfrm>
        </p:spPr>
        <p:txBody>
          <a:bodyPr/>
          <a:lstStyle>
            <a:lvl1pPr>
              <a:defRPr sz="4000"/>
            </a:lvl1pPr>
          </a:lstStyle>
          <a:p>
            <a:r>
              <a:rPr lang="en-US"/>
              <a:t>Click to edit Master title style</a:t>
            </a:r>
          </a:p>
        </p:txBody>
      </p:sp>
      <p:sp>
        <p:nvSpPr>
          <p:cNvPr id="3030021" name="Rectangle 5"/>
          <p:cNvSpPr>
            <a:spLocks noGrp="1" noChangeArrowheads="1"/>
          </p:cNvSpPr>
          <p:nvPr>
            <p:ph type="subTitle" idx="1"/>
          </p:nvPr>
        </p:nvSpPr>
        <p:spPr>
          <a:xfrm>
            <a:off x="1371600" y="3505200"/>
            <a:ext cx="6400800" cy="685800"/>
          </a:xfrm>
        </p:spPr>
        <p:txBody>
          <a:bodyPr/>
          <a:lstStyle>
            <a:lvl1pPr marL="0" indent="0">
              <a:buFontTx/>
              <a:buNone/>
              <a:defRPr>
                <a:solidFill>
                  <a:srgbClr val="D47806"/>
                </a:solidFill>
              </a:defRPr>
            </a:lvl1pPr>
          </a:lstStyle>
          <a:p>
            <a:r>
              <a:rPr lang="en-US"/>
              <a:t>Click to edit Master subtitle style</a:t>
            </a:r>
          </a:p>
        </p:txBody>
      </p:sp>
    </p:spTree>
    <p:extLst>
      <p:ext uri="{BB962C8B-B14F-4D97-AF65-F5344CB8AC3E}">
        <p14:creationId xmlns:p14="http://schemas.microsoft.com/office/powerpoint/2010/main" val="4018181864"/>
      </p:ext>
    </p:extLst>
  </p:cSld>
  <p:clrMapOvr>
    <a:masterClrMapping/>
  </p:clrMapOvr>
  <p:transition advClick="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FC34922F-61AC-5B42-B1E1-890BAAE1AD16}" type="datetime1">
              <a:rPr lang="en-US"/>
              <a:pPr>
                <a:defRPr/>
              </a:pPr>
              <a:t>11/14/2013</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D2DB846E-68E7-A74A-A64E-12D7BDE430F4}" type="slidenum">
              <a:rPr lang="en-US"/>
              <a:pPr>
                <a:defRPr/>
              </a:pPr>
              <a:t>‹#›</a:t>
            </a:fld>
            <a:endParaRPr lang="en-US"/>
          </a:p>
        </p:txBody>
      </p:sp>
    </p:spTree>
    <p:extLst>
      <p:ext uri="{BB962C8B-B14F-4D97-AF65-F5344CB8AC3E}">
        <p14:creationId xmlns:p14="http://schemas.microsoft.com/office/powerpoint/2010/main" val="1946439097"/>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9202E07C-0A20-9E4E-A793-D8E56117B8F1}" type="datetime1">
              <a:rPr lang="en-US"/>
              <a:pPr>
                <a:defRPr/>
              </a:pPr>
              <a:t>11/14/2013</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5C8BEF5E-741B-2743-B149-B430A285C94A}" type="slidenum">
              <a:rPr lang="en-US"/>
              <a:pPr>
                <a:defRPr/>
              </a:pPr>
              <a:t>‹#›</a:t>
            </a:fld>
            <a:endParaRPr lang="en-US"/>
          </a:p>
        </p:txBody>
      </p:sp>
    </p:spTree>
    <p:extLst>
      <p:ext uri="{BB962C8B-B14F-4D97-AF65-F5344CB8AC3E}">
        <p14:creationId xmlns:p14="http://schemas.microsoft.com/office/powerpoint/2010/main" val="91867845"/>
      </p:ext>
    </p:extLst>
  </p:cSld>
  <p:clrMapOvr>
    <a:masterClrMapping/>
  </p:clrMapOvr>
  <p:transition advClick="0"/>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6050" y="304800"/>
            <a:ext cx="19621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7340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40E3DF78-ADB9-1B43-AC2D-1209FF22DF0A}" type="datetime1">
              <a:rPr lang="en-US"/>
              <a:pPr>
                <a:defRPr/>
              </a:pPr>
              <a:t>11/14/2013</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64002DE9-1EE6-0C46-9980-AD1B0CF5E27F}" type="slidenum">
              <a:rPr lang="en-US"/>
              <a:pPr>
                <a:defRPr/>
              </a:pPr>
              <a:t>‹#›</a:t>
            </a:fld>
            <a:endParaRPr lang="en-US"/>
          </a:p>
        </p:txBody>
      </p:sp>
    </p:spTree>
    <p:extLst>
      <p:ext uri="{BB962C8B-B14F-4D97-AF65-F5344CB8AC3E}">
        <p14:creationId xmlns:p14="http://schemas.microsoft.com/office/powerpoint/2010/main" val="1737081394"/>
      </p:ext>
    </p:extLst>
  </p:cSld>
  <p:clrMapOvr>
    <a:masterClrMapping/>
  </p:clrMapOvr>
  <p:transition advClick="0"/>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pic>
        <p:nvPicPr>
          <p:cNvPr id="4" name="Picture 1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1000" y="5468143"/>
            <a:ext cx="9509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304800"/>
            <a:ext cx="7848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524000"/>
            <a:ext cx="7848600" cy="4495800"/>
          </a:xfrm>
        </p:spPr>
        <p:txBody>
          <a:bodyPr/>
          <a:lstStyle/>
          <a:p>
            <a:pPr lvl="0"/>
            <a:endParaRPr lang="en-US" noProof="0" smtClean="0"/>
          </a:p>
        </p:txBody>
      </p:sp>
    </p:spTree>
    <p:extLst>
      <p:ext uri="{BB962C8B-B14F-4D97-AF65-F5344CB8AC3E}">
        <p14:creationId xmlns:p14="http://schemas.microsoft.com/office/powerpoint/2010/main" val="3598780939"/>
      </p:ext>
    </p:extLst>
  </p:cSld>
  <p:clrMapOvr>
    <a:masterClrMapping/>
  </p:clrMapOvr>
  <p:transition advClick="0"/>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pic>
        <p:nvPicPr>
          <p:cNvPr id="5" name="Picture 1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1000" y="5468143"/>
            <a:ext cx="9509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304800"/>
            <a:ext cx="7848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524000"/>
            <a:ext cx="38481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8481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5324682"/>
      </p:ext>
    </p:extLst>
  </p:cSld>
  <p:clrMapOvr>
    <a:masterClrMapping/>
  </p:clrMapOvr>
  <p:transition advClick="0"/>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2CF40CFA-7A73-614A-BAAC-757032AB9B4E}" type="datetime1">
              <a:rPr lang="en-US"/>
              <a:pPr>
                <a:defRPr/>
              </a:pPr>
              <a:t>11/14/2013</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F4639A68-9A89-C348-8EB1-D2713009C772}" type="slidenum">
              <a:rPr lang="en-US"/>
              <a:pPr>
                <a:defRPr/>
              </a:pPr>
              <a:t>‹#›</a:t>
            </a:fld>
            <a:endParaRPr lang="en-US"/>
          </a:p>
        </p:txBody>
      </p:sp>
    </p:spTree>
    <p:extLst>
      <p:ext uri="{BB962C8B-B14F-4D97-AF65-F5344CB8AC3E}">
        <p14:creationId xmlns:p14="http://schemas.microsoft.com/office/powerpoint/2010/main" val="2763042209"/>
      </p:ext>
    </p:extLst>
  </p:cSld>
  <p:clrMapOvr>
    <a:masterClrMapping/>
  </p:clrMapOvr>
  <p:transition advClick="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4542381"/>
      </p:ext>
    </p:extLst>
  </p:cSld>
  <p:clrMapOvr>
    <a:masterClrMapping/>
  </p:clrMapOvr>
  <p:transition advClick="0"/>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0FA5A325-E24D-EC49-9FD8-F4A281EEFC6B}" type="datetime1">
              <a:rPr lang="en-US"/>
              <a:pPr>
                <a:defRPr/>
              </a:pPr>
              <a:t>11/14/2013</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7BDB1D6D-37AE-234D-8FE6-99D149015EE9}" type="slidenum">
              <a:rPr lang="en-US"/>
              <a:pPr>
                <a:defRPr/>
              </a:pPr>
              <a:t>‹#›</a:t>
            </a:fld>
            <a:endParaRPr lang="en-US"/>
          </a:p>
        </p:txBody>
      </p:sp>
    </p:spTree>
    <p:extLst>
      <p:ext uri="{BB962C8B-B14F-4D97-AF65-F5344CB8AC3E}">
        <p14:creationId xmlns:p14="http://schemas.microsoft.com/office/powerpoint/2010/main" val="202213846"/>
      </p:ext>
    </p:extLst>
  </p:cSld>
  <p:clrMapOvr>
    <a:masterClrMapping/>
  </p:clrMapOvr>
  <p:transition advClick="0"/>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240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5A759B87-DBA8-1C4C-93DC-9349C606442C}" type="datetime1">
              <a:rPr lang="en-US"/>
              <a:pPr>
                <a:defRPr/>
              </a:pPr>
              <a:t>11/14/2013</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2172C403-F72B-0C43-B298-AD78DFBF420E}" type="slidenum">
              <a:rPr lang="en-US"/>
              <a:pPr>
                <a:defRPr/>
              </a:pPr>
              <a:t>‹#›</a:t>
            </a:fld>
            <a:endParaRPr lang="en-US"/>
          </a:p>
        </p:txBody>
      </p:sp>
    </p:spTree>
    <p:extLst>
      <p:ext uri="{BB962C8B-B14F-4D97-AF65-F5344CB8AC3E}">
        <p14:creationId xmlns:p14="http://schemas.microsoft.com/office/powerpoint/2010/main" val="2329893791"/>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053321E3-343A-7545-9639-EE5EE787D951}" type="datetime1">
              <a:rPr lang="en-US"/>
              <a:pPr>
                <a:defRPr/>
              </a:pPr>
              <a:t>11/14/2013</a:t>
            </a:fld>
            <a:endParaRPr lang="en-US"/>
          </a:p>
        </p:txBody>
      </p:sp>
      <p:sp>
        <p:nvSpPr>
          <p:cNvPr id="8" name="Footer Placeholder 7"/>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9" name="Slide Number Placeholder 8"/>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1D10BB3A-BEF7-F345-8D60-013BE3BE74A5}" type="slidenum">
              <a:rPr lang="en-US"/>
              <a:pPr>
                <a:defRPr/>
              </a:pPr>
              <a:t>‹#›</a:t>
            </a:fld>
            <a:endParaRPr lang="en-US"/>
          </a:p>
        </p:txBody>
      </p:sp>
    </p:spTree>
    <p:extLst>
      <p:ext uri="{BB962C8B-B14F-4D97-AF65-F5344CB8AC3E}">
        <p14:creationId xmlns:p14="http://schemas.microsoft.com/office/powerpoint/2010/main" val="2079587054"/>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7867285E-B4DA-784A-9405-87F89D221FA2}" type="datetime1">
              <a:rPr lang="en-US"/>
              <a:pPr>
                <a:defRPr/>
              </a:pPr>
              <a:t>11/14/2013</a:t>
            </a:fld>
            <a:endParaRPr lang="en-US"/>
          </a:p>
        </p:txBody>
      </p:sp>
      <p:sp>
        <p:nvSpPr>
          <p:cNvPr id="4" name="Footer Placeholder 3"/>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5" name="Slide Number Placeholder 4"/>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C373CBEC-B2C8-8644-BFC9-BE319DC3DA73}" type="slidenum">
              <a:rPr lang="en-US"/>
              <a:pPr>
                <a:defRPr/>
              </a:pPr>
              <a:t>‹#›</a:t>
            </a:fld>
            <a:endParaRPr lang="en-US"/>
          </a:p>
        </p:txBody>
      </p:sp>
    </p:spTree>
    <p:extLst>
      <p:ext uri="{BB962C8B-B14F-4D97-AF65-F5344CB8AC3E}">
        <p14:creationId xmlns:p14="http://schemas.microsoft.com/office/powerpoint/2010/main" val="1759842962"/>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DCDA80B2-89C9-394F-851D-B4A56121553C}" type="datetime1">
              <a:rPr lang="en-US"/>
              <a:pPr>
                <a:defRPr/>
              </a:pPr>
              <a:t>11/14/2013</a:t>
            </a:fld>
            <a:endParaRPr lang="en-US"/>
          </a:p>
        </p:txBody>
      </p:sp>
      <p:sp>
        <p:nvSpPr>
          <p:cNvPr id="3" name="Footer Placeholder 2"/>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4" name="Slide Number Placeholder 3"/>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BB297198-AFF0-2B45-82FF-0CF478B3E73C}" type="slidenum">
              <a:rPr lang="en-US"/>
              <a:pPr>
                <a:defRPr/>
              </a:pPr>
              <a:t>‹#›</a:t>
            </a:fld>
            <a:endParaRPr lang="en-US"/>
          </a:p>
        </p:txBody>
      </p:sp>
    </p:spTree>
    <p:extLst>
      <p:ext uri="{BB962C8B-B14F-4D97-AF65-F5344CB8AC3E}">
        <p14:creationId xmlns:p14="http://schemas.microsoft.com/office/powerpoint/2010/main" val="3246780566"/>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49A3107E-4A87-2A40-9BF0-145717469706}" type="datetime1">
              <a:rPr lang="en-US"/>
              <a:pPr>
                <a:defRPr/>
              </a:pPr>
              <a:t>11/14/2013</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C110C95D-4958-EA4A-BB4D-77B8F92BC373}" type="slidenum">
              <a:rPr lang="en-US"/>
              <a:pPr>
                <a:defRPr/>
              </a:pPr>
              <a:t>‹#›</a:t>
            </a:fld>
            <a:endParaRPr lang="en-US"/>
          </a:p>
        </p:txBody>
      </p:sp>
    </p:spTree>
    <p:extLst>
      <p:ext uri="{BB962C8B-B14F-4D97-AF65-F5344CB8AC3E}">
        <p14:creationId xmlns:p14="http://schemas.microsoft.com/office/powerpoint/2010/main" val="2080421366"/>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ot_ba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6172200"/>
            <a:ext cx="91455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8600" y="5729288"/>
            <a:ext cx="171767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7" descr="top_ba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55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9000" name="Rectangle 8"/>
          <p:cNvSpPr>
            <a:spLocks noGrp="1" noChangeArrowheads="1"/>
          </p:cNvSpPr>
          <p:nvPr>
            <p:ph type="title"/>
          </p:nvPr>
        </p:nvSpPr>
        <p:spPr bwMode="auto">
          <a:xfrm>
            <a:off x="609600" y="304800"/>
            <a:ext cx="7848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0" name="Oval 9"/>
          <p:cNvSpPr>
            <a:spLocks noChangeArrowheads="1"/>
          </p:cNvSpPr>
          <p:nvPr/>
        </p:nvSpPr>
        <p:spPr bwMode="auto">
          <a:xfrm>
            <a:off x="1447800" y="6556375"/>
            <a:ext cx="76200" cy="76200"/>
          </a:xfrm>
          <a:prstGeom prst="ellipse">
            <a:avLst/>
          </a:prstGeom>
          <a:solidFill>
            <a:srgbClr val="475E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1031" name="Oval 10"/>
          <p:cNvSpPr>
            <a:spLocks noChangeArrowheads="1"/>
          </p:cNvSpPr>
          <p:nvPr/>
        </p:nvSpPr>
        <p:spPr bwMode="auto">
          <a:xfrm>
            <a:off x="3087688" y="6556375"/>
            <a:ext cx="76200" cy="76200"/>
          </a:xfrm>
          <a:prstGeom prst="ellipse">
            <a:avLst/>
          </a:prstGeom>
          <a:solidFill>
            <a:srgbClr val="475E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1032" name="Rectangle 11"/>
          <p:cNvSpPr>
            <a:spLocks noGrp="1" noChangeArrowheads="1"/>
          </p:cNvSpPr>
          <p:nvPr>
            <p:ph type="body" idx="1"/>
          </p:nvPr>
        </p:nvSpPr>
        <p:spPr bwMode="auto">
          <a:xfrm>
            <a:off x="609600" y="1524000"/>
            <a:ext cx="7848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1"/>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bwMode="auto">
          <a:xfrm>
            <a:off x="8001000" y="5791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040" r:id="rId1"/>
    <p:sldLayoutId id="2147485041" r:id="rId2"/>
    <p:sldLayoutId id="2147485053" r:id="rId3"/>
    <p:sldLayoutId id="2147485042" r:id="rId4"/>
    <p:sldLayoutId id="2147485043" r:id="rId5"/>
    <p:sldLayoutId id="2147485044" r:id="rId6"/>
    <p:sldLayoutId id="2147485045" r:id="rId7"/>
    <p:sldLayoutId id="2147485046" r:id="rId8"/>
    <p:sldLayoutId id="2147485047" r:id="rId9"/>
    <p:sldLayoutId id="2147485048" r:id="rId10"/>
    <p:sldLayoutId id="2147485049" r:id="rId11"/>
    <p:sldLayoutId id="2147485050" r:id="rId12"/>
    <p:sldLayoutId id="2147485051" r:id="rId13"/>
    <p:sldLayoutId id="2147485052" r:id="rId14"/>
  </p:sldLayoutIdLst>
  <p:transition advClick="0"/>
  <p:timing>
    <p:tnLst>
      <p:par>
        <p:cTn id="1" dur="indefinite" restart="never" nodeType="tmRoot"/>
      </p:par>
    </p:tnLst>
  </p:timing>
  <p:hf sldNum="0" hdr="0" ftr="0" dt="0"/>
  <p:txStyles>
    <p:titleStyle>
      <a:lvl1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mj-lt"/>
          <a:ea typeface="MS PGothic" pitchFamily="34" charset="-128"/>
          <a:cs typeface="MS PGothic" charset="0"/>
        </a:defRPr>
      </a:lvl1pPr>
      <a:lvl2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2pPr>
      <a:lvl3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3pPr>
      <a:lvl4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4pPr>
      <a:lvl5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5pPr>
      <a:lvl6pPr marL="4572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6pPr>
      <a:lvl7pPr marL="9144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7pPr>
      <a:lvl8pPr marL="13716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8pPr>
      <a:lvl9pPr marL="18288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9pPr>
    </p:titleStyle>
    <p:bodyStyle>
      <a:lvl1pPr marL="342900" indent="-342900" algn="l" rtl="0" eaLnBrk="0" fontAlgn="base" hangingPunct="0">
        <a:spcBef>
          <a:spcPct val="10000"/>
        </a:spcBef>
        <a:spcAft>
          <a:spcPct val="30000"/>
        </a:spcAft>
        <a:buClr>
          <a:srgbClr val="D47806"/>
        </a:buClr>
        <a:buChar char="•"/>
        <a:defRPr sz="2600">
          <a:solidFill>
            <a:srgbClr val="704600"/>
          </a:solidFill>
          <a:latin typeface="+mn-lt"/>
          <a:ea typeface="MS PGothic" pitchFamily="34" charset="-128"/>
          <a:cs typeface="MS PGothic" charset="0"/>
        </a:defRPr>
      </a:lvl1pPr>
      <a:lvl2pPr marL="742950" indent="-285750" algn="l" rtl="0" eaLnBrk="0" fontAlgn="base" hangingPunct="0">
        <a:spcBef>
          <a:spcPct val="10000"/>
        </a:spcBef>
        <a:spcAft>
          <a:spcPct val="30000"/>
        </a:spcAft>
        <a:buClr>
          <a:srgbClr val="D47806"/>
        </a:buClr>
        <a:buChar char="•"/>
        <a:defRPr sz="2400">
          <a:solidFill>
            <a:srgbClr val="704600"/>
          </a:solidFill>
          <a:latin typeface="+mn-lt"/>
          <a:ea typeface="MS PGothic" pitchFamily="34" charset="-128"/>
          <a:cs typeface="MS PGothic" charset="0"/>
        </a:defRPr>
      </a:lvl2pPr>
      <a:lvl3pPr marL="1143000" indent="-228600" algn="l" rtl="0" eaLnBrk="0" fontAlgn="base" hangingPunct="0">
        <a:spcBef>
          <a:spcPct val="10000"/>
        </a:spcBef>
        <a:spcAft>
          <a:spcPct val="30000"/>
        </a:spcAft>
        <a:buClr>
          <a:srgbClr val="D47806"/>
        </a:buClr>
        <a:buChar char="•"/>
        <a:defRPr sz="2200">
          <a:solidFill>
            <a:srgbClr val="704600"/>
          </a:solidFill>
          <a:latin typeface="+mn-lt"/>
          <a:ea typeface="ヒラギノ角ゴ Pro W3" charset="-128"/>
          <a:cs typeface="ヒラギノ角ゴ Pro W3" charset="-128"/>
        </a:defRPr>
      </a:lvl3pPr>
      <a:lvl4pPr marL="1600200" indent="-228600" algn="l" rtl="0" eaLnBrk="0" fontAlgn="base" hangingPunct="0">
        <a:spcBef>
          <a:spcPct val="10000"/>
        </a:spcBef>
        <a:spcAft>
          <a:spcPct val="30000"/>
        </a:spcAft>
        <a:buClr>
          <a:srgbClr val="D47806"/>
        </a:buClr>
        <a:buChar char="•"/>
        <a:defRPr sz="2000">
          <a:solidFill>
            <a:srgbClr val="704600"/>
          </a:solidFill>
          <a:latin typeface="+mn-lt"/>
          <a:ea typeface="ヒラギノ角ゴ Pro W3" charset="-128"/>
          <a:cs typeface="ヒラギノ角ゴ Pro W3" charset="0"/>
        </a:defRPr>
      </a:lvl4pPr>
      <a:lvl5pPr marL="2057400" indent="-228600" algn="l" rtl="0" eaLnBrk="0" fontAlgn="base" hangingPunct="0">
        <a:spcBef>
          <a:spcPct val="10000"/>
        </a:spcBef>
        <a:spcAft>
          <a:spcPct val="30000"/>
        </a:spcAft>
        <a:buClr>
          <a:srgbClr val="D47806"/>
        </a:buClr>
        <a:buChar char="•"/>
        <a:defRPr>
          <a:solidFill>
            <a:srgbClr val="704600"/>
          </a:solidFill>
          <a:latin typeface="+mn-lt"/>
          <a:ea typeface="ヒラギノ角ゴ Pro W3" charset="-128"/>
          <a:cs typeface="ヒラギノ角ゴ Pro W3" charset="0"/>
        </a:defRPr>
      </a:lvl5pPr>
      <a:lvl6pPr marL="25146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6pPr>
      <a:lvl7pPr marL="29718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7pPr>
      <a:lvl8pPr marL="34290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8pPr>
      <a:lvl9pPr marL="38862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facebook.com/groups/6063140428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techsoup.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bizmba.com/articles/social-networking-websites" TargetMode="External"/><Relationship Id="rId2" Type="http://schemas.openxmlformats.org/officeDocument/2006/relationships/hyperlink" Target="http://www.youtube.com/watch?v=HOqRjNXxXBA"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farwesterndistrict.org/" TargetMode="External"/><Relationship Id="rId2" Type="http://schemas.openxmlformats.org/officeDocument/2006/relationships/hyperlink" Target="http://www.barbershop.org" TargetMode="External"/><Relationship Id="rId1" Type="http://schemas.openxmlformats.org/officeDocument/2006/relationships/slideLayout" Target="../slideLayouts/slideLayout2.xml"/><Relationship Id="rId5" Type="http://schemas.openxmlformats.org/officeDocument/2006/relationships/hyperlink" Target="http://highmountainchordsmen.org/" TargetMode="External"/><Relationship Id="rId4" Type="http://schemas.openxmlformats.org/officeDocument/2006/relationships/hyperlink" Target="http://gaslightchorus.org/hom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barbershop.org/search.html?cx=000445104743670992213:3fzqqwnxnee&amp;cof=FORID:11&amp;ie=UTF-8&amp;q=marketing&amp;sa=Search&amp;siteurl=barbershop.org/home.html&amp;ref=barbershop.org/&amp;ss=1429j336873j9"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barbershop.org/public-relations-get-the-word-out.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8.xml.rels><?xml version="1.0" encoding="UTF-8" standalone="yes"?>
<Relationships xmlns="http://schemas.openxmlformats.org/package/2006/relationships"><Relationship Id="rId3" Type="http://schemas.openxmlformats.org/officeDocument/2006/relationships/hyperlink" Target="http://barbershop.org/public-relations-get-the-word-out.html"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29.xml.rels><?xml version="1.0" encoding="UTF-8" standalone="yes"?>
<Relationships xmlns="http://schemas.openxmlformats.org/package/2006/relationships"><Relationship Id="rId3" Type="http://schemas.openxmlformats.org/officeDocument/2006/relationships/hyperlink" Target="http://www.cafepress.com/memphismenofharmony"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www.naeusa.com/" TargetMode="Externa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livingsocial.com/cities/106-cedar-rapids" TargetMode="External"/><Relationship Id="rId2" Type="http://schemas.openxmlformats.org/officeDocument/2006/relationships/hyperlink" Target="http://www.groupon.com/browse/cedar-rapids-iowa-city?category=activities-and-nightlife" TargetMode="External"/><Relationship Id="rId1" Type="http://schemas.openxmlformats.org/officeDocument/2006/relationships/slideLayout" Target="../slideLayouts/slideLayout2.xml"/><Relationship Id="rId5" Type="http://schemas.openxmlformats.org/officeDocument/2006/relationships/hyperlink" Target="http://www.suddenvalues.com/eastiowa/" TargetMode="External"/><Relationship Id="rId4" Type="http://schemas.openxmlformats.org/officeDocument/2006/relationships/hyperlink" Target="http://www.heresthedealia.com/engine/Splash.aspx?contestid=23713"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1060" name="Rectangle 4"/>
          <p:cNvSpPr>
            <a:spLocks noGrp="1" noChangeArrowheads="1"/>
          </p:cNvSpPr>
          <p:nvPr>
            <p:ph type="ctrTitle"/>
          </p:nvPr>
        </p:nvSpPr>
        <p:spPr>
          <a:xfrm>
            <a:off x="1371600" y="1295400"/>
            <a:ext cx="7391400" cy="1143000"/>
          </a:xfrm>
        </p:spPr>
        <p:txBody>
          <a:bodyPr/>
          <a:lstStyle/>
          <a:p>
            <a:pPr>
              <a:defRPr/>
            </a:pPr>
            <a:r>
              <a:rPr lang="en-US" dirty="0">
                <a:latin typeface="Trebuchet MS" charset="0"/>
                <a:ea typeface="MS PGothic" charset="0"/>
              </a:rPr>
              <a:t>Marketing &amp; Public Relations</a:t>
            </a:r>
            <a:br>
              <a:rPr lang="en-US" dirty="0">
                <a:latin typeface="Trebuchet MS" charset="0"/>
                <a:ea typeface="MS PGothic" charset="0"/>
              </a:rPr>
            </a:br>
            <a:r>
              <a:rPr lang="en-US" dirty="0" smtClean="0">
                <a:latin typeface="Trebuchet MS" charset="0"/>
                <a:ea typeface="MS PGothic" charset="0"/>
              </a:rPr>
              <a:t>FWD </a:t>
            </a:r>
            <a:r>
              <a:rPr lang="en-US" dirty="0">
                <a:latin typeface="American Typewriter" charset="0"/>
                <a:ea typeface="MS PGothic" charset="0"/>
              </a:rPr>
              <a:t>LEADERSHIP ACADEMY</a:t>
            </a:r>
          </a:p>
        </p:txBody>
      </p:sp>
      <p:sp>
        <p:nvSpPr>
          <p:cNvPr id="17410" name="Rectangle 5"/>
          <p:cNvSpPr>
            <a:spLocks noGrp="1" noChangeArrowheads="1"/>
          </p:cNvSpPr>
          <p:nvPr>
            <p:ph type="subTitle" idx="1"/>
          </p:nvPr>
        </p:nvSpPr>
        <p:spPr>
          <a:xfrm>
            <a:off x="1371600" y="2895600"/>
            <a:ext cx="6400800" cy="2057400"/>
          </a:xfrm>
        </p:spPr>
        <p:txBody>
          <a:bodyPr/>
          <a:lstStyle/>
          <a:p>
            <a:pPr algn="ctr">
              <a:spcBef>
                <a:spcPts val="0"/>
              </a:spcBef>
              <a:spcAft>
                <a:spcPts val="600"/>
              </a:spcAft>
            </a:pPr>
            <a:r>
              <a:rPr lang="en-US" dirty="0">
                <a:latin typeface="Trebuchet MS" charset="0"/>
                <a:ea typeface="MS PGothic" charset="0"/>
              </a:rPr>
              <a:t> </a:t>
            </a:r>
            <a:r>
              <a:rPr lang="en-US" dirty="0" smtClean="0">
                <a:latin typeface="Trebuchet MS" charset="0"/>
                <a:ea typeface="MS PGothic" charset="0"/>
              </a:rPr>
              <a:t>Instructor: </a:t>
            </a:r>
          </a:p>
          <a:p>
            <a:pPr algn="ctr">
              <a:spcBef>
                <a:spcPts val="0"/>
              </a:spcBef>
              <a:spcAft>
                <a:spcPts val="600"/>
              </a:spcAft>
            </a:pPr>
            <a:r>
              <a:rPr lang="en-US" dirty="0">
                <a:latin typeface="Trebuchet MS" charset="0"/>
                <a:ea typeface="MS PGothic" charset="0"/>
              </a:rPr>
              <a:t>Craig </a:t>
            </a:r>
            <a:r>
              <a:rPr lang="en-US" dirty="0" smtClean="0">
                <a:latin typeface="Trebuchet MS" charset="0"/>
                <a:ea typeface="MS PGothic" charset="0"/>
              </a:rPr>
              <a:t>Hughes</a:t>
            </a:r>
          </a:p>
          <a:p>
            <a:pPr algn="ctr">
              <a:spcBef>
                <a:spcPts val="0"/>
              </a:spcBef>
              <a:spcAft>
                <a:spcPts val="600"/>
              </a:spcAft>
            </a:pPr>
            <a:r>
              <a:rPr lang="en-US" dirty="0" smtClean="0">
                <a:latin typeface="Trebuchet MS" charset="0"/>
                <a:ea typeface="MS PGothic" charset="0"/>
              </a:rPr>
              <a:t>VP </a:t>
            </a:r>
            <a:r>
              <a:rPr lang="en-US" dirty="0">
                <a:latin typeface="Trebuchet MS" charset="0"/>
                <a:ea typeface="MS PGothic" charset="0"/>
              </a:rPr>
              <a:t>Marketing – San </a:t>
            </a:r>
            <a:r>
              <a:rPr lang="en-US" dirty="0" smtClean="0">
                <a:latin typeface="Trebuchet MS" charset="0"/>
                <a:ea typeface="MS PGothic" charset="0"/>
              </a:rPr>
              <a:t>Diego</a:t>
            </a:r>
          </a:p>
          <a:p>
            <a:pPr algn="ctr">
              <a:spcBef>
                <a:spcPts val="0"/>
              </a:spcBef>
              <a:spcAft>
                <a:spcPts val="600"/>
              </a:spcAft>
            </a:pPr>
            <a:r>
              <a:rPr lang="en-US" dirty="0" smtClean="0">
                <a:latin typeface="Trebuchet MS" charset="0"/>
                <a:ea typeface="MS PGothic" charset="0"/>
              </a:rPr>
              <a:t>DVP2 – FWD </a:t>
            </a: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609600" y="381000"/>
            <a:ext cx="78486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dirty="0" smtClean="0">
                <a:effectLst/>
                <a:latin typeface="Trebuchet MS" charset="0"/>
                <a:ea typeface="MS PGothic" charset="0"/>
              </a:rPr>
              <a:t>Chapter Survey for Ideas:</a:t>
            </a:r>
            <a:endParaRPr lang="en-US" sz="2800" dirty="0">
              <a:effectLst/>
              <a:latin typeface="Trebuchet MS" charset="0"/>
              <a:ea typeface="MS PGothic" charset="0"/>
            </a:endParaRPr>
          </a:p>
        </p:txBody>
      </p:sp>
      <p:sp>
        <p:nvSpPr>
          <p:cNvPr id="21506" name="Rectangle 3"/>
          <p:cNvSpPr>
            <a:spLocks noGrp="1" noChangeArrowheads="1"/>
          </p:cNvSpPr>
          <p:nvPr>
            <p:ph idx="1"/>
          </p:nvPr>
        </p:nvSpPr>
        <p:spPr>
          <a:xfrm>
            <a:off x="304800" y="1143000"/>
            <a:ext cx="7848600" cy="4648200"/>
          </a:xfrm>
        </p:spPr>
        <p:txBody>
          <a:bodyPr/>
          <a:lstStyle/>
          <a:p>
            <a:pPr indent="-285750">
              <a:spcBef>
                <a:spcPts val="0"/>
              </a:spcBef>
              <a:spcAft>
                <a:spcPts val="300"/>
              </a:spcAft>
            </a:pPr>
            <a:r>
              <a:rPr lang="en-US" sz="1600" b="1" dirty="0">
                <a:solidFill>
                  <a:srgbClr val="002060"/>
                </a:solidFill>
                <a:latin typeface="Trebuchet MS" charset="0"/>
                <a:ea typeface="MS PGothic" charset="0"/>
              </a:rPr>
              <a:t>Homeschool Community</a:t>
            </a:r>
          </a:p>
          <a:p>
            <a:pPr indent="-285750">
              <a:spcBef>
                <a:spcPts val="0"/>
              </a:spcBef>
              <a:spcAft>
                <a:spcPts val="300"/>
              </a:spcAft>
            </a:pPr>
            <a:r>
              <a:rPr lang="en-US" sz="1600" b="1" dirty="0">
                <a:solidFill>
                  <a:srgbClr val="002060"/>
                </a:solidFill>
                <a:latin typeface="Trebuchet MS" charset="0"/>
                <a:ea typeface="MS PGothic" charset="0"/>
              </a:rPr>
              <a:t>Company Choirs</a:t>
            </a:r>
          </a:p>
          <a:p>
            <a:pPr indent="-285750">
              <a:spcBef>
                <a:spcPts val="0"/>
              </a:spcBef>
              <a:spcAft>
                <a:spcPts val="300"/>
              </a:spcAft>
            </a:pPr>
            <a:r>
              <a:rPr lang="en-US" sz="1600" b="1" dirty="0">
                <a:solidFill>
                  <a:srgbClr val="002060"/>
                </a:solidFill>
                <a:latin typeface="Trebuchet MS" charset="0"/>
                <a:ea typeface="MS PGothic" charset="0"/>
              </a:rPr>
              <a:t>Booth at Del Mar Fair</a:t>
            </a:r>
          </a:p>
          <a:p>
            <a:pPr indent="-285750">
              <a:spcBef>
                <a:spcPts val="0"/>
              </a:spcBef>
              <a:spcAft>
                <a:spcPts val="300"/>
              </a:spcAft>
            </a:pPr>
            <a:r>
              <a:rPr lang="en-US" sz="1600" b="1" dirty="0">
                <a:solidFill>
                  <a:srgbClr val="002060"/>
                </a:solidFill>
                <a:latin typeface="Trebuchet MS" charset="0"/>
                <a:ea typeface="MS PGothic" charset="0"/>
              </a:rPr>
              <a:t>Padres Game</a:t>
            </a:r>
          </a:p>
          <a:p>
            <a:pPr indent="-285750">
              <a:spcBef>
                <a:spcPts val="0"/>
              </a:spcBef>
              <a:spcAft>
                <a:spcPts val="300"/>
              </a:spcAft>
            </a:pPr>
            <a:r>
              <a:rPr lang="en-US" sz="1600" b="1" dirty="0" smtClean="0">
                <a:solidFill>
                  <a:srgbClr val="002060"/>
                </a:solidFill>
                <a:latin typeface="Trebuchet MS" charset="0"/>
                <a:ea typeface="MS PGothic" charset="0"/>
              </a:rPr>
              <a:t>Networking </a:t>
            </a:r>
            <a:r>
              <a:rPr lang="en-US" sz="1600" b="1" dirty="0">
                <a:solidFill>
                  <a:srgbClr val="002060"/>
                </a:solidFill>
                <a:latin typeface="Trebuchet MS" charset="0"/>
                <a:ea typeface="MS PGothic" charset="0"/>
              </a:rPr>
              <a:t>groups - </a:t>
            </a:r>
          </a:p>
          <a:p>
            <a:pPr indent="-285750">
              <a:spcBef>
                <a:spcPts val="0"/>
              </a:spcBef>
              <a:spcAft>
                <a:spcPts val="300"/>
              </a:spcAft>
            </a:pPr>
            <a:r>
              <a:rPr lang="en-US" sz="1600" b="1" dirty="0">
                <a:solidFill>
                  <a:srgbClr val="002060"/>
                </a:solidFill>
                <a:latin typeface="Trebuchet MS" charset="0"/>
                <a:ea typeface="MS PGothic" charset="0"/>
              </a:rPr>
              <a:t>Tag Singing on Facebook</a:t>
            </a:r>
          </a:p>
          <a:p>
            <a:pPr indent="-285750">
              <a:spcBef>
                <a:spcPts val="0"/>
              </a:spcBef>
              <a:spcAft>
                <a:spcPts val="300"/>
              </a:spcAft>
            </a:pPr>
            <a:r>
              <a:rPr lang="en-US" sz="1600" b="1" dirty="0">
                <a:solidFill>
                  <a:srgbClr val="002060"/>
                </a:solidFill>
                <a:latin typeface="Trebuchet MS" charset="0"/>
                <a:ea typeface="MS PGothic" charset="0"/>
              </a:rPr>
              <a:t>Flyer Lady - subcontract handing out </a:t>
            </a:r>
            <a:r>
              <a:rPr lang="en-US" sz="1600" b="1" dirty="0" smtClean="0">
                <a:solidFill>
                  <a:srgbClr val="002060"/>
                </a:solidFill>
                <a:latin typeface="Trebuchet MS" charset="0"/>
                <a:ea typeface="MS PGothic" charset="0"/>
              </a:rPr>
              <a:t>flyers</a:t>
            </a:r>
            <a:endParaRPr lang="en-US" sz="1600" b="1" dirty="0">
              <a:solidFill>
                <a:srgbClr val="002060"/>
              </a:solidFill>
              <a:latin typeface="Trebuchet MS" charset="0"/>
              <a:ea typeface="MS PGothic" charset="0"/>
            </a:endParaRPr>
          </a:p>
          <a:p>
            <a:pPr indent="-285750">
              <a:spcBef>
                <a:spcPts val="0"/>
              </a:spcBef>
              <a:spcAft>
                <a:spcPts val="300"/>
              </a:spcAft>
            </a:pPr>
            <a:r>
              <a:rPr lang="en-US" sz="1600" b="1" dirty="0">
                <a:solidFill>
                  <a:srgbClr val="002060"/>
                </a:solidFill>
                <a:latin typeface="Trebuchet MS" charset="0"/>
                <a:ea typeface="MS PGothic" charset="0"/>
              </a:rPr>
              <a:t>Approach Church Choirs</a:t>
            </a:r>
          </a:p>
          <a:p>
            <a:pPr indent="-285750">
              <a:spcBef>
                <a:spcPts val="0"/>
              </a:spcBef>
              <a:spcAft>
                <a:spcPts val="300"/>
              </a:spcAft>
            </a:pPr>
            <a:r>
              <a:rPr lang="en-US" sz="1600" b="1" dirty="0">
                <a:solidFill>
                  <a:srgbClr val="002060"/>
                </a:solidFill>
                <a:latin typeface="Trebuchet MS" charset="0"/>
                <a:ea typeface="MS PGothic" charset="0"/>
              </a:rPr>
              <a:t>Senior Homes</a:t>
            </a:r>
          </a:p>
          <a:p>
            <a:pPr indent="-285750">
              <a:spcBef>
                <a:spcPts val="0"/>
              </a:spcBef>
              <a:spcAft>
                <a:spcPts val="300"/>
              </a:spcAft>
            </a:pPr>
            <a:r>
              <a:rPr lang="en-US" sz="1600" b="1" dirty="0">
                <a:solidFill>
                  <a:srgbClr val="002060"/>
                </a:solidFill>
                <a:latin typeface="Trebuchet MS" charset="0"/>
                <a:ea typeface="MS PGothic" charset="0"/>
              </a:rPr>
              <a:t>Fourth of July Event</a:t>
            </a:r>
          </a:p>
          <a:p>
            <a:pPr indent="-285750">
              <a:spcBef>
                <a:spcPts val="0"/>
              </a:spcBef>
              <a:spcAft>
                <a:spcPts val="300"/>
              </a:spcAft>
            </a:pPr>
            <a:r>
              <a:rPr lang="en-US" sz="1600" b="1" dirty="0">
                <a:solidFill>
                  <a:srgbClr val="002060"/>
                </a:solidFill>
                <a:latin typeface="Trebuchet MS" charset="0"/>
                <a:ea typeface="MS PGothic" charset="0"/>
              </a:rPr>
              <a:t>Military</a:t>
            </a:r>
          </a:p>
          <a:p>
            <a:pPr indent="-285750">
              <a:spcBef>
                <a:spcPts val="0"/>
              </a:spcBef>
              <a:spcAft>
                <a:spcPts val="300"/>
              </a:spcAft>
            </a:pPr>
            <a:r>
              <a:rPr lang="en-US" sz="1600" b="1" dirty="0">
                <a:solidFill>
                  <a:srgbClr val="002060"/>
                </a:solidFill>
                <a:latin typeface="Trebuchet MS" charset="0"/>
                <a:ea typeface="MS PGothic" charset="0"/>
              </a:rPr>
              <a:t>Approach different cultural communities (black, Hispanic)</a:t>
            </a:r>
          </a:p>
          <a:p>
            <a:pPr indent="-285750">
              <a:spcBef>
                <a:spcPts val="0"/>
              </a:spcBef>
              <a:spcAft>
                <a:spcPts val="300"/>
              </a:spcAft>
            </a:pPr>
            <a:r>
              <a:rPr lang="en-US" sz="1600" b="1" dirty="0">
                <a:solidFill>
                  <a:srgbClr val="002060"/>
                </a:solidFill>
                <a:latin typeface="Trebuchet MS" charset="0"/>
                <a:ea typeface="MS PGothic" charset="0"/>
              </a:rPr>
              <a:t>Sing at Navy San Diego Hospital</a:t>
            </a:r>
          </a:p>
          <a:p>
            <a:pPr indent="-285750">
              <a:spcBef>
                <a:spcPts val="0"/>
              </a:spcBef>
              <a:spcAft>
                <a:spcPts val="300"/>
              </a:spcAft>
            </a:pPr>
            <a:r>
              <a:rPr lang="en-US" sz="1600" b="1" dirty="0">
                <a:solidFill>
                  <a:srgbClr val="002060"/>
                </a:solidFill>
                <a:latin typeface="Trebuchet MS" charset="0"/>
                <a:ea typeface="MS PGothic" charset="0"/>
              </a:rPr>
              <a:t>Del Cerro Baptist Church</a:t>
            </a:r>
          </a:p>
          <a:p>
            <a:pPr indent="-285750">
              <a:spcBef>
                <a:spcPts val="0"/>
              </a:spcBef>
              <a:spcAft>
                <a:spcPts val="300"/>
              </a:spcAft>
            </a:pPr>
            <a:r>
              <a:rPr lang="en-US" sz="1600" b="1" dirty="0">
                <a:solidFill>
                  <a:srgbClr val="002060"/>
                </a:solidFill>
                <a:latin typeface="Trebuchet MS" charset="0"/>
                <a:ea typeface="MS PGothic" charset="0"/>
              </a:rPr>
              <a:t>Sing at Del Mar Fair</a:t>
            </a:r>
          </a:p>
          <a:p>
            <a:pPr indent="-285750">
              <a:spcBef>
                <a:spcPts val="0"/>
              </a:spcBef>
              <a:spcAft>
                <a:spcPts val="300"/>
              </a:spcAft>
            </a:pPr>
            <a:r>
              <a:rPr lang="en-US" sz="1600" b="1" dirty="0">
                <a:solidFill>
                  <a:srgbClr val="002060"/>
                </a:solidFill>
                <a:latin typeface="Trebuchet MS" charset="0"/>
                <a:ea typeface="MS PGothic" charset="0"/>
              </a:rPr>
              <a:t>Karaoke</a:t>
            </a:r>
          </a:p>
          <a:p>
            <a:pPr marL="457200" lvl="1" indent="0">
              <a:buNone/>
            </a:pPr>
            <a:endParaRPr lang="en-US" dirty="0">
              <a:latin typeface="Trebuchet MS" charset="0"/>
              <a:ea typeface="MS PGothic" charset="0"/>
            </a:endParaRPr>
          </a:p>
        </p:txBody>
      </p:sp>
    </p:spTree>
    <p:extLst>
      <p:ext uri="{BB962C8B-B14F-4D97-AF65-F5344CB8AC3E}">
        <p14:creationId xmlns:p14="http://schemas.microsoft.com/office/powerpoint/2010/main" val="84204504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6962" name="Rectangle 1026"/>
          <p:cNvSpPr>
            <a:spLocks noGrp="1" noChangeArrowheads="1"/>
          </p:cNvSpPr>
          <p:nvPr>
            <p:ph type="title"/>
          </p:nvPr>
        </p:nvSpPr>
        <p:spPr/>
        <p:txBody>
          <a:bodyPr/>
          <a:lstStyle/>
          <a:p>
            <a:pPr>
              <a:defRPr/>
            </a:pPr>
            <a:r>
              <a:rPr lang="en-US" dirty="0">
                <a:latin typeface="Trebuchet MS" charset="0"/>
                <a:ea typeface="MS PGothic" charset="0"/>
              </a:rPr>
              <a:t>The Barbershop Product</a:t>
            </a:r>
          </a:p>
        </p:txBody>
      </p:sp>
      <p:sp>
        <p:nvSpPr>
          <p:cNvPr id="45058" name="Rectangle 1027"/>
          <p:cNvSpPr>
            <a:spLocks noGrp="1" noChangeArrowheads="1"/>
          </p:cNvSpPr>
          <p:nvPr>
            <p:ph idx="1"/>
          </p:nvPr>
        </p:nvSpPr>
        <p:spPr>
          <a:xfrm>
            <a:off x="609600" y="1295400"/>
            <a:ext cx="8229600" cy="4953000"/>
          </a:xfrm>
        </p:spPr>
        <p:txBody>
          <a:bodyPr/>
          <a:lstStyle/>
          <a:p>
            <a:pPr>
              <a:lnSpc>
                <a:spcPct val="90000"/>
              </a:lnSpc>
              <a:buFontTx/>
              <a:buNone/>
            </a:pPr>
            <a:r>
              <a:rPr lang="en-US" sz="2800" b="1">
                <a:latin typeface="Trebuchet MS" charset="0"/>
                <a:ea typeface="MS PGothic" charset="0"/>
              </a:rPr>
              <a:t>Key components include: </a:t>
            </a:r>
          </a:p>
          <a:p>
            <a:pPr lvl="1">
              <a:lnSpc>
                <a:spcPct val="90000"/>
              </a:lnSpc>
            </a:pPr>
            <a:r>
              <a:rPr lang="en-US">
                <a:latin typeface="Trebuchet MS" charset="0"/>
                <a:ea typeface="MS PGothic" charset="0"/>
              </a:rPr>
              <a:t>A good music program</a:t>
            </a:r>
          </a:p>
          <a:p>
            <a:pPr lvl="1">
              <a:lnSpc>
                <a:spcPct val="90000"/>
              </a:lnSpc>
            </a:pPr>
            <a:r>
              <a:rPr lang="en-US">
                <a:latin typeface="Trebuchet MS" charset="0"/>
                <a:ea typeface="MS PGothic" charset="0"/>
              </a:rPr>
              <a:t>Chapter's chorus and quartets must sing well </a:t>
            </a:r>
          </a:p>
          <a:p>
            <a:pPr lvl="1">
              <a:lnSpc>
                <a:spcPct val="90000"/>
              </a:lnSpc>
            </a:pPr>
            <a:r>
              <a:rPr lang="en-US">
                <a:latin typeface="Trebuchet MS" charset="0"/>
                <a:ea typeface="MS PGothic" charset="0"/>
              </a:rPr>
              <a:t>Good performance package</a:t>
            </a:r>
          </a:p>
          <a:p>
            <a:pPr lvl="1">
              <a:lnSpc>
                <a:spcPct val="90000"/>
              </a:lnSpc>
            </a:pPr>
            <a:r>
              <a:rPr lang="en-US">
                <a:latin typeface="Trebuchet MS" charset="0"/>
                <a:ea typeface="MS PGothic" charset="0"/>
              </a:rPr>
              <a:t>Chapter's performing groups must do a good job of entertaining their audiences </a:t>
            </a:r>
          </a:p>
          <a:p>
            <a:pPr lvl="1">
              <a:lnSpc>
                <a:spcPct val="90000"/>
              </a:lnSpc>
            </a:pPr>
            <a:r>
              <a:rPr lang="en-US">
                <a:latin typeface="Trebuchet MS" charset="0"/>
                <a:ea typeface="MS PGothic" charset="0"/>
              </a:rPr>
              <a:t>Good administrative team leading the chapter</a:t>
            </a:r>
          </a:p>
          <a:p>
            <a:pPr lvl="1">
              <a:lnSpc>
                <a:spcPct val="90000"/>
              </a:lnSpc>
            </a:pPr>
            <a:r>
              <a:rPr lang="en-US">
                <a:latin typeface="Trebuchet MS" charset="0"/>
                <a:ea typeface="MS PGothic" charset="0"/>
              </a:rPr>
              <a:t>Planning that establishes realistic goals for the chapter and the officers must follow through to lead the membership toward those goals via mission statement </a:t>
            </a: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5586" name="Rectangle 2"/>
          <p:cNvSpPr>
            <a:spLocks noGrp="1" noChangeArrowheads="1"/>
          </p:cNvSpPr>
          <p:nvPr>
            <p:ph type="title"/>
          </p:nvPr>
        </p:nvSpPr>
        <p:spPr/>
        <p:txBody>
          <a:bodyPr/>
          <a:lstStyle/>
          <a:p>
            <a:pPr>
              <a:defRPr/>
            </a:pPr>
            <a:r>
              <a:rPr lang="en-US" dirty="0">
                <a:latin typeface="Trebuchet MS" charset="0"/>
                <a:ea typeface="MS PGothic" charset="0"/>
              </a:rPr>
              <a:t>Tools of the Trade</a:t>
            </a:r>
          </a:p>
        </p:txBody>
      </p:sp>
      <p:sp>
        <p:nvSpPr>
          <p:cNvPr id="77826" name="Rectangle 3"/>
          <p:cNvSpPr>
            <a:spLocks noGrp="1" noChangeArrowheads="1"/>
          </p:cNvSpPr>
          <p:nvPr>
            <p:ph idx="1"/>
          </p:nvPr>
        </p:nvSpPr>
        <p:spPr>
          <a:xfrm>
            <a:off x="838200" y="1295400"/>
            <a:ext cx="7848600" cy="4800600"/>
          </a:xfrm>
        </p:spPr>
        <p:txBody>
          <a:bodyPr/>
          <a:lstStyle/>
          <a:p>
            <a:pPr>
              <a:lnSpc>
                <a:spcPct val="90000"/>
              </a:lnSpc>
              <a:buFontTx/>
              <a:buNone/>
            </a:pPr>
            <a:r>
              <a:rPr lang="en-US" sz="2200" b="1" dirty="0">
                <a:latin typeface="Trebuchet MS" charset="0"/>
                <a:ea typeface="MS PGothic" charset="0"/>
              </a:rPr>
              <a:t>COMMUNICATIONS – Developing a public presence</a:t>
            </a:r>
          </a:p>
          <a:p>
            <a:pPr>
              <a:lnSpc>
                <a:spcPct val="90000"/>
              </a:lnSpc>
            </a:pPr>
            <a:r>
              <a:rPr lang="en-US" sz="2200" dirty="0">
                <a:latin typeface="Trebuchet MS" charset="0"/>
                <a:ea typeface="MS PGothic" charset="0"/>
              </a:rPr>
              <a:t>WEBSITE – Outreach to the community and essential communications tool for the chorus.</a:t>
            </a:r>
          </a:p>
          <a:p>
            <a:pPr>
              <a:lnSpc>
                <a:spcPct val="90000"/>
              </a:lnSpc>
            </a:pPr>
            <a:r>
              <a:rPr lang="en-US" sz="2200" dirty="0">
                <a:latin typeface="Trebuchet MS" charset="0"/>
                <a:ea typeface="MS PGothic" charset="0"/>
              </a:rPr>
              <a:t>Facebook page – </a:t>
            </a:r>
            <a:r>
              <a:rPr lang="en-US" sz="2200" dirty="0">
                <a:latin typeface="Trebuchet MS" charset="0"/>
                <a:ea typeface="MS PGothic" charset="0"/>
                <a:hlinkClick r:id="rId3"/>
              </a:rPr>
              <a:t>Facebook </a:t>
            </a:r>
            <a:r>
              <a:rPr lang="en-US" sz="2200" dirty="0">
                <a:latin typeface="Trebuchet MS" charset="0"/>
                <a:ea typeface="MS PGothic" charset="0"/>
              </a:rPr>
              <a:t>is a virtual afterglow for the chorus, your fans, family and friends. Post informal photos and invitations to events.</a:t>
            </a:r>
            <a:endParaRPr lang="en-US" altLang="ja-JP" sz="2200" dirty="0">
              <a:latin typeface="Trebuchet MS" charset="0"/>
              <a:ea typeface="MS PGothic" charset="0"/>
            </a:endParaRPr>
          </a:p>
          <a:p>
            <a:pPr>
              <a:lnSpc>
                <a:spcPct val="90000"/>
              </a:lnSpc>
            </a:pPr>
            <a:r>
              <a:rPr lang="en-US" sz="2200" dirty="0">
                <a:latin typeface="Trebuchet MS" charset="0"/>
                <a:ea typeface="MS PGothic" charset="0"/>
              </a:rPr>
              <a:t>EMAIL ADDRESS</a:t>
            </a:r>
          </a:p>
          <a:p>
            <a:pPr>
              <a:lnSpc>
                <a:spcPct val="90000"/>
              </a:lnSpc>
            </a:pPr>
            <a:r>
              <a:rPr lang="en-US" sz="2200" dirty="0">
                <a:latin typeface="Trebuchet MS" charset="0"/>
                <a:ea typeface="MS PGothic" charset="0"/>
              </a:rPr>
              <a:t>VOICE MAIL – Set this up for Singing Valentines, show tickets, and whenever demand would make this a good idea. </a:t>
            </a: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9090" name="Rectangle 2"/>
          <p:cNvSpPr>
            <a:spLocks noGrp="1" noChangeArrowheads="1"/>
          </p:cNvSpPr>
          <p:nvPr>
            <p:ph type="title"/>
          </p:nvPr>
        </p:nvSpPr>
        <p:spPr>
          <a:xfrm>
            <a:off x="609600" y="-76200"/>
            <a:ext cx="7848600" cy="1143000"/>
          </a:xfrm>
        </p:spPr>
        <p:txBody>
          <a:bodyPr/>
          <a:lstStyle/>
          <a:p>
            <a:pPr>
              <a:defRPr/>
            </a:pPr>
            <a:r>
              <a:rPr lang="en-US" dirty="0">
                <a:latin typeface="Trebuchet MS" charset="0"/>
                <a:ea typeface="MS PGothic" charset="0"/>
              </a:rPr>
              <a:t>Tools of the Trade</a:t>
            </a:r>
          </a:p>
        </p:txBody>
      </p:sp>
      <p:sp>
        <p:nvSpPr>
          <p:cNvPr id="79874" name="Rectangle 3"/>
          <p:cNvSpPr>
            <a:spLocks noGrp="1" noChangeArrowheads="1"/>
          </p:cNvSpPr>
          <p:nvPr>
            <p:ph idx="1"/>
          </p:nvPr>
        </p:nvSpPr>
        <p:spPr>
          <a:xfrm>
            <a:off x="609600" y="914400"/>
            <a:ext cx="7848600" cy="4800600"/>
          </a:xfrm>
        </p:spPr>
        <p:txBody>
          <a:bodyPr/>
          <a:lstStyle/>
          <a:p>
            <a:pPr>
              <a:lnSpc>
                <a:spcPct val="80000"/>
              </a:lnSpc>
              <a:buFontTx/>
              <a:buNone/>
            </a:pPr>
            <a:r>
              <a:rPr lang="en-US" sz="2400" b="1">
                <a:latin typeface="Trebuchet MS" charset="0"/>
                <a:ea typeface="MS PGothic" charset="0"/>
              </a:rPr>
              <a:t>What should be on your computer</a:t>
            </a:r>
          </a:p>
          <a:p>
            <a:pPr>
              <a:lnSpc>
                <a:spcPct val="80000"/>
              </a:lnSpc>
            </a:pPr>
            <a:r>
              <a:rPr lang="en-US" sz="2100">
                <a:latin typeface="Trebuchet MS" charset="0"/>
                <a:ea typeface="MS PGothic" charset="0"/>
              </a:rPr>
              <a:t>MS Office: Word processing, spreadsheets, PowerPoint</a:t>
            </a:r>
          </a:p>
          <a:p>
            <a:pPr>
              <a:lnSpc>
                <a:spcPct val="80000"/>
              </a:lnSpc>
            </a:pPr>
            <a:r>
              <a:rPr lang="en-US" sz="2100">
                <a:latin typeface="Trebuchet MS" charset="0"/>
                <a:ea typeface="MS PGothic" charset="0"/>
              </a:rPr>
              <a:t>Adobe Creative Suite: InDesign for page layout, PhotoShop for digital photo creation and processing, Illustrator for vector art, and ad creation, and Acrobat for creating PDFs.</a:t>
            </a:r>
          </a:p>
          <a:p>
            <a:pPr>
              <a:lnSpc>
                <a:spcPct val="80000"/>
              </a:lnSpc>
            </a:pPr>
            <a:r>
              <a:rPr lang="en-US" sz="2100">
                <a:latin typeface="Trebuchet MS" charset="0"/>
                <a:ea typeface="MS PGothic" charset="0"/>
              </a:rPr>
              <a:t>iTunes or other music library software for creating and duplicating learning tracks</a:t>
            </a:r>
          </a:p>
          <a:p>
            <a:pPr>
              <a:lnSpc>
                <a:spcPct val="80000"/>
              </a:lnSpc>
            </a:pPr>
            <a:r>
              <a:rPr lang="en-US" sz="2100">
                <a:latin typeface="Trebuchet MS" charset="0"/>
                <a:ea typeface="MS PGothic" charset="0"/>
              </a:rPr>
              <a:t>Helpful apps: Music Converter Pro, Pitch Pipe</a:t>
            </a:r>
          </a:p>
          <a:p>
            <a:pPr>
              <a:lnSpc>
                <a:spcPct val="80000"/>
              </a:lnSpc>
            </a:pPr>
            <a:r>
              <a:rPr lang="en-US" sz="2100">
                <a:latin typeface="Trebuchet MS" charset="0"/>
                <a:ea typeface="MS PGothic" charset="0"/>
              </a:rPr>
              <a:t>File sharing, backup Cloud-based apps Dropbox, Google Drive, iCloud</a:t>
            </a:r>
          </a:p>
          <a:p>
            <a:pPr>
              <a:lnSpc>
                <a:spcPct val="80000"/>
              </a:lnSpc>
            </a:pPr>
            <a:endParaRPr lang="en-US" sz="2100">
              <a:latin typeface="Trebuchet MS" charset="0"/>
              <a:ea typeface="MS PGothic" charset="0"/>
            </a:endParaRPr>
          </a:p>
          <a:p>
            <a:pPr>
              <a:lnSpc>
                <a:spcPct val="80000"/>
              </a:lnSpc>
            </a:pPr>
            <a:endParaRPr lang="en-US" sz="21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609600" y="457200"/>
            <a:ext cx="78486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ts val="600"/>
              </a:spcBef>
            </a:pPr>
            <a:r>
              <a:rPr lang="en-US" i="1" dirty="0" smtClean="0">
                <a:effectLst>
                  <a:outerShdw blurRad="38100" dist="38100" dir="2700000" algn="tl">
                    <a:srgbClr val="000000">
                      <a:alpha val="43137"/>
                    </a:srgbClr>
                  </a:outerShdw>
                </a:effectLst>
                <a:hlinkClick r:id="rId3"/>
              </a:rPr>
              <a:t>TechSoup.org</a:t>
            </a:r>
            <a:r>
              <a:rPr lang="en-US" i="1" dirty="0" smtClean="0">
                <a:effectLst>
                  <a:outerShdw blurRad="38100" dist="38100" dir="2700000" algn="tl">
                    <a:srgbClr val="000000">
                      <a:alpha val="43137"/>
                    </a:srgbClr>
                  </a:outerShdw>
                </a:effectLst>
              </a:rPr>
              <a:t/>
            </a:r>
            <a:br>
              <a:rPr lang="en-US" i="1" dirty="0" smtClean="0">
                <a:effectLst>
                  <a:outerShdw blurRad="38100" dist="38100" dir="2700000" algn="tl">
                    <a:srgbClr val="000000">
                      <a:alpha val="43137"/>
                    </a:srgbClr>
                  </a:outerShdw>
                </a:effectLst>
              </a:rPr>
            </a:br>
            <a:r>
              <a:rPr lang="en-US" sz="1000" i="1" dirty="0" smtClean="0">
                <a:effectLst>
                  <a:outerShdw blurRad="38100" dist="38100" dir="2700000" algn="tl">
                    <a:srgbClr val="000000">
                      <a:alpha val="43137"/>
                    </a:srgbClr>
                  </a:outerShdw>
                </a:effectLst>
              </a:rPr>
              <a:t> </a:t>
            </a:r>
            <a:r>
              <a:rPr lang="en-US" dirty="0" smtClean="0">
                <a:effectLst/>
              </a:rPr>
              <a:t/>
            </a:r>
            <a:br>
              <a:rPr lang="en-US" dirty="0" smtClean="0">
                <a:effectLst/>
              </a:rPr>
            </a:br>
            <a:r>
              <a:rPr lang="en-US" sz="1700" dirty="0" err="1" smtClean="0">
                <a:effectLst/>
              </a:rPr>
              <a:t>TechSoup</a:t>
            </a:r>
            <a:r>
              <a:rPr lang="en-US" sz="1700" dirty="0" smtClean="0">
                <a:effectLst/>
              </a:rPr>
              <a:t> </a:t>
            </a:r>
            <a:r>
              <a:rPr lang="en-US" sz="1700" dirty="0">
                <a:effectLst/>
              </a:rPr>
              <a:t>is a 501(c)(3) nonprofit with a clear focus: connecting your nonprofit, charity, or public library with technology products, plus the free learning resources you need to make informed decisions about technology.</a:t>
            </a:r>
            <a:r>
              <a:rPr lang="en-US" sz="1800" dirty="0">
                <a:effectLst/>
              </a:rPr>
              <a:t/>
            </a:r>
            <a:br>
              <a:rPr lang="en-US" sz="1800" dirty="0">
                <a:effectLst/>
              </a:rPr>
            </a:br>
            <a:endParaRPr lang="en-US" sz="1800" dirty="0">
              <a:effectLst/>
            </a:endParaRPr>
          </a:p>
        </p:txBody>
      </p:sp>
      <p:sp>
        <p:nvSpPr>
          <p:cNvPr id="2" name="Content Placeholder 1"/>
          <p:cNvSpPr>
            <a:spLocks noGrp="1"/>
          </p:cNvSpPr>
          <p:nvPr>
            <p:ph idx="1"/>
          </p:nvPr>
        </p:nvSpPr>
        <p:spPr>
          <a:xfrm>
            <a:off x="346365" y="2057400"/>
            <a:ext cx="8458199" cy="1066800"/>
          </a:xfrm>
        </p:spPr>
        <p:txBody>
          <a:bodyPr/>
          <a:lstStyle/>
          <a:p>
            <a:pPr marL="0" indent="0" algn="ctr">
              <a:spcBef>
                <a:spcPts val="0"/>
              </a:spcBef>
              <a:spcAft>
                <a:spcPts val="0"/>
              </a:spcAft>
              <a:buNone/>
            </a:pPr>
            <a:r>
              <a:rPr lang="en-US" sz="1500" b="1" dirty="0" smtClean="0"/>
              <a:t>Your </a:t>
            </a:r>
            <a:r>
              <a:rPr lang="en-US" sz="1500" b="1" dirty="0"/>
              <a:t>donation request number: </a:t>
            </a:r>
            <a:r>
              <a:rPr lang="en-US" sz="1500" b="1" dirty="0" smtClean="0"/>
              <a:t>854452    </a:t>
            </a:r>
          </a:p>
          <a:p>
            <a:pPr marL="0" indent="0" algn="ctr">
              <a:spcBef>
                <a:spcPts val="0"/>
              </a:spcBef>
              <a:spcAft>
                <a:spcPts val="0"/>
              </a:spcAft>
              <a:buNone/>
            </a:pPr>
            <a:r>
              <a:rPr lang="en-US" sz="1500" b="1" dirty="0" smtClean="0"/>
              <a:t>Requested </a:t>
            </a:r>
            <a:r>
              <a:rPr lang="en-US" sz="1500" b="1" dirty="0"/>
              <a:t>on: 12/6/2012 </a:t>
            </a:r>
            <a:r>
              <a:rPr lang="en-US" sz="1500" b="1" dirty="0" smtClean="0"/>
              <a:t>Requested </a:t>
            </a:r>
            <a:r>
              <a:rPr lang="en-US" sz="1500" b="1" dirty="0"/>
              <a:t>by: Craig Hughes</a:t>
            </a:r>
            <a:br>
              <a:rPr lang="en-US" sz="1500" b="1" dirty="0"/>
            </a:br>
            <a:r>
              <a:rPr lang="en-US" sz="1500" b="1" dirty="0"/>
              <a:t>SOCIETY FOR PRESERVATION &amp; ENCOURMT OF BARBERSHOP QUARTET SINGING </a:t>
            </a:r>
            <a:r>
              <a:rPr lang="en-US" sz="1500" b="1" dirty="0" smtClean="0"/>
              <a:t>AMERICA</a:t>
            </a:r>
          </a:p>
          <a:p>
            <a:pPr marL="0" indent="0" algn="ctr">
              <a:spcBef>
                <a:spcPts val="600"/>
              </a:spcBef>
              <a:spcAft>
                <a:spcPts val="0"/>
              </a:spcAft>
              <a:buNone/>
            </a:pPr>
            <a:r>
              <a:rPr lang="en-US" sz="1600" b="1" i="1" dirty="0" smtClean="0">
                <a:solidFill>
                  <a:srgbClr val="002060"/>
                </a:solidFill>
              </a:rPr>
              <a:t>PRODUCTS REQUESTED:</a:t>
            </a:r>
            <a:r>
              <a:rPr lang="en-US" sz="1400" dirty="0"/>
              <a:t/>
            </a:r>
            <a:br>
              <a:rPr lang="en-US" sz="1400" dirty="0"/>
            </a:br>
            <a:endParaRPr lang="en-US" sz="1400" dirty="0"/>
          </a:p>
          <a:p>
            <a:endParaRPr lang="en-US" dirty="0"/>
          </a:p>
        </p:txBody>
      </p:sp>
      <p:sp>
        <p:nvSpPr>
          <p:cNvPr id="3" name="TextBox 2"/>
          <p:cNvSpPr txBox="1"/>
          <p:nvPr/>
        </p:nvSpPr>
        <p:spPr>
          <a:xfrm>
            <a:off x="651164" y="3124200"/>
            <a:ext cx="3733800" cy="2677656"/>
          </a:xfrm>
          <a:prstGeom prst="rect">
            <a:avLst/>
          </a:prstGeom>
          <a:noFill/>
        </p:spPr>
        <p:txBody>
          <a:bodyPr wrap="square" rtlCol="0">
            <a:spAutoFit/>
          </a:bodyPr>
          <a:lstStyle/>
          <a:p>
            <a:r>
              <a:rPr lang="en-US" sz="1400" b="1" dirty="0" smtClean="0">
                <a:solidFill>
                  <a:srgbClr val="002060"/>
                </a:solidFill>
              </a:rPr>
              <a:t>Title</a:t>
            </a:r>
            <a:r>
              <a:rPr lang="en-US" sz="1400" b="1" dirty="0">
                <a:solidFill>
                  <a:srgbClr val="002060"/>
                </a:solidFill>
              </a:rPr>
              <a:t>: Publisher 2010 (Includes Software Assurance)</a:t>
            </a:r>
            <a:br>
              <a:rPr lang="en-US" sz="1400" b="1" dirty="0">
                <a:solidFill>
                  <a:srgbClr val="002060"/>
                </a:solidFill>
              </a:rPr>
            </a:br>
            <a:r>
              <a:rPr lang="en-US" sz="1400" b="1" dirty="0" smtClean="0">
                <a:solidFill>
                  <a:srgbClr val="002060"/>
                </a:solidFill>
              </a:rPr>
              <a:t>Quantity</a:t>
            </a:r>
            <a:r>
              <a:rPr lang="en-US" sz="1400" b="1" dirty="0">
                <a:solidFill>
                  <a:srgbClr val="002060"/>
                </a:solidFill>
              </a:rPr>
              <a:t>: 1</a:t>
            </a:r>
            <a:br>
              <a:rPr lang="en-US" sz="1400" b="1" dirty="0">
                <a:solidFill>
                  <a:srgbClr val="002060"/>
                </a:solidFill>
              </a:rPr>
            </a:br>
            <a:r>
              <a:rPr lang="en-US" sz="1400" b="1" dirty="0" smtClean="0">
                <a:solidFill>
                  <a:srgbClr val="002060"/>
                </a:solidFill>
              </a:rPr>
              <a:t>Item </a:t>
            </a:r>
            <a:r>
              <a:rPr lang="en-US" sz="1400" b="1" dirty="0">
                <a:solidFill>
                  <a:srgbClr val="002060"/>
                </a:solidFill>
              </a:rPr>
              <a:t>Price: $</a:t>
            </a:r>
            <a:r>
              <a:rPr lang="en-US" sz="1400" b="1" dirty="0" smtClean="0">
                <a:solidFill>
                  <a:srgbClr val="002060"/>
                </a:solidFill>
              </a:rPr>
              <a:t>8.00   </a:t>
            </a:r>
          </a:p>
          <a:p>
            <a:r>
              <a:rPr lang="en-US" sz="1400" b="1" i="1" dirty="0" smtClean="0">
                <a:solidFill>
                  <a:srgbClr val="FF0000"/>
                </a:solidFill>
              </a:rPr>
              <a:t>($</a:t>
            </a:r>
            <a:r>
              <a:rPr lang="en-US" sz="1400" b="1" i="1" dirty="0">
                <a:solidFill>
                  <a:srgbClr val="FF0000"/>
                </a:solidFill>
              </a:rPr>
              <a:t>96.88 on Amazon)</a:t>
            </a:r>
            <a:r>
              <a:rPr lang="en-US" sz="1400" b="1" dirty="0">
                <a:solidFill>
                  <a:srgbClr val="002060"/>
                </a:solidFill>
              </a:rPr>
              <a:t/>
            </a:r>
            <a:br>
              <a:rPr lang="en-US" sz="1400" b="1" dirty="0">
                <a:solidFill>
                  <a:srgbClr val="002060"/>
                </a:solidFill>
              </a:rPr>
            </a:br>
            <a:r>
              <a:rPr lang="en-US" sz="1400" b="1" dirty="0">
                <a:solidFill>
                  <a:srgbClr val="002060"/>
                </a:solidFill>
              </a:rPr>
              <a:t/>
            </a:r>
            <a:br>
              <a:rPr lang="en-US" sz="1400" b="1" dirty="0">
                <a:solidFill>
                  <a:srgbClr val="002060"/>
                </a:solidFill>
              </a:rPr>
            </a:br>
            <a:r>
              <a:rPr lang="en-US" sz="1400" b="1" dirty="0" smtClean="0">
                <a:solidFill>
                  <a:srgbClr val="002060"/>
                </a:solidFill>
              </a:rPr>
              <a:t>Title</a:t>
            </a:r>
            <a:r>
              <a:rPr lang="en-US" sz="1400" b="1" dirty="0">
                <a:solidFill>
                  <a:srgbClr val="002060"/>
                </a:solidFill>
              </a:rPr>
              <a:t>: Creative Suite 6 Design and Web Premium Win ESD</a:t>
            </a:r>
          </a:p>
          <a:p>
            <a:pPr marL="171450" lvl="0" indent="-171450">
              <a:buFont typeface="Arial" panose="020B0604020202020204" pitchFamily="34" charset="0"/>
              <a:buChar char="•"/>
            </a:pPr>
            <a:r>
              <a:rPr lang="en-US" sz="1400" b="1" dirty="0">
                <a:solidFill>
                  <a:srgbClr val="002060"/>
                </a:solidFill>
              </a:rPr>
              <a:t>Photoshop CS6 Extended</a:t>
            </a:r>
          </a:p>
          <a:p>
            <a:pPr marL="171450" lvl="0" indent="-171450">
              <a:buFont typeface="Arial" panose="020B0604020202020204" pitchFamily="34" charset="0"/>
              <a:buChar char="•"/>
            </a:pPr>
            <a:r>
              <a:rPr lang="en-US" sz="1400" b="1" dirty="0">
                <a:solidFill>
                  <a:srgbClr val="002060"/>
                </a:solidFill>
              </a:rPr>
              <a:t>Illustrator CS6</a:t>
            </a:r>
          </a:p>
          <a:p>
            <a:pPr marL="171450" lvl="0" indent="-171450">
              <a:buFont typeface="Arial" panose="020B0604020202020204" pitchFamily="34" charset="0"/>
              <a:buChar char="•"/>
            </a:pPr>
            <a:r>
              <a:rPr lang="en-US" sz="1400" b="1" dirty="0">
                <a:solidFill>
                  <a:srgbClr val="002060"/>
                </a:solidFill>
              </a:rPr>
              <a:t>InDesign CS6</a:t>
            </a:r>
          </a:p>
          <a:p>
            <a:pPr marL="171450" lvl="0" indent="-171450">
              <a:buFont typeface="Arial" panose="020B0604020202020204" pitchFamily="34" charset="0"/>
              <a:buChar char="•"/>
            </a:pPr>
            <a:r>
              <a:rPr lang="en-US" sz="1400" b="1" dirty="0">
                <a:solidFill>
                  <a:srgbClr val="002060"/>
                </a:solidFill>
              </a:rPr>
              <a:t>Dreamweaver </a:t>
            </a:r>
            <a:r>
              <a:rPr lang="en-US" sz="1400" b="1" dirty="0" smtClean="0">
                <a:solidFill>
                  <a:srgbClr val="002060"/>
                </a:solidFill>
              </a:rPr>
              <a:t>CS6</a:t>
            </a:r>
            <a:endParaRPr lang="en-US" sz="1400" b="1" dirty="0">
              <a:solidFill>
                <a:srgbClr val="002060"/>
              </a:solidFill>
            </a:endParaRPr>
          </a:p>
        </p:txBody>
      </p:sp>
      <p:sp>
        <p:nvSpPr>
          <p:cNvPr id="5" name="TextBox 4"/>
          <p:cNvSpPr txBox="1"/>
          <p:nvPr/>
        </p:nvSpPr>
        <p:spPr>
          <a:xfrm>
            <a:off x="4648200" y="3124200"/>
            <a:ext cx="4191000" cy="2677656"/>
          </a:xfrm>
          <a:prstGeom prst="rect">
            <a:avLst/>
          </a:prstGeom>
          <a:noFill/>
        </p:spPr>
        <p:txBody>
          <a:bodyPr wrap="square" rtlCol="0">
            <a:spAutoFit/>
          </a:bodyPr>
          <a:lstStyle/>
          <a:p>
            <a:pPr marL="171450" lvl="0" indent="-171450">
              <a:buFont typeface="Arial" panose="020B0604020202020204" pitchFamily="34" charset="0"/>
              <a:buChar char="•"/>
            </a:pPr>
            <a:r>
              <a:rPr lang="en-US" sz="1400" b="1" dirty="0" smtClean="0">
                <a:solidFill>
                  <a:srgbClr val="002060"/>
                </a:solidFill>
              </a:rPr>
              <a:t>Flash® Professional CS6</a:t>
            </a:r>
          </a:p>
          <a:p>
            <a:pPr marL="171450" lvl="0" indent="-171450">
              <a:buFont typeface="Arial" panose="020B0604020202020204" pitchFamily="34" charset="0"/>
              <a:buChar char="•"/>
            </a:pPr>
            <a:r>
              <a:rPr lang="en-US" sz="1400" b="1" dirty="0" smtClean="0">
                <a:solidFill>
                  <a:srgbClr val="002060"/>
                </a:solidFill>
              </a:rPr>
              <a:t>Fireworks® CS6</a:t>
            </a:r>
          </a:p>
          <a:p>
            <a:pPr marL="171450" lvl="0" indent="-171450">
              <a:buFont typeface="Arial" panose="020B0604020202020204" pitchFamily="34" charset="0"/>
              <a:buChar char="•"/>
            </a:pPr>
            <a:r>
              <a:rPr lang="en-US" sz="1400" b="1" dirty="0" smtClean="0">
                <a:solidFill>
                  <a:srgbClr val="002060"/>
                </a:solidFill>
              </a:rPr>
              <a:t>Acrobat</a:t>
            </a:r>
            <a:r>
              <a:rPr lang="en-US" sz="1400" b="1" dirty="0">
                <a:solidFill>
                  <a:srgbClr val="002060"/>
                </a:solidFill>
              </a:rPr>
              <a:t>® X Pro</a:t>
            </a:r>
          </a:p>
          <a:p>
            <a:pPr marL="171450" lvl="0" indent="-171450">
              <a:buFont typeface="Arial" panose="020B0604020202020204" pitchFamily="34" charset="0"/>
              <a:buChar char="•"/>
            </a:pPr>
            <a:r>
              <a:rPr lang="en-US" sz="1400" b="1" dirty="0">
                <a:solidFill>
                  <a:srgbClr val="002060"/>
                </a:solidFill>
              </a:rPr>
              <a:t>Bridge CS6</a:t>
            </a:r>
          </a:p>
          <a:p>
            <a:pPr marL="171450" lvl="0" indent="-171450">
              <a:buFont typeface="Arial" panose="020B0604020202020204" pitchFamily="34" charset="0"/>
              <a:buChar char="•"/>
            </a:pPr>
            <a:r>
              <a:rPr lang="en-US" sz="1400" b="1" dirty="0">
                <a:solidFill>
                  <a:srgbClr val="002060"/>
                </a:solidFill>
              </a:rPr>
              <a:t>Media Encoder CS6</a:t>
            </a:r>
          </a:p>
          <a:p>
            <a:r>
              <a:rPr lang="en-US" sz="1400" b="1" dirty="0">
                <a:solidFill>
                  <a:srgbClr val="002060"/>
                </a:solidFill>
              </a:rPr>
              <a:t/>
            </a:r>
            <a:br>
              <a:rPr lang="en-US" sz="1400" b="1" dirty="0">
                <a:solidFill>
                  <a:srgbClr val="002060"/>
                </a:solidFill>
              </a:rPr>
            </a:br>
            <a:r>
              <a:rPr lang="en-US" sz="1400" b="1" dirty="0" smtClean="0">
                <a:solidFill>
                  <a:srgbClr val="002060"/>
                </a:solidFill>
              </a:rPr>
              <a:t>Quantity</a:t>
            </a:r>
            <a:r>
              <a:rPr lang="en-US" sz="1400" b="1" dirty="0">
                <a:solidFill>
                  <a:srgbClr val="002060"/>
                </a:solidFill>
              </a:rPr>
              <a:t>: 1</a:t>
            </a:r>
            <a:br>
              <a:rPr lang="en-US" sz="1400" b="1" dirty="0">
                <a:solidFill>
                  <a:srgbClr val="002060"/>
                </a:solidFill>
              </a:rPr>
            </a:br>
            <a:r>
              <a:rPr lang="en-US" sz="1400" b="1" dirty="0" smtClean="0">
                <a:solidFill>
                  <a:srgbClr val="002060"/>
                </a:solidFill>
              </a:rPr>
              <a:t>Item </a:t>
            </a:r>
            <a:r>
              <a:rPr lang="en-US" sz="1400" b="1" dirty="0">
                <a:solidFill>
                  <a:srgbClr val="002060"/>
                </a:solidFill>
              </a:rPr>
              <a:t>Price: $</a:t>
            </a:r>
            <a:r>
              <a:rPr lang="en-US" sz="1400" b="1" dirty="0" smtClean="0">
                <a:solidFill>
                  <a:srgbClr val="002060"/>
                </a:solidFill>
              </a:rPr>
              <a:t>150.00   </a:t>
            </a:r>
            <a:r>
              <a:rPr lang="en-US" sz="1400" b="1" i="1" dirty="0">
                <a:solidFill>
                  <a:srgbClr val="FF0000"/>
                </a:solidFill>
              </a:rPr>
              <a:t>($999.99 on Amazon)</a:t>
            </a:r>
            <a:endParaRPr lang="en-US" sz="1400" b="1" dirty="0">
              <a:solidFill>
                <a:srgbClr val="FF0000"/>
              </a:solidFill>
            </a:endParaRPr>
          </a:p>
          <a:p>
            <a:r>
              <a:rPr lang="en-US" sz="1400" b="1" dirty="0">
                <a:solidFill>
                  <a:srgbClr val="002060"/>
                </a:solidFill>
              </a:rPr>
              <a:t>Sales tax: $0.00</a:t>
            </a:r>
          </a:p>
          <a:p>
            <a:r>
              <a:rPr lang="en-US" sz="1400" b="1" dirty="0">
                <a:solidFill>
                  <a:srgbClr val="002060"/>
                </a:solidFill>
              </a:rPr>
              <a:t>Shipping: $0.00 (Ground)</a:t>
            </a:r>
          </a:p>
          <a:p>
            <a:r>
              <a:rPr lang="en-US" sz="1400" b="1" dirty="0">
                <a:solidFill>
                  <a:srgbClr val="002060"/>
                </a:solidFill>
              </a:rPr>
              <a:t>Total: $158.00 </a:t>
            </a:r>
            <a:r>
              <a:rPr lang="en-US" sz="1400" b="1" dirty="0" smtClean="0">
                <a:solidFill>
                  <a:srgbClr val="002060"/>
                </a:solidFill>
              </a:rPr>
              <a:t>  </a:t>
            </a:r>
          </a:p>
          <a:p>
            <a:r>
              <a:rPr lang="en-US" sz="1400" b="1" i="1" dirty="0" smtClean="0">
                <a:solidFill>
                  <a:srgbClr val="FF0000"/>
                </a:solidFill>
              </a:rPr>
              <a:t>($1,096.87 plus tax on Amazon)</a:t>
            </a:r>
            <a:endParaRPr lang="en-US" sz="1400" b="1" i="1" dirty="0">
              <a:solidFill>
                <a:srgbClr val="FF0000"/>
              </a:solidFill>
            </a:endParaRPr>
          </a:p>
        </p:txBody>
      </p:sp>
      <p:sp>
        <p:nvSpPr>
          <p:cNvPr id="6" name="Rectangle 5"/>
          <p:cNvSpPr/>
          <p:nvPr/>
        </p:nvSpPr>
        <p:spPr bwMode="auto">
          <a:xfrm>
            <a:off x="533400" y="2819400"/>
            <a:ext cx="8077200" cy="2982456"/>
          </a:xfrm>
          <a:prstGeom prst="rect">
            <a:avLst/>
          </a:prstGeom>
          <a:noFill/>
          <a:ln w="1270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Times New Roman" pitchFamily="110" charset="0"/>
            </a:endParaRPr>
          </a:p>
        </p:txBody>
      </p:sp>
    </p:spTree>
    <p:extLst>
      <p:ext uri="{BB962C8B-B14F-4D97-AF65-F5344CB8AC3E}">
        <p14:creationId xmlns:p14="http://schemas.microsoft.com/office/powerpoint/2010/main" val="25849914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Social media overview</a:t>
            </a:r>
            <a:endParaRPr lang="en-US" dirty="0"/>
          </a:p>
        </p:txBody>
      </p:sp>
      <p:sp>
        <p:nvSpPr>
          <p:cNvPr id="81922" name="Content Placeholder 2"/>
          <p:cNvSpPr>
            <a:spLocks noGrp="1"/>
          </p:cNvSpPr>
          <p:nvPr>
            <p:ph idx="1"/>
          </p:nvPr>
        </p:nvSpPr>
        <p:spPr/>
        <p:txBody>
          <a:bodyPr/>
          <a:lstStyle/>
          <a:p>
            <a:r>
              <a:rPr lang="en-US" dirty="0">
                <a:latin typeface="Trebuchet MS" charset="0"/>
                <a:ea typeface="MS PGothic" charset="0"/>
                <a:hlinkClick r:id="rId2"/>
              </a:rPr>
              <a:t>The Power of Social Media</a:t>
            </a:r>
            <a:endParaRPr lang="en-US" dirty="0">
              <a:latin typeface="Trebuchet MS" charset="0"/>
              <a:ea typeface="MS PGothic" charset="0"/>
            </a:endParaRPr>
          </a:p>
          <a:p>
            <a:r>
              <a:rPr lang="en-US" dirty="0">
                <a:latin typeface="Trebuchet MS" charset="0"/>
                <a:ea typeface="MS PGothic" charset="0"/>
                <a:hlinkClick r:id="rId3"/>
              </a:rPr>
              <a:t>Top social media websites</a:t>
            </a:r>
            <a:endParaRPr lang="en-US" dirty="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Social media tools</a:t>
            </a:r>
            <a:endParaRPr lang="en-US" dirty="0"/>
          </a:p>
        </p:txBody>
      </p:sp>
      <p:sp>
        <p:nvSpPr>
          <p:cNvPr id="82946" name="Content Placeholder 2"/>
          <p:cNvSpPr>
            <a:spLocks noGrp="1"/>
          </p:cNvSpPr>
          <p:nvPr>
            <p:ph idx="1"/>
          </p:nvPr>
        </p:nvSpPr>
        <p:spPr/>
        <p:txBody>
          <a:bodyPr/>
          <a:lstStyle/>
          <a:p>
            <a:r>
              <a:rPr lang="en-US" dirty="0">
                <a:latin typeface="Trebuchet MS" charset="0"/>
                <a:ea typeface="MS PGothic" charset="0"/>
              </a:rPr>
              <a:t>Google+, Gmail, Drive, Forms, Calendar, Maps</a:t>
            </a:r>
          </a:p>
          <a:p>
            <a:r>
              <a:rPr lang="en-US" dirty="0">
                <a:latin typeface="Trebuchet MS" charset="0"/>
                <a:ea typeface="MS PGothic" charset="0"/>
              </a:rPr>
              <a:t>Dropbox:  File backup and sharing</a:t>
            </a:r>
          </a:p>
          <a:p>
            <a:r>
              <a:rPr lang="en-US" dirty="0">
                <a:latin typeface="Trebuchet MS" charset="0"/>
                <a:ea typeface="MS PGothic" charset="0"/>
              </a:rPr>
              <a:t>Facebook: Social bonding and outreach</a:t>
            </a:r>
          </a:p>
          <a:p>
            <a:r>
              <a:rPr lang="en-US" dirty="0">
                <a:latin typeface="Trebuchet MS" charset="0"/>
                <a:ea typeface="MS PGothic" charset="0"/>
              </a:rPr>
              <a:t>YouTube: Video content deposits and withdrawals</a:t>
            </a:r>
          </a:p>
          <a:p>
            <a:r>
              <a:rPr lang="en-US" dirty="0" err="1">
                <a:latin typeface="Trebuchet MS" charset="0"/>
                <a:ea typeface="MS PGothic" charset="0"/>
              </a:rPr>
              <a:t>Mailchimp</a:t>
            </a:r>
            <a:r>
              <a:rPr lang="en-US" dirty="0">
                <a:latin typeface="Trebuchet MS" charset="0"/>
                <a:ea typeface="MS PGothic" charset="0"/>
              </a:rPr>
              <a:t>: Free email blasts, ad </a:t>
            </a:r>
          </a:p>
          <a:p>
            <a:r>
              <a:rPr lang="en-US" dirty="0">
                <a:latin typeface="Trebuchet MS" charset="0"/>
                <a:ea typeface="MS PGothic" charset="0"/>
              </a:rPr>
              <a:t>Lynda.com: How to </a:t>
            </a:r>
            <a:r>
              <a:rPr lang="en-US" dirty="0" smtClean="0">
                <a:latin typeface="Trebuchet MS" charset="0"/>
                <a:ea typeface="MS PGothic" charset="0"/>
              </a:rPr>
              <a:t>instruction</a:t>
            </a:r>
          </a:p>
          <a:p>
            <a:r>
              <a:rPr lang="en-US" dirty="0" smtClean="0">
                <a:latin typeface="Trebuchet MS" charset="0"/>
                <a:ea typeface="MS PGothic" charset="0"/>
              </a:rPr>
              <a:t>eHow.com:  How to do stuff</a:t>
            </a:r>
            <a:endParaRPr lang="en-US" dirty="0">
              <a:latin typeface="Trebuchet MS" charset="0"/>
              <a:ea typeface="MS PGothic" charset="0"/>
            </a:endParaRPr>
          </a:p>
          <a:p>
            <a:endParaRPr lang="en-US" dirty="0">
              <a:latin typeface="Trebuchet MS" charset="0"/>
              <a:ea typeface="MS PGothic" charset="0"/>
            </a:endParaRPr>
          </a:p>
          <a:p>
            <a:endParaRPr lang="en-US" dirty="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626" name="Rectangle 1026"/>
          <p:cNvSpPr>
            <a:spLocks noGrp="1" noChangeArrowheads="1"/>
          </p:cNvSpPr>
          <p:nvPr>
            <p:ph type="title"/>
          </p:nvPr>
        </p:nvSpPr>
        <p:spPr/>
        <p:txBody>
          <a:bodyPr/>
          <a:lstStyle/>
          <a:p>
            <a:pPr>
              <a:defRPr/>
            </a:pPr>
            <a:r>
              <a:rPr lang="en-US">
                <a:latin typeface="Trebuchet MS" charset="0"/>
                <a:ea typeface="MS PGothic" charset="0"/>
              </a:rPr>
              <a:t>Chapter websites</a:t>
            </a:r>
          </a:p>
        </p:txBody>
      </p:sp>
      <p:sp>
        <p:nvSpPr>
          <p:cNvPr id="83970" name="Rectangle 1027"/>
          <p:cNvSpPr>
            <a:spLocks noGrp="1" noChangeArrowheads="1"/>
          </p:cNvSpPr>
          <p:nvPr>
            <p:ph idx="1"/>
          </p:nvPr>
        </p:nvSpPr>
        <p:spPr>
          <a:xfrm>
            <a:off x="609600" y="1447800"/>
            <a:ext cx="7848600" cy="4495800"/>
          </a:xfrm>
        </p:spPr>
        <p:txBody>
          <a:bodyPr/>
          <a:lstStyle/>
          <a:p>
            <a:r>
              <a:rPr lang="en-US" sz="3000" b="1">
                <a:latin typeface="Trebuchet MS" charset="0"/>
                <a:ea typeface="MS PGothic" charset="0"/>
              </a:rPr>
              <a:t>Public facing</a:t>
            </a:r>
            <a:r>
              <a:rPr lang="en-US" sz="3000">
                <a:latin typeface="Trebuchet MS" charset="0"/>
                <a:ea typeface="MS PGothic" charset="0"/>
              </a:rPr>
              <a:t> </a:t>
            </a:r>
          </a:p>
          <a:p>
            <a:pPr lvl="1"/>
            <a:r>
              <a:rPr lang="en-US" sz="2800">
                <a:latin typeface="Trebuchet MS" charset="0"/>
                <a:ea typeface="MS PGothic" charset="0"/>
              </a:rPr>
              <a:t>Contact us… find us… hire us… learn more </a:t>
            </a:r>
          </a:p>
          <a:p>
            <a:pPr lvl="1"/>
            <a:r>
              <a:rPr lang="en-US" sz="2800">
                <a:latin typeface="Trebuchet MS" charset="0"/>
                <a:ea typeface="MS PGothic" charset="0"/>
              </a:rPr>
              <a:t>General image and recruiting</a:t>
            </a:r>
          </a:p>
          <a:p>
            <a:pPr lvl="1"/>
            <a:r>
              <a:rPr lang="en-US" sz="2800">
                <a:latin typeface="Trebuchet MS" charset="0"/>
                <a:ea typeface="MS PGothic" charset="0"/>
              </a:rPr>
              <a:t>Publicity and ticket orders</a:t>
            </a:r>
          </a:p>
          <a:p>
            <a:r>
              <a:rPr lang="en-US" sz="3000" b="1">
                <a:latin typeface="Trebuchet MS" charset="0"/>
                <a:ea typeface="MS PGothic" charset="0"/>
              </a:rPr>
              <a:t>Internal facing</a:t>
            </a:r>
          </a:p>
          <a:p>
            <a:pPr lvl="1"/>
            <a:r>
              <a:rPr lang="en-US" sz="2800">
                <a:latin typeface="Trebuchet MS" charset="0"/>
                <a:ea typeface="MS PGothic" charset="0"/>
              </a:rPr>
              <a:t>Internal communication, administration, chapter management functions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6674" name="Rectangle 1026"/>
          <p:cNvSpPr>
            <a:spLocks noGrp="1" noChangeArrowheads="1"/>
          </p:cNvSpPr>
          <p:nvPr>
            <p:ph type="title"/>
          </p:nvPr>
        </p:nvSpPr>
        <p:spPr/>
        <p:txBody>
          <a:bodyPr/>
          <a:lstStyle/>
          <a:p>
            <a:pPr>
              <a:defRPr/>
            </a:pPr>
            <a:r>
              <a:rPr lang="en-US">
                <a:latin typeface="Trebuchet MS" charset="0"/>
                <a:ea typeface="MS PGothic" charset="0"/>
              </a:rPr>
              <a:t>Five things a public-facing web site </a:t>
            </a:r>
            <a:r>
              <a:rPr lang="en-US" b="0">
                <a:latin typeface="Trebuchet MS" charset="0"/>
                <a:ea typeface="MS PGothic" charset="0"/>
              </a:rPr>
              <a:t>must have</a:t>
            </a:r>
          </a:p>
        </p:txBody>
      </p:sp>
      <p:sp>
        <p:nvSpPr>
          <p:cNvPr id="86018" name="Rectangle 1027"/>
          <p:cNvSpPr>
            <a:spLocks noGrp="1" noChangeArrowheads="1"/>
          </p:cNvSpPr>
          <p:nvPr>
            <p:ph idx="1"/>
          </p:nvPr>
        </p:nvSpPr>
        <p:spPr/>
        <p:txBody>
          <a:bodyPr/>
          <a:lstStyle/>
          <a:p>
            <a:pPr marL="533400" indent="-533400">
              <a:lnSpc>
                <a:spcPct val="90000"/>
              </a:lnSpc>
              <a:buFont typeface="Wingdings" charset="0"/>
              <a:buAutoNum type="arabicPeriod"/>
            </a:pPr>
            <a:r>
              <a:rPr lang="en-US" b="1">
                <a:solidFill>
                  <a:srgbClr val="CC0000"/>
                </a:solidFill>
                <a:latin typeface="Trebuchet MS" charset="0"/>
                <a:ea typeface="MS PGothic" charset="0"/>
              </a:rPr>
              <a:t>Faces!</a:t>
            </a:r>
          </a:p>
          <a:p>
            <a:pPr marL="914400" lvl="1" indent="-457200">
              <a:lnSpc>
                <a:spcPct val="90000"/>
              </a:lnSpc>
              <a:buFont typeface="Wingdings" charset="0"/>
              <a:buBlip>
                <a:blip r:embed="rId3"/>
              </a:buBlip>
            </a:pPr>
            <a:r>
              <a:rPr lang="en-US">
                <a:latin typeface="Trebuchet MS" charset="0"/>
                <a:ea typeface="MS PGothic" charset="0"/>
              </a:rPr>
              <a:t>What</a:t>
            </a:r>
            <a:r>
              <a:rPr lang="ja-JP" altLang="en-US">
                <a:latin typeface="Trebuchet MS" charset="0"/>
                <a:ea typeface="MS PGothic" charset="0"/>
              </a:rPr>
              <a:t>’</a:t>
            </a:r>
            <a:r>
              <a:rPr lang="en-US" altLang="ja-JP">
                <a:latin typeface="Trebuchet MS" charset="0"/>
                <a:ea typeface="MS PGothic" charset="0"/>
              </a:rPr>
              <a:t>s a good picture?</a:t>
            </a:r>
          </a:p>
          <a:p>
            <a:pPr marL="1295400" lvl="2" indent="-381000">
              <a:lnSpc>
                <a:spcPct val="90000"/>
              </a:lnSpc>
              <a:buFont typeface="Wingdings" charset="0"/>
              <a:buBlip>
                <a:blip r:embed="rId3"/>
              </a:buBlip>
            </a:pPr>
            <a:r>
              <a:rPr lang="en-US" sz="2600">
                <a:latin typeface="Trebuchet MS" charset="0"/>
                <a:ea typeface="ヒラギノ角ゴ Pro W3" charset="0"/>
                <a:cs typeface="ヒラギノ角ゴ Pro W3" charset="0"/>
              </a:rPr>
              <a:t>Action (candid) vs. staged/posed </a:t>
            </a:r>
          </a:p>
          <a:p>
            <a:pPr marL="533400" indent="-533400">
              <a:lnSpc>
                <a:spcPct val="90000"/>
              </a:lnSpc>
              <a:buFont typeface="Wingdings" charset="0"/>
              <a:buAutoNum type="arabicPeriod"/>
            </a:pPr>
            <a:r>
              <a:rPr lang="en-US">
                <a:latin typeface="Trebuchet MS" charset="0"/>
                <a:ea typeface="MS PGothic" charset="0"/>
              </a:rPr>
              <a:t>Value proposition: Why you should see us, hear us, sing with us</a:t>
            </a:r>
          </a:p>
          <a:p>
            <a:pPr marL="533400" indent="-533400">
              <a:lnSpc>
                <a:spcPct val="90000"/>
              </a:lnSpc>
              <a:buFont typeface="Wingdings" charset="0"/>
              <a:buAutoNum type="arabicPeriod"/>
            </a:pPr>
            <a:r>
              <a:rPr lang="en-US">
                <a:latin typeface="Trebuchet MS" charset="0"/>
                <a:ea typeface="MS PGothic" charset="0"/>
              </a:rPr>
              <a:t>Come see us</a:t>
            </a:r>
          </a:p>
          <a:p>
            <a:pPr marL="533400" indent="-533400">
              <a:lnSpc>
                <a:spcPct val="90000"/>
              </a:lnSpc>
              <a:buFont typeface="Wingdings" charset="0"/>
              <a:buAutoNum type="arabicPeriod"/>
            </a:pPr>
            <a:r>
              <a:rPr lang="en-US">
                <a:latin typeface="Trebuchet MS" charset="0"/>
                <a:ea typeface="MS PGothic" charset="0"/>
              </a:rPr>
              <a:t>Contact info</a:t>
            </a:r>
          </a:p>
          <a:p>
            <a:pPr marL="533400" indent="-533400">
              <a:lnSpc>
                <a:spcPct val="90000"/>
              </a:lnSpc>
              <a:buFont typeface="Wingdings" charset="0"/>
              <a:buAutoNum type="arabicPeriod"/>
            </a:pPr>
            <a:r>
              <a:rPr lang="en-US">
                <a:latin typeface="Trebuchet MS" charset="0"/>
                <a:ea typeface="MS PGothic" charset="0"/>
              </a:rPr>
              <a:t>Map to meeting: create own or use MapQuest or others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What else do want a website to do?</a:t>
            </a:r>
            <a:endParaRPr lang="en-US" dirty="0"/>
          </a:p>
        </p:txBody>
      </p:sp>
      <p:sp>
        <p:nvSpPr>
          <p:cNvPr id="88066" name="Content Placeholder 2"/>
          <p:cNvSpPr>
            <a:spLocks noGrp="1"/>
          </p:cNvSpPr>
          <p:nvPr>
            <p:ph idx="1"/>
          </p:nvPr>
        </p:nvSpPr>
        <p:spPr/>
        <p:txBody>
          <a:bodyPr/>
          <a:lstStyle/>
          <a:p>
            <a:r>
              <a:rPr lang="en-US" dirty="0">
                <a:latin typeface="Trebuchet MS" charset="0"/>
                <a:ea typeface="MS PGothic" charset="0"/>
              </a:rPr>
              <a:t>Discussion</a:t>
            </a:r>
          </a:p>
          <a:p>
            <a:r>
              <a:rPr lang="en-US" dirty="0">
                <a:latin typeface="Trebuchet MS" charset="0"/>
                <a:ea typeface="MS PGothic" charset="0"/>
              </a:rPr>
              <a:t>Some sample websites and response</a:t>
            </a:r>
          </a:p>
          <a:p>
            <a:pPr lvl="1"/>
            <a:r>
              <a:rPr lang="en-US" b="1" dirty="0">
                <a:latin typeface="Trebuchet MS" charset="0"/>
                <a:ea typeface="MS PGothic" charset="0"/>
                <a:hlinkClick r:id="rId2"/>
              </a:rPr>
              <a:t>Barbershop Harmony </a:t>
            </a:r>
            <a:r>
              <a:rPr lang="en-US" b="1" dirty="0" smtClean="0">
                <a:latin typeface="Trebuchet MS" charset="0"/>
                <a:ea typeface="MS PGothic" charset="0"/>
                <a:hlinkClick r:id="rId2"/>
              </a:rPr>
              <a:t>Society</a:t>
            </a:r>
            <a:endParaRPr lang="en-US" b="1" dirty="0" smtClean="0">
              <a:latin typeface="Trebuchet MS" charset="0"/>
              <a:ea typeface="MS PGothic" charset="0"/>
            </a:endParaRPr>
          </a:p>
          <a:p>
            <a:pPr lvl="1"/>
            <a:r>
              <a:rPr lang="en-US" b="1" dirty="0" smtClean="0">
                <a:latin typeface="Trebuchet MS" charset="0"/>
                <a:ea typeface="MS PGothic" charset="0"/>
                <a:hlinkClick r:id="rId3"/>
              </a:rPr>
              <a:t>Far Western District</a:t>
            </a:r>
            <a:endParaRPr lang="en-US" b="1" dirty="0">
              <a:latin typeface="Trebuchet MS" charset="0"/>
              <a:ea typeface="MS PGothic" charset="0"/>
            </a:endParaRPr>
          </a:p>
          <a:p>
            <a:pPr lvl="1"/>
            <a:r>
              <a:rPr lang="en-US" dirty="0" smtClean="0">
                <a:latin typeface="Trebuchet MS" charset="0"/>
                <a:ea typeface="MS PGothic" charset="0"/>
              </a:rPr>
              <a:t>Diamond Plateau </a:t>
            </a:r>
            <a:r>
              <a:rPr lang="en-US" b="1" dirty="0" smtClean="0">
                <a:latin typeface="Trebuchet MS" charset="0"/>
                <a:ea typeface="MS PGothic" charset="0"/>
                <a:hlinkClick r:id="rId4"/>
              </a:rPr>
              <a:t>chapter </a:t>
            </a:r>
            <a:r>
              <a:rPr lang="en-US" dirty="0">
                <a:latin typeface="Trebuchet MS" charset="0"/>
                <a:ea typeface="MS PGothic" charset="0"/>
              </a:rPr>
              <a:t>website</a:t>
            </a:r>
          </a:p>
          <a:p>
            <a:pPr lvl="1"/>
            <a:r>
              <a:rPr lang="en-US" dirty="0">
                <a:latin typeface="Trebuchet MS" charset="0"/>
                <a:ea typeface="MS PGothic" charset="0"/>
              </a:rPr>
              <a:t>Commercially-made (</a:t>
            </a:r>
            <a:r>
              <a:rPr lang="en-US" dirty="0" err="1">
                <a:latin typeface="Trebuchet MS" charset="0"/>
                <a:ea typeface="MS PGothic" charset="0"/>
              </a:rPr>
              <a:t>Groupanizer</a:t>
            </a:r>
            <a:r>
              <a:rPr lang="en-US" dirty="0" smtClean="0">
                <a:latin typeface="Trebuchet MS" charset="0"/>
                <a:ea typeface="MS PGothic" charset="0"/>
              </a:rPr>
              <a:t>) </a:t>
            </a:r>
            <a:r>
              <a:rPr lang="en-US" b="1" dirty="0" smtClean="0">
                <a:latin typeface="Trebuchet MS" charset="0"/>
                <a:ea typeface="MS PGothic" charset="0"/>
                <a:hlinkClick r:id="rId5"/>
              </a:rPr>
              <a:t>website</a:t>
            </a:r>
            <a:endParaRPr lang="en-US" b="1" dirty="0">
              <a:latin typeface="Trebuchet MS" charset="0"/>
              <a:ea typeface="MS PGothic" charset="0"/>
            </a:endParaRPr>
          </a:p>
          <a:p>
            <a:pPr lvl="1"/>
            <a:endParaRPr lang="en-US" dirty="0">
              <a:latin typeface="Trebuchet MS" charset="0"/>
              <a:ea typeface="MS PGothic" charset="0"/>
            </a:endParaRPr>
          </a:p>
          <a:p>
            <a:pPr lvl="1"/>
            <a:endParaRPr lang="en-US" dirty="0">
              <a:latin typeface="Trebuchet MS" charset="0"/>
              <a:ea typeface="MS PGothic" charset="0"/>
            </a:endParaRPr>
          </a:p>
          <a:p>
            <a:pPr lvl="1"/>
            <a:endParaRPr lang="en-US" dirty="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39234" name="Rectangle 2"/>
          <p:cNvSpPr>
            <a:spLocks noGrp="1" noChangeArrowheads="1"/>
          </p:cNvSpPr>
          <p:nvPr>
            <p:ph type="title"/>
          </p:nvPr>
        </p:nvSpPr>
        <p:spPr>
          <a:xfrm>
            <a:off x="609600" y="152400"/>
            <a:ext cx="7848600" cy="1143000"/>
          </a:xfrm>
        </p:spPr>
        <p:txBody>
          <a:bodyPr/>
          <a:lstStyle/>
          <a:p>
            <a:pPr>
              <a:defRPr/>
            </a:pPr>
            <a:r>
              <a:rPr lang="en-US" sz="3200">
                <a:latin typeface="Trebuchet MS" charset="0"/>
                <a:ea typeface="MS PGothic" charset="0"/>
              </a:rPr>
              <a:t>Marketing, Promotion, </a:t>
            </a:r>
            <a:br>
              <a:rPr lang="en-US" sz="3200">
                <a:latin typeface="Trebuchet MS" charset="0"/>
                <a:ea typeface="MS PGothic" charset="0"/>
              </a:rPr>
            </a:br>
            <a:r>
              <a:rPr lang="en-US" sz="3200">
                <a:latin typeface="Trebuchet MS" charset="0"/>
                <a:ea typeface="MS PGothic" charset="0"/>
              </a:rPr>
              <a:t>Public Relations &amp; Publicity</a:t>
            </a:r>
          </a:p>
        </p:txBody>
      </p:sp>
      <p:sp>
        <p:nvSpPr>
          <p:cNvPr id="64518" name="Rectangle 3"/>
          <p:cNvSpPr>
            <a:spLocks noGrp="1" noChangeArrowheads="1"/>
          </p:cNvSpPr>
          <p:nvPr>
            <p:ph idx="1"/>
          </p:nvPr>
        </p:nvSpPr>
        <p:spPr/>
        <p:txBody>
          <a:bodyPr/>
          <a:lstStyle/>
          <a:p>
            <a:pPr>
              <a:lnSpc>
                <a:spcPct val="80000"/>
              </a:lnSpc>
            </a:pPr>
            <a:r>
              <a:rPr lang="en-US" sz="2400">
                <a:latin typeface="Trebuchet MS" charset="0"/>
                <a:ea typeface="MS PGothic" charset="0"/>
              </a:rPr>
              <a:t>If the circus is coming to town and you paint a sign saying, "Circus is coming to Fairgrounds Sunday," that's </a:t>
            </a:r>
            <a:r>
              <a:rPr lang="en-US" sz="2400" b="1">
                <a:latin typeface="Trebuchet MS" charset="0"/>
                <a:ea typeface="MS PGothic" charset="0"/>
              </a:rPr>
              <a:t>Advertising</a:t>
            </a:r>
            <a:r>
              <a:rPr lang="en-US" sz="2400">
                <a:latin typeface="Trebuchet MS" charset="0"/>
                <a:ea typeface="MS PGothic" charset="0"/>
              </a:rPr>
              <a:t>. </a:t>
            </a:r>
          </a:p>
          <a:p>
            <a:pPr>
              <a:lnSpc>
                <a:spcPct val="80000"/>
              </a:lnSpc>
            </a:pPr>
            <a:r>
              <a:rPr lang="en-US" sz="2400">
                <a:latin typeface="Trebuchet MS" charset="0"/>
                <a:ea typeface="MS PGothic" charset="0"/>
              </a:rPr>
              <a:t>If you put the sign on the back of an elephant and walk him through town, that's a </a:t>
            </a:r>
            <a:r>
              <a:rPr lang="en-US" sz="2400" b="1">
                <a:latin typeface="Trebuchet MS" charset="0"/>
                <a:ea typeface="MS PGothic" charset="0"/>
              </a:rPr>
              <a:t>Promotion</a:t>
            </a:r>
            <a:r>
              <a:rPr lang="en-US" sz="2400">
                <a:latin typeface="Trebuchet MS" charset="0"/>
                <a:ea typeface="MS PGothic" charset="0"/>
              </a:rPr>
              <a:t>. </a:t>
            </a:r>
          </a:p>
          <a:p>
            <a:pPr>
              <a:lnSpc>
                <a:spcPct val="80000"/>
              </a:lnSpc>
            </a:pPr>
            <a:r>
              <a:rPr lang="en-US" sz="2400">
                <a:latin typeface="Trebuchet MS" charset="0"/>
                <a:ea typeface="MS PGothic" charset="0"/>
              </a:rPr>
              <a:t>If the elephant walks through the Mayor's flower bed, that's </a:t>
            </a:r>
            <a:r>
              <a:rPr lang="en-US" sz="2400" b="1">
                <a:latin typeface="Trebuchet MS" charset="0"/>
                <a:ea typeface="MS PGothic" charset="0"/>
              </a:rPr>
              <a:t>Publicity</a:t>
            </a:r>
            <a:r>
              <a:rPr lang="en-US" sz="2400">
                <a:latin typeface="Trebuchet MS" charset="0"/>
                <a:ea typeface="MS PGothic" charset="0"/>
              </a:rPr>
              <a:t>.</a:t>
            </a:r>
          </a:p>
          <a:p>
            <a:pPr>
              <a:lnSpc>
                <a:spcPct val="80000"/>
              </a:lnSpc>
            </a:pPr>
            <a:r>
              <a:rPr lang="en-US" sz="2400">
                <a:latin typeface="Trebuchet MS" charset="0"/>
                <a:ea typeface="MS PGothic" charset="0"/>
              </a:rPr>
              <a:t>If you can get the Mayor to laugh about it, that's </a:t>
            </a:r>
            <a:r>
              <a:rPr lang="en-US" sz="2400" b="1">
                <a:latin typeface="Trebuchet MS" charset="0"/>
                <a:ea typeface="MS PGothic" charset="0"/>
              </a:rPr>
              <a:t>Public Relations</a:t>
            </a:r>
            <a:r>
              <a:rPr lang="en-US" sz="2400">
                <a:latin typeface="Trebuchet MS" charset="0"/>
                <a:ea typeface="MS PGothic" charset="0"/>
              </a:rPr>
              <a:t>.</a:t>
            </a:r>
          </a:p>
          <a:p>
            <a:pPr>
              <a:lnSpc>
                <a:spcPct val="80000"/>
              </a:lnSpc>
            </a:pPr>
            <a:r>
              <a:rPr lang="en-US" sz="2400">
                <a:latin typeface="Trebuchet MS" charset="0"/>
                <a:ea typeface="MS PGothic" charset="0"/>
              </a:rPr>
              <a:t>If you planned the whole thing, that's </a:t>
            </a:r>
            <a:r>
              <a:rPr lang="en-US" sz="2400" b="1">
                <a:latin typeface="Trebuchet MS" charset="0"/>
                <a:ea typeface="MS PGothic" charset="0"/>
              </a:rPr>
              <a:t>Marketing</a:t>
            </a:r>
            <a:r>
              <a:rPr lang="en-US" sz="2400">
                <a:latin typeface="Trebuchet MS" charset="0"/>
                <a:ea typeface="MS PGothic" charset="0"/>
              </a:rPr>
              <a:t>! --</a:t>
            </a:r>
            <a:r>
              <a:rPr lang="en-US" sz="2400" i="1">
                <a:latin typeface="Trebuchet MS" charset="0"/>
                <a:ea typeface="MS PGothic" charset="0"/>
              </a:rPr>
              <a:t>Author Unknown</a:t>
            </a:r>
            <a:r>
              <a:rPr lang="en-US" sz="2400">
                <a:latin typeface="Trebuchet MS" charset="0"/>
                <a:ea typeface="MS PGothic" charset="0"/>
              </a:rPr>
              <a:t> </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39234"/>
                                        </p:tgtEl>
                                        <p:attrNameLst>
                                          <p:attrName>style.visibility</p:attrName>
                                        </p:attrNameLst>
                                      </p:cBhvr>
                                      <p:to>
                                        <p:strVal val="visible"/>
                                      </p:to>
                                    </p:set>
                                    <p:animEffect transition="in" filter="fade">
                                      <p:cBhvr>
                                        <p:cTn id="7" dur="2000"/>
                                        <p:tgtEl>
                                          <p:spTgt spid="30392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4518">
                                            <p:txEl>
                                              <p:pRg st="0" end="0"/>
                                            </p:txEl>
                                          </p:spTgt>
                                        </p:tgtEl>
                                        <p:attrNameLst>
                                          <p:attrName>style.visibility</p:attrName>
                                        </p:attrNameLst>
                                      </p:cBhvr>
                                      <p:to>
                                        <p:strVal val="visible"/>
                                      </p:to>
                                    </p:set>
                                    <p:animEffect transition="in" filter="wipe(left)">
                                      <p:cBhvr>
                                        <p:cTn id="12" dur="500"/>
                                        <p:tgtEl>
                                          <p:spTgt spid="6451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4518">
                                            <p:txEl>
                                              <p:pRg st="1" end="1"/>
                                            </p:txEl>
                                          </p:spTgt>
                                        </p:tgtEl>
                                        <p:attrNameLst>
                                          <p:attrName>style.visibility</p:attrName>
                                        </p:attrNameLst>
                                      </p:cBhvr>
                                      <p:to>
                                        <p:strVal val="visible"/>
                                      </p:to>
                                    </p:set>
                                    <p:animEffect transition="in" filter="wipe(left)">
                                      <p:cBhvr>
                                        <p:cTn id="17" dur="500"/>
                                        <p:tgtEl>
                                          <p:spTgt spid="6451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4518">
                                            <p:txEl>
                                              <p:pRg st="2" end="2"/>
                                            </p:txEl>
                                          </p:spTgt>
                                        </p:tgtEl>
                                        <p:attrNameLst>
                                          <p:attrName>style.visibility</p:attrName>
                                        </p:attrNameLst>
                                      </p:cBhvr>
                                      <p:to>
                                        <p:strVal val="visible"/>
                                      </p:to>
                                    </p:set>
                                    <p:animEffect transition="in" filter="wipe(left)">
                                      <p:cBhvr>
                                        <p:cTn id="22" dur="500"/>
                                        <p:tgtEl>
                                          <p:spTgt spid="64518">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4518">
                                            <p:txEl>
                                              <p:pRg st="3" end="3"/>
                                            </p:txEl>
                                          </p:spTgt>
                                        </p:tgtEl>
                                        <p:attrNameLst>
                                          <p:attrName>style.visibility</p:attrName>
                                        </p:attrNameLst>
                                      </p:cBhvr>
                                      <p:to>
                                        <p:strVal val="visible"/>
                                      </p:to>
                                    </p:set>
                                    <p:animEffect transition="in" filter="wipe(left)">
                                      <p:cBhvr>
                                        <p:cTn id="27" dur="500"/>
                                        <p:tgtEl>
                                          <p:spTgt spid="64518">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4518">
                                            <p:txEl>
                                              <p:pRg st="4" end="4"/>
                                            </p:txEl>
                                          </p:spTgt>
                                        </p:tgtEl>
                                        <p:attrNameLst>
                                          <p:attrName>style.visibility</p:attrName>
                                        </p:attrNameLst>
                                      </p:cBhvr>
                                      <p:to>
                                        <p:strVal val="visible"/>
                                      </p:to>
                                    </p:set>
                                    <p:animEffect transition="in" filter="wipe(left)">
                                      <p:cBhvr>
                                        <p:cTn id="32" dur="500"/>
                                        <p:tgtEl>
                                          <p:spTgt spid="645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9234" grpId="0"/>
      <p:bldP spid="6451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0530" name="Rectangle 2"/>
          <p:cNvSpPr>
            <a:spLocks noGrp="1" noChangeArrowheads="1"/>
          </p:cNvSpPr>
          <p:nvPr>
            <p:ph type="title"/>
          </p:nvPr>
        </p:nvSpPr>
        <p:spPr/>
        <p:txBody>
          <a:bodyPr/>
          <a:lstStyle/>
          <a:p>
            <a:pPr>
              <a:defRPr/>
            </a:pPr>
            <a:r>
              <a:rPr lang="en-US" dirty="0" smtClean="0">
                <a:latin typeface="Trebuchet MS" charset="0"/>
                <a:ea typeface="MS PGothic" charset="0"/>
              </a:rPr>
              <a:t>Internal Communications</a:t>
            </a:r>
            <a:endParaRPr lang="en-US" dirty="0">
              <a:latin typeface="Trebuchet MS" charset="0"/>
              <a:ea typeface="MS PGothic" charset="0"/>
            </a:endParaRPr>
          </a:p>
        </p:txBody>
      </p:sp>
      <p:sp>
        <p:nvSpPr>
          <p:cNvPr id="93186" name="Rectangle 3"/>
          <p:cNvSpPr>
            <a:spLocks noGrp="1" noChangeArrowheads="1"/>
          </p:cNvSpPr>
          <p:nvPr>
            <p:ph idx="1"/>
          </p:nvPr>
        </p:nvSpPr>
        <p:spPr>
          <a:xfrm>
            <a:off x="609600" y="1295400"/>
            <a:ext cx="7848600" cy="4495800"/>
          </a:xfrm>
        </p:spPr>
        <p:txBody>
          <a:bodyPr/>
          <a:lstStyle/>
          <a:p>
            <a:pPr>
              <a:lnSpc>
                <a:spcPct val="90000"/>
              </a:lnSpc>
            </a:pPr>
            <a:r>
              <a:rPr lang="en-US" sz="2000">
                <a:latin typeface="Trebuchet MS" charset="0"/>
                <a:ea typeface="MS PGothic" charset="0"/>
              </a:rPr>
              <a:t>Direct email</a:t>
            </a:r>
          </a:p>
          <a:p>
            <a:pPr lvl="1">
              <a:lnSpc>
                <a:spcPct val="90000"/>
              </a:lnSpc>
            </a:pPr>
            <a:r>
              <a:rPr lang="en-US" sz="2000">
                <a:latin typeface="Trebuchet MS" charset="0"/>
                <a:ea typeface="MS PGothic" charset="0"/>
              </a:rPr>
              <a:t>Maintain everyone in simple list – manage updates using Members Only</a:t>
            </a:r>
          </a:p>
          <a:p>
            <a:pPr lvl="1">
              <a:lnSpc>
                <a:spcPct val="90000"/>
              </a:lnSpc>
            </a:pPr>
            <a:r>
              <a:rPr lang="en-US" sz="2000">
                <a:latin typeface="Trebuchet MS" charset="0"/>
                <a:ea typeface="MS PGothic" charset="0"/>
              </a:rPr>
              <a:t>Best for small numbers</a:t>
            </a:r>
          </a:p>
          <a:p>
            <a:pPr lvl="1">
              <a:lnSpc>
                <a:spcPct val="90000"/>
              </a:lnSpc>
            </a:pPr>
            <a:r>
              <a:rPr lang="en-US" sz="2000">
                <a:latin typeface="Trebuchet MS" charset="0"/>
                <a:ea typeface="MS PGothic" charset="0"/>
              </a:rPr>
              <a:t>Email management applications</a:t>
            </a:r>
          </a:p>
          <a:p>
            <a:pPr>
              <a:lnSpc>
                <a:spcPct val="90000"/>
              </a:lnSpc>
            </a:pPr>
            <a:r>
              <a:rPr lang="en-US" sz="2000">
                <a:latin typeface="Trebuchet MS" charset="0"/>
                <a:ea typeface="MS PGothic" charset="0"/>
              </a:rPr>
              <a:t>Yahoo groups, etc.</a:t>
            </a:r>
          </a:p>
          <a:p>
            <a:pPr lvl="1">
              <a:lnSpc>
                <a:spcPct val="90000"/>
              </a:lnSpc>
            </a:pPr>
            <a:r>
              <a:rPr lang="en-US" sz="2000">
                <a:latin typeface="Trebuchet MS" charset="0"/>
                <a:ea typeface="MS PGothic" charset="0"/>
              </a:rPr>
              <a:t>Free… easy… members maintain themselves</a:t>
            </a:r>
          </a:p>
          <a:p>
            <a:pPr>
              <a:lnSpc>
                <a:spcPct val="90000"/>
              </a:lnSpc>
            </a:pPr>
            <a:r>
              <a:rPr lang="en-US" sz="2000">
                <a:latin typeface="Trebuchet MS" charset="0"/>
                <a:ea typeface="MS PGothic" charset="0"/>
              </a:rPr>
              <a:t>Weekly poop sheet</a:t>
            </a:r>
          </a:p>
          <a:p>
            <a:pPr lvl="1">
              <a:lnSpc>
                <a:spcPct val="90000"/>
              </a:lnSpc>
            </a:pPr>
            <a:r>
              <a:rPr lang="en-US" sz="2000">
                <a:latin typeface="Trebuchet MS" charset="0"/>
                <a:ea typeface="MS PGothic" charset="0"/>
              </a:rPr>
              <a:t>Constant reinforcement of basics, schedule, changes</a:t>
            </a:r>
          </a:p>
          <a:p>
            <a:pPr lvl="1">
              <a:lnSpc>
                <a:spcPct val="90000"/>
              </a:lnSpc>
            </a:pPr>
            <a:r>
              <a:rPr lang="en-US" sz="2000">
                <a:latin typeface="Trebuchet MS" charset="0"/>
                <a:ea typeface="MS PGothic" charset="0"/>
              </a:rPr>
              <a:t>Chorus calendar (Google Calendar)</a:t>
            </a:r>
          </a:p>
          <a:p>
            <a:pPr lvl="2">
              <a:lnSpc>
                <a:spcPct val="90000"/>
              </a:lnSpc>
            </a:pPr>
            <a:r>
              <a:rPr lang="en-US" sz="1800">
                <a:latin typeface="Trebuchet MS" charset="0"/>
                <a:ea typeface="MS PGothic" charset="0"/>
                <a:cs typeface="MS PGothic" charset="0"/>
              </a:rPr>
              <a:t>Links to website</a:t>
            </a:r>
          </a:p>
          <a:p>
            <a:pPr lvl="2">
              <a:lnSpc>
                <a:spcPct val="90000"/>
              </a:lnSpc>
            </a:pPr>
            <a:r>
              <a:rPr lang="en-US" sz="1800">
                <a:latin typeface="Trebuchet MS" charset="0"/>
                <a:ea typeface="MS PGothic" charset="0"/>
                <a:cs typeface="MS PGothic" charset="0"/>
              </a:rPr>
              <a:t>Allows for notifications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3090" name="Rectangle 2"/>
          <p:cNvSpPr>
            <a:spLocks noGrp="1" noChangeArrowheads="1"/>
          </p:cNvSpPr>
          <p:nvPr>
            <p:ph type="ctrTitle"/>
          </p:nvPr>
        </p:nvSpPr>
        <p:spPr/>
        <p:txBody>
          <a:bodyPr/>
          <a:lstStyle/>
          <a:p>
            <a:pPr>
              <a:defRPr/>
            </a:pPr>
            <a:r>
              <a:rPr lang="en-US" sz="3600">
                <a:ea typeface="ＭＳ Ｐゴシック" charset="0"/>
                <a:cs typeface="ＭＳ Ｐゴシック" charset="0"/>
              </a:rPr>
              <a:t>Membership and Marketing</a:t>
            </a:r>
            <a:endParaRPr lang="en-US" sz="2400">
              <a:ea typeface="ＭＳ Ｐゴシック" charset="0"/>
              <a:cs typeface="ＭＳ Ｐゴシック" charset="0"/>
            </a:endParaRPr>
          </a:p>
        </p:txBody>
      </p:sp>
      <p:sp>
        <p:nvSpPr>
          <p:cNvPr id="105474" name="Rectangle 3"/>
          <p:cNvSpPr>
            <a:spLocks noGrp="1" noChangeArrowheads="1"/>
          </p:cNvSpPr>
          <p:nvPr>
            <p:ph type="subTitle" idx="1"/>
          </p:nvPr>
        </p:nvSpPr>
        <p:spPr/>
        <p:txBody>
          <a:bodyPr/>
          <a:lstStyle/>
          <a:p>
            <a:r>
              <a:rPr lang="en-US">
                <a:latin typeface="Trebuchet MS" charset="0"/>
                <a:ea typeface="MS PGothic" charset="0"/>
              </a:rPr>
              <a:t>They must coexist</a:t>
            </a: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7282" name="Rectangle 1026"/>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Developing Your Marketing Message</a:t>
            </a:r>
          </a:p>
        </p:txBody>
      </p:sp>
      <p:sp>
        <p:nvSpPr>
          <p:cNvPr id="115714" name="Rectangle 1027"/>
          <p:cNvSpPr>
            <a:spLocks noGrp="1" noChangeArrowheads="1"/>
          </p:cNvSpPr>
          <p:nvPr>
            <p:ph idx="1"/>
          </p:nvPr>
        </p:nvSpPr>
        <p:spPr>
          <a:xfrm>
            <a:off x="609600" y="990600"/>
            <a:ext cx="7848600" cy="5257800"/>
          </a:xfrm>
        </p:spPr>
        <p:txBody>
          <a:bodyPr/>
          <a:lstStyle/>
          <a:p>
            <a:pPr>
              <a:buFontTx/>
              <a:buNone/>
            </a:pPr>
            <a:r>
              <a:rPr lang="en-US" sz="2400">
                <a:latin typeface="Trebuchet MS" charset="0"/>
                <a:ea typeface="MS PGothic" charset="0"/>
              </a:rPr>
              <a:t>Crafting your chapter</a:t>
            </a:r>
            <a:r>
              <a:rPr lang="ja-JP" altLang="en-US" sz="2400">
                <a:latin typeface="Trebuchet MS" charset="0"/>
                <a:ea typeface="MS PGothic" charset="0"/>
              </a:rPr>
              <a:t>’</a:t>
            </a:r>
            <a:r>
              <a:rPr lang="en-US" altLang="ja-JP" sz="2400">
                <a:latin typeface="Trebuchet MS" charset="0"/>
                <a:ea typeface="MS PGothic" charset="0"/>
              </a:rPr>
              <a:t>s </a:t>
            </a:r>
            <a:r>
              <a:rPr lang="en-US" altLang="ja-JP" sz="2400" u="sng">
                <a:latin typeface="Trebuchet MS" charset="0"/>
                <a:ea typeface="MS PGothic" charset="0"/>
              </a:rPr>
              <a:t>Marketing Message</a:t>
            </a:r>
            <a:r>
              <a:rPr lang="en-US" altLang="ja-JP" sz="2400">
                <a:latin typeface="Trebuchet MS" charset="0"/>
                <a:ea typeface="MS PGothic" charset="0"/>
              </a:rPr>
              <a:t> requires the ability to understand things from your member</a:t>
            </a:r>
            <a:r>
              <a:rPr lang="ja-JP" altLang="en-US" sz="2400">
                <a:latin typeface="Trebuchet MS" charset="0"/>
                <a:ea typeface="MS PGothic" charset="0"/>
              </a:rPr>
              <a:t>’</a:t>
            </a:r>
            <a:r>
              <a:rPr lang="en-US" altLang="ja-JP" sz="2400">
                <a:latin typeface="Trebuchet MS" charset="0"/>
                <a:ea typeface="MS PGothic" charset="0"/>
              </a:rPr>
              <a:t>s and prospective member</a:t>
            </a:r>
            <a:r>
              <a:rPr lang="ja-JP" altLang="en-US" sz="2400">
                <a:latin typeface="Trebuchet MS" charset="0"/>
                <a:ea typeface="MS PGothic" charset="0"/>
              </a:rPr>
              <a:t>’</a:t>
            </a:r>
            <a:r>
              <a:rPr lang="en-US" altLang="ja-JP" sz="2400">
                <a:latin typeface="Trebuchet MS" charset="0"/>
                <a:ea typeface="MS PGothic" charset="0"/>
              </a:rPr>
              <a:t>s perspective. Instead of trying to develop your </a:t>
            </a:r>
            <a:r>
              <a:rPr lang="en-US" altLang="ja-JP" sz="2400" u="sng">
                <a:latin typeface="Trebuchet MS" charset="0"/>
                <a:ea typeface="MS PGothic" charset="0"/>
              </a:rPr>
              <a:t>Marketing Message</a:t>
            </a:r>
            <a:r>
              <a:rPr lang="en-US" altLang="ja-JP" sz="2400">
                <a:latin typeface="Trebuchet MS" charset="0"/>
                <a:ea typeface="MS PGothic" charset="0"/>
              </a:rPr>
              <a:t> by asking; </a:t>
            </a:r>
            <a:r>
              <a:rPr lang="ja-JP" altLang="en-US" sz="2400">
                <a:latin typeface="Trebuchet MS" charset="0"/>
                <a:ea typeface="MS PGothic" charset="0"/>
              </a:rPr>
              <a:t>“</a:t>
            </a:r>
            <a:r>
              <a:rPr lang="en-US" altLang="ja-JP" sz="2400">
                <a:latin typeface="Trebuchet MS" charset="0"/>
                <a:ea typeface="MS PGothic" charset="0"/>
              </a:rPr>
              <a:t>What</a:t>
            </a:r>
            <a:r>
              <a:rPr lang="ja-JP" altLang="en-US" sz="2400">
                <a:latin typeface="Trebuchet MS" charset="0"/>
                <a:ea typeface="MS PGothic" charset="0"/>
              </a:rPr>
              <a:t>’</a:t>
            </a:r>
            <a:r>
              <a:rPr lang="en-US" altLang="ja-JP" sz="2400">
                <a:latin typeface="Trebuchet MS" charset="0"/>
                <a:ea typeface="MS PGothic" charset="0"/>
              </a:rPr>
              <a:t>s great about our Chapter or our Society,</a:t>
            </a:r>
            <a:r>
              <a:rPr lang="ja-JP" altLang="en-US" sz="2400">
                <a:latin typeface="Trebuchet MS" charset="0"/>
                <a:ea typeface="MS PGothic" charset="0"/>
              </a:rPr>
              <a:t>”</a:t>
            </a:r>
            <a:r>
              <a:rPr lang="en-US" altLang="ja-JP" sz="2400">
                <a:latin typeface="Trebuchet MS" charset="0"/>
                <a:ea typeface="MS PGothic" charset="0"/>
              </a:rPr>
              <a:t> ask yourself questions like:</a:t>
            </a:r>
          </a:p>
          <a:p>
            <a:pPr lvl="1"/>
            <a:r>
              <a:rPr lang="ja-JP" altLang="en-US">
                <a:latin typeface="Trebuchet MS" charset="0"/>
                <a:ea typeface="MS PGothic" charset="0"/>
              </a:rPr>
              <a:t>“</a:t>
            </a:r>
            <a:r>
              <a:rPr lang="en-US" altLang="ja-JP">
                <a:latin typeface="Trebuchet MS" charset="0"/>
                <a:ea typeface="MS PGothic" charset="0"/>
              </a:rPr>
              <a:t>What does this person care about?</a:t>
            </a:r>
            <a:r>
              <a:rPr lang="ja-JP" altLang="en-US">
                <a:latin typeface="Trebuchet MS" charset="0"/>
                <a:ea typeface="MS PGothic" charset="0"/>
              </a:rPr>
              <a:t>”</a:t>
            </a:r>
            <a:r>
              <a:rPr lang="en-US" altLang="ja-JP">
                <a:latin typeface="Trebuchet MS" charset="0"/>
                <a:ea typeface="MS PGothic" charset="0"/>
              </a:rPr>
              <a:t> </a:t>
            </a:r>
          </a:p>
          <a:p>
            <a:pPr lvl="1"/>
            <a:r>
              <a:rPr lang="ja-JP" altLang="en-US">
                <a:latin typeface="Trebuchet MS" charset="0"/>
                <a:ea typeface="MS PGothic" charset="0"/>
              </a:rPr>
              <a:t>“</a:t>
            </a:r>
            <a:r>
              <a:rPr lang="en-US" altLang="ja-JP">
                <a:latin typeface="Trebuchet MS" charset="0"/>
                <a:ea typeface="MS PGothic" charset="0"/>
              </a:rPr>
              <a:t>What are his expectations, concerns or interests?</a:t>
            </a:r>
            <a:r>
              <a:rPr lang="ja-JP" altLang="en-US">
                <a:latin typeface="Trebuchet MS" charset="0"/>
                <a:ea typeface="MS PGothic" charset="0"/>
              </a:rPr>
              <a:t>”</a:t>
            </a:r>
            <a:r>
              <a:rPr lang="en-US" altLang="ja-JP">
                <a:latin typeface="Trebuchet MS" charset="0"/>
                <a:ea typeface="MS PGothic" charset="0"/>
              </a:rPr>
              <a:t> </a:t>
            </a:r>
          </a:p>
          <a:p>
            <a:pPr lvl="1"/>
            <a:r>
              <a:rPr lang="ja-JP" altLang="en-US">
                <a:latin typeface="Trebuchet MS" charset="0"/>
                <a:ea typeface="MS PGothic" charset="0"/>
              </a:rPr>
              <a:t>“</a:t>
            </a:r>
            <a:r>
              <a:rPr lang="en-US" altLang="ja-JP">
                <a:latin typeface="Trebuchet MS" charset="0"/>
                <a:ea typeface="MS PGothic" charset="0"/>
              </a:rPr>
              <a:t>Why should this member or prospective member invest three or more hours a week to membership and participation in our chapter?</a:t>
            </a:r>
            <a:r>
              <a:rPr lang="ja-JP" altLang="en-US">
                <a:latin typeface="Trebuchet MS" charset="0"/>
                <a:ea typeface="MS PGothic" charset="0"/>
              </a:rPr>
              <a:t>”</a:t>
            </a:r>
            <a:r>
              <a:rPr lang="en-US" altLang="ja-JP">
                <a:latin typeface="Trebuchet MS" charset="0"/>
                <a:ea typeface="MS PGothic" charset="0"/>
              </a:rPr>
              <a:t> </a:t>
            </a:r>
          </a:p>
          <a:p>
            <a:pPr>
              <a:buFontTx/>
              <a:buNone/>
            </a:pPr>
            <a:endParaRPr lang="en-US" sz="24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ChangeArrowheads="1"/>
          </p:cNvSpPr>
          <p:nvPr>
            <p:ph type="title"/>
          </p:nvPr>
        </p:nvSpPr>
        <p:spPr>
          <a:xfrm>
            <a:off x="609600" y="304800"/>
            <a:ext cx="8153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How Membership can help Marketing</a:t>
            </a:r>
          </a:p>
        </p:txBody>
      </p:sp>
      <p:sp>
        <p:nvSpPr>
          <p:cNvPr id="117762" name="Rectangle 3"/>
          <p:cNvSpPr>
            <a:spLocks noGrp="1" noChangeArrowheads="1"/>
          </p:cNvSpPr>
          <p:nvPr>
            <p:ph idx="1"/>
          </p:nvPr>
        </p:nvSpPr>
        <p:spPr>
          <a:xfrm>
            <a:off x="609600" y="1447800"/>
            <a:ext cx="7848600" cy="4495800"/>
          </a:xfrm>
        </p:spPr>
        <p:txBody>
          <a:bodyPr/>
          <a:lstStyle/>
          <a:p>
            <a:pPr>
              <a:lnSpc>
                <a:spcPct val="90000"/>
              </a:lnSpc>
            </a:pPr>
            <a:r>
              <a:rPr lang="en-US">
                <a:latin typeface="Trebuchet MS" charset="0"/>
                <a:ea typeface="MS PGothic" charset="0"/>
              </a:rPr>
              <a:t>Every member is an ambassador of your chapter</a:t>
            </a:r>
          </a:p>
          <a:p>
            <a:pPr>
              <a:lnSpc>
                <a:spcPct val="90000"/>
              </a:lnSpc>
            </a:pPr>
            <a:r>
              <a:rPr lang="en-US">
                <a:latin typeface="Trebuchet MS" charset="0"/>
                <a:ea typeface="MS PGothic" charset="0"/>
              </a:rPr>
              <a:t>Give them the tools to help promote your chapter</a:t>
            </a:r>
          </a:p>
          <a:p>
            <a:pPr lvl="1">
              <a:lnSpc>
                <a:spcPct val="90000"/>
              </a:lnSpc>
            </a:pPr>
            <a:r>
              <a:rPr lang="en-US">
                <a:latin typeface="Trebuchet MS" charset="0"/>
                <a:ea typeface="MS PGothic" charset="0"/>
              </a:rPr>
              <a:t>Show posters</a:t>
            </a:r>
          </a:p>
          <a:p>
            <a:pPr lvl="1">
              <a:lnSpc>
                <a:spcPct val="90000"/>
              </a:lnSpc>
            </a:pPr>
            <a:r>
              <a:rPr lang="en-US">
                <a:latin typeface="Trebuchet MS" charset="0"/>
                <a:ea typeface="MS PGothic" charset="0"/>
              </a:rPr>
              <a:t>Active Business Cards</a:t>
            </a:r>
          </a:p>
          <a:p>
            <a:pPr lvl="1">
              <a:lnSpc>
                <a:spcPct val="90000"/>
              </a:lnSpc>
            </a:pPr>
            <a:r>
              <a:rPr lang="en-US">
                <a:latin typeface="Trebuchet MS" charset="0"/>
                <a:ea typeface="MS PGothic" charset="0"/>
              </a:rPr>
              <a:t>Logowear or pins (I Sing)</a:t>
            </a:r>
          </a:p>
          <a:p>
            <a:pPr lvl="1">
              <a:lnSpc>
                <a:spcPct val="90000"/>
              </a:lnSpc>
            </a:pPr>
            <a:r>
              <a:rPr lang="en-US">
                <a:latin typeface="Trebuchet MS" charset="0"/>
                <a:ea typeface="MS PGothic" charset="0"/>
              </a:rPr>
              <a:t>Elevator story (I use mine on the golf course) </a:t>
            </a:r>
          </a:p>
          <a:p>
            <a:pPr lvl="1">
              <a:lnSpc>
                <a:spcPct val="90000"/>
              </a:lnSpc>
            </a:pPr>
            <a:endParaRPr lang="en-US">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Expand your public</a:t>
            </a:r>
          </a:p>
        </p:txBody>
      </p:sp>
      <p:sp>
        <p:nvSpPr>
          <p:cNvPr id="121858" name="Rectangle 3"/>
          <p:cNvSpPr>
            <a:spLocks noGrp="1" noChangeArrowheads="1"/>
          </p:cNvSpPr>
          <p:nvPr>
            <p:ph idx="1"/>
          </p:nvPr>
        </p:nvSpPr>
        <p:spPr>
          <a:xfrm>
            <a:off x="457200" y="1371600"/>
            <a:ext cx="2514600" cy="4495800"/>
          </a:xfrm>
        </p:spPr>
        <p:txBody>
          <a:bodyPr/>
          <a:lstStyle/>
          <a:p>
            <a:r>
              <a:rPr lang="en-US">
                <a:latin typeface="Trebuchet MS" charset="0"/>
                <a:ea typeface="MS PGothic" charset="0"/>
              </a:rPr>
              <a:t>Partner with other arts groups</a:t>
            </a:r>
          </a:p>
          <a:p>
            <a:r>
              <a:rPr lang="en-US">
                <a:latin typeface="Trebuchet MS" charset="0"/>
                <a:ea typeface="MS PGothic" charset="0"/>
              </a:rPr>
              <a:t>Join your local arts council</a:t>
            </a:r>
          </a:p>
          <a:p>
            <a:r>
              <a:rPr lang="en-US">
                <a:latin typeface="Trebuchet MS" charset="0"/>
                <a:ea typeface="MS PGothic" charset="0"/>
              </a:rPr>
              <a:t>Help with charitable events</a:t>
            </a:r>
          </a:p>
          <a:p>
            <a:endParaRPr lang="en-US">
              <a:latin typeface="Trebuchet MS" charset="0"/>
              <a:ea typeface="MS PGothic" charset="0"/>
            </a:endParaRPr>
          </a:p>
        </p:txBody>
      </p:sp>
      <p:pic>
        <p:nvPicPr>
          <p:cNvPr id="3584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46547">
            <a:off x="5616575" y="500063"/>
            <a:ext cx="3022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584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99001">
            <a:off x="3233738" y="1954213"/>
            <a:ext cx="2897187"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Active Business Card</a:t>
            </a:r>
          </a:p>
        </p:txBody>
      </p:sp>
      <p:pic>
        <p:nvPicPr>
          <p:cNvPr id="351236" name="Picture 4" descr="SGC Ambassador Car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81400" y="1600200"/>
            <a:ext cx="4876800" cy="3657600"/>
          </a:xfrm>
          <a:effectLst>
            <a:outerShdw blurRad="63500" dist="107763" dir="2700000" algn="ctr" rotWithShape="0">
              <a:srgbClr val="000000">
                <a:alpha val="50000"/>
              </a:srgbClr>
            </a:outerShdw>
          </a:effectLst>
        </p:spPr>
      </p:pic>
      <p:sp>
        <p:nvSpPr>
          <p:cNvPr id="123907" name="Rectangle 3"/>
          <p:cNvSpPr>
            <a:spLocks noGrp="1" noChangeArrowheads="1"/>
          </p:cNvSpPr>
          <p:nvPr>
            <p:ph type="body" sz="half" idx="4294967295"/>
          </p:nvPr>
        </p:nvSpPr>
        <p:spPr>
          <a:xfrm>
            <a:off x="0" y="1524000"/>
            <a:ext cx="2895600" cy="4495800"/>
          </a:xfrm>
        </p:spPr>
        <p:txBody>
          <a:bodyPr/>
          <a:lstStyle/>
          <a:p>
            <a:r>
              <a:rPr lang="en-US" sz="2200">
                <a:latin typeface="Trebuchet MS" charset="0"/>
                <a:ea typeface="MS PGothic" charset="0"/>
              </a:rPr>
              <a:t>Two parts</a:t>
            </a:r>
          </a:p>
          <a:p>
            <a:pPr lvl="1"/>
            <a:r>
              <a:rPr lang="en-US" sz="2000">
                <a:latin typeface="Trebuchet MS" charset="0"/>
                <a:ea typeface="MS PGothic" charset="0"/>
              </a:rPr>
              <a:t>Traditional business card information</a:t>
            </a:r>
          </a:p>
          <a:p>
            <a:pPr lvl="1"/>
            <a:r>
              <a:rPr lang="en-US" sz="2000">
                <a:latin typeface="Trebuchet MS" charset="0"/>
                <a:ea typeface="MS PGothic" charset="0"/>
              </a:rPr>
              <a:t>Follow-up information for you</a:t>
            </a:r>
          </a:p>
        </p:txBody>
      </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dirty="0" smtClean="0">
                <a:effectLst/>
                <a:latin typeface="Trebuchet MS" charset="0"/>
                <a:ea typeface="MS PGothic" charset="0"/>
              </a:rPr>
              <a:t>BHS Online Resources</a:t>
            </a:r>
            <a:endParaRPr lang="en-US" sz="2800" dirty="0">
              <a:effectLst/>
              <a:latin typeface="Trebuchet MS" charset="0"/>
              <a:ea typeface="MS PGothic" charset="0"/>
            </a:endParaRPr>
          </a:p>
        </p:txBody>
      </p:sp>
      <p:sp>
        <p:nvSpPr>
          <p:cNvPr id="21506" name="Rectangle 3"/>
          <p:cNvSpPr>
            <a:spLocks noGrp="1" noChangeArrowheads="1"/>
          </p:cNvSpPr>
          <p:nvPr>
            <p:ph idx="1"/>
          </p:nvPr>
        </p:nvSpPr>
        <p:spPr>
          <a:xfrm>
            <a:off x="609600" y="1524000"/>
            <a:ext cx="7848600" cy="2667000"/>
          </a:xfrm>
        </p:spPr>
        <p:txBody>
          <a:bodyPr/>
          <a:lstStyle/>
          <a:p>
            <a:r>
              <a:rPr lang="en-US" sz="3200" dirty="0" smtClean="0">
                <a:latin typeface="Trebuchet MS" charset="0"/>
                <a:ea typeface="MS PGothic" charset="0"/>
                <a:hlinkClick r:id="rId3"/>
              </a:rPr>
              <a:t>Go to Barbershop.org and search Marketing</a:t>
            </a:r>
            <a:r>
              <a:rPr lang="en-US" sz="3200" dirty="0" smtClean="0">
                <a:latin typeface="Trebuchet MS" charset="0"/>
                <a:ea typeface="MS PGothic" charset="0"/>
              </a:rPr>
              <a:t>.</a:t>
            </a:r>
          </a:p>
          <a:p>
            <a:pPr lvl="1"/>
            <a:r>
              <a:rPr lang="en-US" sz="3200" dirty="0" smtClean="0">
                <a:latin typeface="Trebuchet MS" charset="0"/>
                <a:ea typeface="MS PGothic" charset="0"/>
              </a:rPr>
              <a:t>There’s a ton of stuff!</a:t>
            </a:r>
          </a:p>
          <a:p>
            <a:pPr marL="457200" lvl="1" indent="0">
              <a:buNone/>
            </a:pPr>
            <a:endParaRPr lang="en-US" dirty="0">
              <a:latin typeface="Trebuchet MS" charset="0"/>
              <a:ea typeface="MS PGothic" charset="0"/>
            </a:endParaRPr>
          </a:p>
        </p:txBody>
      </p:sp>
    </p:spTree>
    <p:extLst>
      <p:ext uri="{BB962C8B-B14F-4D97-AF65-F5344CB8AC3E}">
        <p14:creationId xmlns:p14="http://schemas.microsoft.com/office/powerpoint/2010/main" val="44229905"/>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609600" y="304800"/>
            <a:ext cx="7848600" cy="1295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3200" dirty="0" smtClean="0">
                <a:effectLst/>
                <a:latin typeface="Trebuchet MS" charset="0"/>
                <a:ea typeface="MS PGothic" charset="0"/>
              </a:rPr>
              <a:t>Tri-Fold Society Design</a:t>
            </a:r>
            <a:br>
              <a:rPr lang="en-US" sz="3200" dirty="0" smtClean="0">
                <a:effectLst/>
                <a:latin typeface="Trebuchet MS" charset="0"/>
                <a:ea typeface="MS PGothic" charset="0"/>
              </a:rPr>
            </a:br>
            <a:r>
              <a:rPr lang="en-US" sz="2800" dirty="0" smtClean="0">
                <a:effectLst/>
                <a:latin typeface="Trebuchet MS" charset="0"/>
                <a:ea typeface="MS PGothic" charset="0"/>
              </a:rPr>
              <a:t>Eddie Holt</a:t>
            </a:r>
            <a:r>
              <a:rPr lang="en-US" sz="3200" dirty="0" smtClean="0">
                <a:effectLst/>
                <a:latin typeface="Trebuchet MS" charset="0"/>
                <a:ea typeface="MS PGothic" charset="0"/>
              </a:rPr>
              <a:t/>
            </a:r>
            <a:br>
              <a:rPr lang="en-US" sz="3200" dirty="0" smtClean="0">
                <a:effectLst/>
                <a:latin typeface="Trebuchet MS" charset="0"/>
                <a:ea typeface="MS PGothic" charset="0"/>
              </a:rPr>
            </a:br>
            <a:endParaRPr lang="en-US" sz="3200" dirty="0">
              <a:effectLst/>
              <a:latin typeface="Trebuchet MS" charset="0"/>
              <a:ea typeface="MS PGothic" charset="0"/>
            </a:endParaRPr>
          </a:p>
        </p:txBody>
      </p:sp>
      <p:pic>
        <p:nvPicPr>
          <p:cNvPr id="2" name="Content Placeholder 1">
            <a:hlinkClick r:id="rId3"/>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rot="5400000">
            <a:off x="2196352" y="699247"/>
            <a:ext cx="4572000" cy="5916705"/>
          </a:xfrm>
        </p:spPr>
      </p:pic>
    </p:spTree>
    <p:extLst>
      <p:ext uri="{BB962C8B-B14F-4D97-AF65-F5344CB8AC3E}">
        <p14:creationId xmlns:p14="http://schemas.microsoft.com/office/powerpoint/2010/main" val="2946445494"/>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609600" y="457200"/>
            <a:ext cx="7848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3200" dirty="0" smtClean="0">
                <a:effectLst/>
                <a:latin typeface="Trebuchet MS" charset="0"/>
                <a:ea typeface="MS PGothic" charset="0"/>
              </a:rPr>
              <a:t>Tri-Fold Society Design</a:t>
            </a:r>
            <a:br>
              <a:rPr lang="en-US" sz="3200" dirty="0" smtClean="0">
                <a:effectLst/>
                <a:latin typeface="Trebuchet MS" charset="0"/>
                <a:ea typeface="MS PGothic" charset="0"/>
              </a:rPr>
            </a:br>
            <a:r>
              <a:rPr lang="en-US" sz="2800" dirty="0" smtClean="0">
                <a:effectLst/>
                <a:latin typeface="Trebuchet MS" charset="0"/>
                <a:ea typeface="MS PGothic" charset="0"/>
              </a:rPr>
              <a:t>Eddie Holt</a:t>
            </a:r>
            <a:r>
              <a:rPr lang="en-US" sz="3200" dirty="0" smtClean="0">
                <a:effectLst/>
                <a:latin typeface="Trebuchet MS" charset="0"/>
                <a:ea typeface="MS PGothic" charset="0"/>
              </a:rPr>
              <a:t/>
            </a:r>
            <a:br>
              <a:rPr lang="en-US" sz="3200" dirty="0" smtClean="0">
                <a:effectLst/>
                <a:latin typeface="Trebuchet MS" charset="0"/>
                <a:ea typeface="MS PGothic" charset="0"/>
              </a:rPr>
            </a:br>
            <a:endParaRPr lang="en-US" sz="3200" dirty="0">
              <a:effectLst/>
              <a:latin typeface="Trebuchet MS" charset="0"/>
              <a:ea typeface="MS PGothic" charset="0"/>
            </a:endParaRPr>
          </a:p>
        </p:txBody>
      </p:sp>
      <p:pic>
        <p:nvPicPr>
          <p:cNvPr id="2" name="Content Placeholder 1">
            <a:hlinkClick r:id="rId3"/>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1524000" y="1219200"/>
            <a:ext cx="5877788" cy="4572000"/>
          </a:xfrm>
        </p:spPr>
      </p:pic>
    </p:spTree>
    <p:extLst>
      <p:ext uri="{BB962C8B-B14F-4D97-AF65-F5344CB8AC3E}">
        <p14:creationId xmlns:p14="http://schemas.microsoft.com/office/powerpoint/2010/main" val="91635764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ChangeArrowheads="1"/>
          </p:cNvSpPr>
          <p:nvPr>
            <p:ph type="title"/>
          </p:nvPr>
        </p:nvSpPr>
        <p:spPr>
          <a:xfrm>
            <a:off x="609600" y="76200"/>
            <a:ext cx="7848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ffectLst/>
                <a:latin typeface="Trebuchet MS" charset="0"/>
                <a:ea typeface="MS PGothic" charset="0"/>
              </a:rPr>
              <a:t>Give people a reason to ask</a:t>
            </a:r>
          </a:p>
        </p:txBody>
      </p:sp>
      <p:sp>
        <p:nvSpPr>
          <p:cNvPr id="125955" name="Rectangle 6"/>
          <p:cNvSpPr>
            <a:spLocks noChangeArrowheads="1"/>
          </p:cNvSpPr>
          <p:nvPr/>
        </p:nvSpPr>
        <p:spPr bwMode="auto">
          <a:xfrm>
            <a:off x="457200" y="1066800"/>
            <a:ext cx="80010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10000"/>
              </a:spcBef>
              <a:spcAft>
                <a:spcPct val="30000"/>
              </a:spcAft>
              <a:buClr>
                <a:srgbClr val="D47806"/>
              </a:buClr>
              <a:buFontTx/>
              <a:buChar char="•"/>
            </a:pPr>
            <a:r>
              <a:rPr lang="en-US" sz="2600" b="1" dirty="0">
                <a:solidFill>
                  <a:srgbClr val="704600"/>
                </a:solidFill>
                <a:latin typeface="Trebuchet MS" charset="0"/>
                <a:ea typeface="MS PGothic" charset="0"/>
                <a:cs typeface="MS PGothic" charset="0"/>
              </a:rPr>
              <a:t>Wear your chapter</a:t>
            </a:r>
            <a:r>
              <a:rPr lang="ja-JP" altLang="en-US" sz="2600" b="1" dirty="0">
                <a:solidFill>
                  <a:srgbClr val="704600"/>
                </a:solidFill>
                <a:latin typeface="Trebuchet MS" charset="0"/>
                <a:ea typeface="MS PGothic" charset="0"/>
                <a:cs typeface="MS PGothic" charset="0"/>
              </a:rPr>
              <a:t>’</a:t>
            </a:r>
            <a:r>
              <a:rPr lang="en-US" altLang="ja-JP" sz="2600" b="1" dirty="0">
                <a:solidFill>
                  <a:srgbClr val="704600"/>
                </a:solidFill>
                <a:latin typeface="Trebuchet MS" charset="0"/>
                <a:ea typeface="MS PGothic" charset="0"/>
                <a:cs typeface="MS PGothic" charset="0"/>
              </a:rPr>
              <a:t>s logo</a:t>
            </a:r>
          </a:p>
          <a:p>
            <a:pPr marL="342900" indent="-342900">
              <a:spcBef>
                <a:spcPct val="10000"/>
              </a:spcBef>
              <a:spcAft>
                <a:spcPct val="30000"/>
              </a:spcAft>
              <a:buClr>
                <a:srgbClr val="D47806"/>
              </a:buClr>
              <a:buFontTx/>
              <a:buChar char="•"/>
            </a:pPr>
            <a:r>
              <a:rPr lang="en-US" sz="2600" b="1" dirty="0">
                <a:solidFill>
                  <a:srgbClr val="704600"/>
                </a:solidFill>
                <a:latin typeface="Trebuchet MS" charset="0"/>
                <a:ea typeface="MS PGothic" charset="0"/>
                <a:cs typeface="MS PGothic" charset="0"/>
              </a:rPr>
              <a:t>Carry your music</a:t>
            </a:r>
          </a:p>
          <a:p>
            <a:pPr marL="342900" indent="-342900">
              <a:spcBef>
                <a:spcPct val="10000"/>
              </a:spcBef>
              <a:spcAft>
                <a:spcPct val="30000"/>
              </a:spcAft>
              <a:buClr>
                <a:srgbClr val="D47806"/>
              </a:buClr>
              <a:buFontTx/>
              <a:buChar char="•"/>
            </a:pPr>
            <a:r>
              <a:rPr lang="en-US" sz="2600" b="1" dirty="0">
                <a:solidFill>
                  <a:srgbClr val="704600"/>
                </a:solidFill>
                <a:latin typeface="Trebuchet MS" charset="0"/>
                <a:ea typeface="MS PGothic" charset="0"/>
                <a:cs typeface="MS PGothic" charset="0"/>
              </a:rPr>
              <a:t>Sing in public (not just in the shower)</a:t>
            </a:r>
          </a:p>
          <a:p>
            <a:pPr marL="342900" indent="-342900">
              <a:spcBef>
                <a:spcPct val="10000"/>
              </a:spcBef>
              <a:spcAft>
                <a:spcPct val="30000"/>
              </a:spcAft>
              <a:buClr>
                <a:srgbClr val="D47806"/>
              </a:buClr>
              <a:buFontTx/>
              <a:buChar char="•"/>
            </a:pPr>
            <a:endParaRPr lang="en-US" sz="2600" dirty="0">
              <a:solidFill>
                <a:srgbClr val="704600"/>
              </a:solidFill>
              <a:latin typeface="Trebuchet MS" charset="0"/>
              <a:ea typeface="MS PGothic" charset="0"/>
              <a:cs typeface="MS PGothic" charset="0"/>
            </a:endParaRPr>
          </a:p>
        </p:txBody>
      </p:sp>
      <p:sp>
        <p:nvSpPr>
          <p:cNvPr id="4" name="Content Placeholder 3"/>
          <p:cNvSpPr>
            <a:spLocks noGrp="1"/>
          </p:cNvSpPr>
          <p:nvPr>
            <p:ph idx="1"/>
          </p:nvPr>
        </p:nvSpPr>
        <p:spPr>
          <a:xfrm>
            <a:off x="469900" y="2895600"/>
            <a:ext cx="8001000" cy="2819400"/>
          </a:xfrm>
          <a:solidFill>
            <a:schemeClr val="accent1"/>
          </a:solidFill>
          <a:ln w="19050">
            <a:solidFill>
              <a:srgbClr val="002060"/>
            </a:solidFill>
          </a:ln>
        </p:spPr>
        <p:txBody>
          <a:bodyPr/>
          <a:lstStyle/>
          <a:p>
            <a:pPr marL="0" indent="0">
              <a:buNone/>
            </a:pPr>
            <a:r>
              <a:rPr lang="en-US" sz="2800" b="1" dirty="0" smtClean="0"/>
              <a:t>  </a:t>
            </a:r>
            <a:r>
              <a:rPr lang="en-US" sz="3600" b="1" dirty="0" smtClean="0">
                <a:solidFill>
                  <a:srgbClr val="FF0000"/>
                </a:solidFill>
                <a:hlinkClick r:id="rId3"/>
              </a:rPr>
              <a:t>Join </a:t>
            </a:r>
            <a:r>
              <a:rPr lang="en-US" sz="3600" b="1" dirty="0">
                <a:solidFill>
                  <a:srgbClr val="FF0000"/>
                </a:solidFill>
                <a:hlinkClick r:id="rId3"/>
              </a:rPr>
              <a:t>the </a:t>
            </a:r>
            <a:r>
              <a:rPr lang="en-US" sz="3600" b="1" dirty="0" err="1">
                <a:solidFill>
                  <a:srgbClr val="FF0000"/>
                </a:solidFill>
                <a:hlinkClick r:id="rId3"/>
              </a:rPr>
              <a:t>CafePress</a:t>
            </a:r>
            <a:r>
              <a:rPr lang="en-US" sz="3600" b="1" dirty="0">
                <a:solidFill>
                  <a:srgbClr val="FF0000"/>
                </a:solidFill>
                <a:hlinkClick r:id="rId3"/>
              </a:rPr>
              <a:t> Community</a:t>
            </a:r>
            <a:endParaRPr lang="en-US" sz="3600" b="1" dirty="0">
              <a:solidFill>
                <a:srgbClr val="FF0000"/>
              </a:solidFill>
            </a:endParaRPr>
          </a:p>
          <a:p>
            <a:r>
              <a:rPr lang="en-US" b="1" dirty="0"/>
              <a:t>Powerful tools to create picture perfect products</a:t>
            </a:r>
          </a:p>
          <a:p>
            <a:r>
              <a:rPr lang="en-US" b="1" dirty="0"/>
              <a:t>400+ retail-quality products to design</a:t>
            </a:r>
          </a:p>
          <a:p>
            <a:r>
              <a:rPr lang="en-US" b="1" dirty="0"/>
              <a:t>Automatic push updates to your social networks</a:t>
            </a:r>
          </a:p>
          <a:p>
            <a:endParaRPr lang="en-US" dirty="0"/>
          </a:p>
        </p:txBody>
      </p:sp>
      <p:pic>
        <p:nvPicPr>
          <p:cNvPr id="1026" name="Picture 1" descr="NAE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1483" y="889000"/>
            <a:ext cx="2887634" cy="64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401483" y="1529080"/>
            <a:ext cx="2887634" cy="707886"/>
          </a:xfrm>
          <a:prstGeom prst="rect">
            <a:avLst/>
          </a:prstGeom>
          <a:noFill/>
        </p:spPr>
        <p:txBody>
          <a:bodyPr wrap="square" rtlCol="0">
            <a:spAutoFit/>
          </a:bodyPr>
          <a:lstStyle/>
          <a:p>
            <a:pPr algn="ctr"/>
            <a:r>
              <a:rPr lang="en-US" b="1" dirty="0"/>
              <a:t>Rick Goebel</a:t>
            </a:r>
          </a:p>
          <a:p>
            <a:pPr algn="ctr"/>
            <a:r>
              <a:rPr lang="en-US" b="1" u="sng" dirty="0">
                <a:hlinkClick r:id="rId5"/>
              </a:rPr>
              <a:t>www.naeusa.com</a:t>
            </a:r>
            <a:endParaRPr lang="en-US" b="1" dirty="0"/>
          </a:p>
        </p:txBody>
      </p:sp>
      <p:sp>
        <p:nvSpPr>
          <p:cNvPr id="9" name="Rounded Rectangle 8"/>
          <p:cNvSpPr/>
          <p:nvPr/>
        </p:nvSpPr>
        <p:spPr bwMode="auto">
          <a:xfrm>
            <a:off x="5245100" y="889000"/>
            <a:ext cx="3200400" cy="1347966"/>
          </a:xfrm>
          <a:prstGeom prst="roundRect">
            <a:avLst/>
          </a:prstGeom>
          <a:noFill/>
          <a:ln w="1905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Times New Roman" pitchFamily="110" charset="0"/>
            </a:endParaRP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2066" name="Rectangle 1026"/>
          <p:cNvSpPr>
            <a:spLocks noGrp="1" noChangeArrowheads="1"/>
          </p:cNvSpPr>
          <p:nvPr>
            <p:ph type="title"/>
          </p:nvPr>
        </p:nvSpPr>
        <p:spPr>
          <a:xfrm>
            <a:off x="533400" y="1600200"/>
            <a:ext cx="7848600" cy="1143000"/>
          </a:xfrm>
        </p:spPr>
        <p:txBody>
          <a:bodyPr/>
          <a:lstStyle/>
          <a:p>
            <a:pPr>
              <a:defRPr/>
            </a:pPr>
            <a:r>
              <a:rPr lang="en-US" sz="2800" b="0" dirty="0" smtClean="0">
                <a:solidFill>
                  <a:srgbClr val="704600"/>
                </a:solidFill>
                <a:latin typeface="Trebuchet MS" charset="0"/>
                <a:ea typeface="MS PGothic" charset="0"/>
              </a:rPr>
              <a:t>Marketing &amp; PR exists </a:t>
            </a:r>
            <a:r>
              <a:rPr lang="en-US" sz="2800" b="0" dirty="0">
                <a:solidFill>
                  <a:srgbClr val="704600"/>
                </a:solidFill>
                <a:latin typeface="Trebuchet MS" charset="0"/>
                <a:ea typeface="MS PGothic" charset="0"/>
              </a:rPr>
              <a:t>to bring a message to three kinds of people:</a:t>
            </a:r>
          </a:p>
        </p:txBody>
      </p:sp>
      <p:sp>
        <p:nvSpPr>
          <p:cNvPr id="53250" name="Rectangle 1027"/>
          <p:cNvSpPr>
            <a:spLocks noGrp="1" noChangeArrowheads="1"/>
          </p:cNvSpPr>
          <p:nvPr>
            <p:ph idx="1"/>
          </p:nvPr>
        </p:nvSpPr>
        <p:spPr>
          <a:xfrm>
            <a:off x="609600" y="2895600"/>
            <a:ext cx="7848600" cy="3124200"/>
          </a:xfrm>
        </p:spPr>
        <p:txBody>
          <a:bodyPr/>
          <a:lstStyle/>
          <a:p>
            <a:r>
              <a:rPr lang="en-US">
                <a:latin typeface="Trebuchet MS" charset="0"/>
                <a:ea typeface="MS PGothic" charset="0"/>
              </a:rPr>
              <a:t>People you know</a:t>
            </a:r>
          </a:p>
          <a:p>
            <a:r>
              <a:rPr lang="en-US">
                <a:latin typeface="Trebuchet MS" charset="0"/>
                <a:ea typeface="MS PGothic" charset="0"/>
              </a:rPr>
              <a:t>People you don</a:t>
            </a:r>
            <a:r>
              <a:rPr lang="ja-JP" altLang="en-US">
                <a:latin typeface="Trebuchet MS" charset="0"/>
                <a:ea typeface="MS PGothic" charset="0"/>
              </a:rPr>
              <a:t>’</a:t>
            </a:r>
            <a:r>
              <a:rPr lang="en-US" altLang="ja-JP">
                <a:latin typeface="Trebuchet MS" charset="0"/>
                <a:ea typeface="MS PGothic" charset="0"/>
              </a:rPr>
              <a:t>t know</a:t>
            </a:r>
          </a:p>
          <a:p>
            <a:r>
              <a:rPr lang="en-US">
                <a:latin typeface="Trebuchet MS" charset="0"/>
                <a:ea typeface="MS PGothic" charset="0"/>
              </a:rPr>
              <a:t>People who know people</a:t>
            </a:r>
          </a:p>
          <a:p>
            <a:pPr>
              <a:buFontTx/>
              <a:buNone/>
            </a:pPr>
            <a:r>
              <a:rPr lang="en-US" sz="3000" i="1">
                <a:latin typeface="Trebuchet MS" charset="0"/>
                <a:ea typeface="MS PGothic" charset="0"/>
              </a:rPr>
              <a:t>			Which group is biggest?</a:t>
            </a:r>
          </a:p>
        </p:txBody>
      </p:sp>
      <p:sp>
        <p:nvSpPr>
          <p:cNvPr id="3672068" name="Rectangle 1028"/>
          <p:cNvSpPr>
            <a:spLocks noChangeArrowheads="1"/>
          </p:cNvSpPr>
          <p:nvPr/>
        </p:nvSpPr>
        <p:spPr bwMode="auto">
          <a:xfrm>
            <a:off x="533400" y="533400"/>
            <a:ext cx="7848600" cy="1143000"/>
          </a:xfrm>
          <a:prstGeom prst="rect">
            <a:avLst/>
          </a:prstGeom>
          <a:noFill/>
          <a:ln w="9525">
            <a:noFill/>
            <a:miter lim="800000"/>
            <a:headEnd/>
            <a:tailEnd/>
          </a:ln>
          <a:effectLst/>
        </p:spPr>
        <p:txBody>
          <a:bodyPr anchor="ctr"/>
          <a:lstStyle/>
          <a:p>
            <a:pPr>
              <a:defRPr/>
            </a:pPr>
            <a:r>
              <a:rPr lang="en-US" sz="3600" b="1">
                <a:solidFill>
                  <a:srgbClr val="475EB2"/>
                </a:solidFill>
                <a:effectLst>
                  <a:outerShdw blurRad="38100" dist="38100" dir="2700000" algn="tl">
                    <a:srgbClr val="DDDDDD"/>
                  </a:outerShdw>
                </a:effectLst>
                <a:latin typeface="Trebuchet MS" charset="0"/>
              </a:rPr>
              <a:t>Fundamental Reason for Existence</a:t>
            </a:r>
            <a:endParaRPr lang="en-US" sz="4800" b="1">
              <a:solidFill>
                <a:srgbClr val="007F00"/>
              </a:solidFill>
              <a:effectLst>
                <a:outerShdw blurRad="38100" dist="38100" dir="2700000" algn="tl">
                  <a:srgbClr val="DDDDDD"/>
                </a:outerShdw>
              </a:effectLst>
              <a:latin typeface="Trebuchet MS"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8610" name="Rectangle 2"/>
          <p:cNvSpPr>
            <a:spLocks noGrp="1" noChangeArrowheads="1"/>
          </p:cNvSpPr>
          <p:nvPr>
            <p:ph type="title"/>
          </p:nvPr>
        </p:nvSpPr>
        <p:spPr/>
        <p:txBody>
          <a:bodyPr/>
          <a:lstStyle/>
          <a:p>
            <a:pPr>
              <a:defRPr/>
            </a:pPr>
            <a:r>
              <a:rPr lang="en-US" dirty="0">
                <a:latin typeface="Trebuchet MS" charset="0"/>
                <a:ea typeface="MS PGothic" charset="0"/>
              </a:rPr>
              <a:t>Customer Mailing Lists</a:t>
            </a:r>
          </a:p>
        </p:txBody>
      </p:sp>
      <p:sp>
        <p:nvSpPr>
          <p:cNvPr id="155650" name="Rectangle 3"/>
          <p:cNvSpPr>
            <a:spLocks noGrp="1" noChangeArrowheads="1"/>
          </p:cNvSpPr>
          <p:nvPr>
            <p:ph idx="1"/>
          </p:nvPr>
        </p:nvSpPr>
        <p:spPr>
          <a:xfrm>
            <a:off x="609600" y="1905000"/>
            <a:ext cx="7848600" cy="4114800"/>
          </a:xfrm>
        </p:spPr>
        <p:txBody>
          <a:bodyPr/>
          <a:lstStyle/>
          <a:p>
            <a:pPr>
              <a:buFontTx/>
              <a:buNone/>
            </a:pPr>
            <a:r>
              <a:rPr lang="en-US" sz="3000" b="1">
                <a:latin typeface="Trebuchet MS" charset="0"/>
                <a:ea typeface="MS PGothic" charset="0"/>
              </a:rPr>
              <a:t>Why?</a:t>
            </a:r>
          </a:p>
          <a:p>
            <a:pPr lvl="1"/>
            <a:r>
              <a:rPr lang="en-US" sz="2800">
                <a:latin typeface="Trebuchet MS" charset="0"/>
                <a:ea typeface="MS PGothic" charset="0"/>
              </a:rPr>
              <a:t>Easier on chapter members vs. one-on-one asking</a:t>
            </a:r>
          </a:p>
          <a:p>
            <a:pPr lvl="1"/>
            <a:r>
              <a:rPr lang="en-US" sz="2800">
                <a:latin typeface="Trebuchet MS" charset="0"/>
                <a:ea typeface="MS PGothic" charset="0"/>
              </a:rPr>
              <a:t>Can do more by mail than personal visits</a:t>
            </a:r>
          </a:p>
          <a:p>
            <a:pPr lvl="1"/>
            <a:r>
              <a:rPr lang="en-US" sz="2800">
                <a:latin typeface="Trebuchet MS" charset="0"/>
                <a:ea typeface="MS PGothic" charset="0"/>
              </a:rPr>
              <a:t>Exchangeable with symphony, theater, and other similar client mailing lists </a:t>
            </a:r>
          </a:p>
          <a:p>
            <a:endParaRPr lang="en-US" sz="28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5234" name="Rectangle 2"/>
          <p:cNvSpPr>
            <a:spLocks noGrp="1" noChangeArrowheads="1"/>
          </p:cNvSpPr>
          <p:nvPr>
            <p:ph type="title"/>
          </p:nvPr>
        </p:nvSpPr>
        <p:spPr/>
        <p:txBody>
          <a:bodyPr/>
          <a:lstStyle/>
          <a:p>
            <a:pPr>
              <a:defRPr/>
            </a:pPr>
            <a:r>
              <a:rPr lang="en-US" dirty="0">
                <a:latin typeface="Trebuchet MS" charset="0"/>
                <a:ea typeface="MS PGothic" charset="0"/>
              </a:rPr>
              <a:t>Customer Mailing Lists</a:t>
            </a:r>
          </a:p>
        </p:txBody>
      </p:sp>
      <p:sp>
        <p:nvSpPr>
          <p:cNvPr id="172034" name="Rectangle 3"/>
          <p:cNvSpPr>
            <a:spLocks noGrp="1" noChangeArrowheads="1"/>
          </p:cNvSpPr>
          <p:nvPr>
            <p:ph idx="1"/>
          </p:nvPr>
        </p:nvSpPr>
        <p:spPr>
          <a:xfrm>
            <a:off x="914400" y="1219200"/>
            <a:ext cx="7848600" cy="4495800"/>
          </a:xfrm>
        </p:spPr>
        <p:txBody>
          <a:bodyPr/>
          <a:lstStyle/>
          <a:p>
            <a:pPr>
              <a:lnSpc>
                <a:spcPct val="80000"/>
              </a:lnSpc>
              <a:buFontTx/>
              <a:buNone/>
            </a:pPr>
            <a:r>
              <a:rPr lang="en-US" sz="2200" b="1">
                <a:latin typeface="Trebuchet MS" charset="0"/>
                <a:ea typeface="MS PGothic" charset="0"/>
              </a:rPr>
              <a:t>OTHER TOOLS</a:t>
            </a:r>
          </a:p>
          <a:p>
            <a:pPr>
              <a:lnSpc>
                <a:spcPct val="80000"/>
              </a:lnSpc>
            </a:pPr>
            <a:r>
              <a:rPr lang="en-US" sz="2200">
                <a:latin typeface="Trebuchet MS" charset="0"/>
                <a:ea typeface="MS PGothic" charset="0"/>
              </a:rPr>
              <a:t>Mailing lists (accurate and updated) </a:t>
            </a:r>
          </a:p>
          <a:p>
            <a:pPr lvl="1">
              <a:lnSpc>
                <a:spcPct val="80000"/>
              </a:lnSpc>
            </a:pPr>
            <a:r>
              <a:rPr lang="en-US" sz="2000">
                <a:latin typeface="Trebuchet MS" charset="0"/>
                <a:ea typeface="MS PGothic" charset="0"/>
              </a:rPr>
              <a:t> all past booking contacts </a:t>
            </a:r>
          </a:p>
          <a:p>
            <a:pPr lvl="1">
              <a:lnSpc>
                <a:spcPct val="80000"/>
              </a:lnSpc>
            </a:pPr>
            <a:r>
              <a:rPr lang="en-US" sz="2000">
                <a:latin typeface="Trebuchet MS" charset="0"/>
                <a:ea typeface="MS PGothic" charset="0"/>
              </a:rPr>
              <a:t>media contacts</a:t>
            </a:r>
          </a:p>
          <a:p>
            <a:pPr lvl="1">
              <a:lnSpc>
                <a:spcPct val="80000"/>
              </a:lnSpc>
            </a:pPr>
            <a:r>
              <a:rPr lang="en-US" sz="2000">
                <a:latin typeface="Trebuchet MS" charset="0"/>
                <a:ea typeface="MS PGothic" charset="0"/>
              </a:rPr>
              <a:t>Vocal music educators </a:t>
            </a:r>
          </a:p>
          <a:p>
            <a:pPr lvl="1">
              <a:lnSpc>
                <a:spcPct val="80000"/>
              </a:lnSpc>
            </a:pPr>
            <a:r>
              <a:rPr lang="en-US" sz="2000">
                <a:latin typeface="Trebuchet MS" charset="0"/>
                <a:ea typeface="MS PGothic" charset="0"/>
              </a:rPr>
              <a:t>Ticket buyers</a:t>
            </a:r>
          </a:p>
          <a:p>
            <a:pPr lvl="1">
              <a:lnSpc>
                <a:spcPct val="80000"/>
              </a:lnSpc>
            </a:pPr>
            <a:r>
              <a:rPr lang="en-US" sz="2000">
                <a:latin typeface="Trebuchet MS" charset="0"/>
                <a:ea typeface="MS PGothic" charset="0"/>
              </a:rPr>
              <a:t>Advertisers</a:t>
            </a:r>
          </a:p>
          <a:p>
            <a:pPr lvl="1">
              <a:lnSpc>
                <a:spcPct val="80000"/>
              </a:lnSpc>
            </a:pPr>
            <a:r>
              <a:rPr lang="en-US" sz="2000">
                <a:latin typeface="Trebuchet MS" charset="0"/>
                <a:ea typeface="MS PGothic" charset="0"/>
              </a:rPr>
              <a:t>Signing Valentines clients</a:t>
            </a:r>
          </a:p>
          <a:p>
            <a:pPr lvl="1">
              <a:lnSpc>
                <a:spcPct val="80000"/>
              </a:lnSpc>
            </a:pPr>
            <a:endParaRPr lang="en-US" sz="2000">
              <a:latin typeface="Trebuchet MS" charset="0"/>
              <a:ea typeface="MS PGothic" charset="0"/>
            </a:endParaRPr>
          </a:p>
          <a:p>
            <a:pPr>
              <a:lnSpc>
                <a:spcPct val="80000"/>
              </a:lnSpc>
            </a:pPr>
            <a:r>
              <a:rPr lang="en-US" sz="2200">
                <a:latin typeface="Trebuchet MS" charset="0"/>
                <a:ea typeface="MS PGothic" charset="0"/>
              </a:rPr>
              <a:t>PRESS KIT- Design a slick PR kit that tells them who you are, what you do, and why they should hire you.</a:t>
            </a:r>
          </a:p>
          <a:p>
            <a:pPr>
              <a:lnSpc>
                <a:spcPct val="80000"/>
              </a:lnSpc>
            </a:pPr>
            <a:endParaRPr lang="en-US" sz="22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3186" name="Rectangle 2"/>
          <p:cNvSpPr>
            <a:spLocks noGrp="1" noChangeArrowheads="1"/>
          </p:cNvSpPr>
          <p:nvPr>
            <p:ph type="title"/>
          </p:nvPr>
        </p:nvSpPr>
        <p:spPr/>
        <p:txBody>
          <a:bodyPr/>
          <a:lstStyle/>
          <a:p>
            <a:pPr>
              <a:defRPr/>
            </a:pPr>
            <a:r>
              <a:rPr lang="en-US" dirty="0">
                <a:latin typeface="Trebuchet MS" charset="0"/>
                <a:ea typeface="MS PGothic" charset="0"/>
              </a:rPr>
              <a:t>Tools of the </a:t>
            </a:r>
            <a:r>
              <a:rPr lang="en-US" dirty="0" smtClean="0">
                <a:latin typeface="Trebuchet MS" charset="0"/>
                <a:ea typeface="MS PGothic" charset="0"/>
              </a:rPr>
              <a:t>Trade - Marketing</a:t>
            </a:r>
            <a:endParaRPr lang="en-US" dirty="0">
              <a:latin typeface="Trebuchet MS" charset="0"/>
              <a:ea typeface="MS PGothic" charset="0"/>
            </a:endParaRPr>
          </a:p>
        </p:txBody>
      </p:sp>
      <p:sp>
        <p:nvSpPr>
          <p:cNvPr id="169986" name="Rectangle 3"/>
          <p:cNvSpPr>
            <a:spLocks noGrp="1" noChangeArrowheads="1"/>
          </p:cNvSpPr>
          <p:nvPr>
            <p:ph idx="1"/>
          </p:nvPr>
        </p:nvSpPr>
        <p:spPr>
          <a:xfrm>
            <a:off x="685800" y="1371600"/>
            <a:ext cx="7848600" cy="4495800"/>
          </a:xfrm>
        </p:spPr>
        <p:txBody>
          <a:bodyPr/>
          <a:lstStyle/>
          <a:p>
            <a:pPr>
              <a:buFontTx/>
              <a:buNone/>
            </a:pPr>
            <a:r>
              <a:rPr lang="en-US" sz="2000" b="1">
                <a:latin typeface="Trebuchet MS" charset="0"/>
                <a:ea typeface="MS PGothic" charset="0"/>
              </a:rPr>
              <a:t>OTHER TOOLS</a:t>
            </a:r>
          </a:p>
          <a:p>
            <a:r>
              <a:rPr lang="en-US" sz="2000">
                <a:latin typeface="Trebuchet MS" charset="0"/>
                <a:ea typeface="MS PGothic" charset="0"/>
              </a:rPr>
              <a:t>MERCHANT SERVICES AGREEMENT - Establish a merchant service agreement to accept Visa, MasterCard, Discover and American Express to make it easy to do business with you and increase the average size of each transaction.  Clients can even and pay your fee with their credit card. PayPal is another option available.</a:t>
            </a:r>
          </a:p>
          <a:p>
            <a:r>
              <a:rPr lang="en-US" sz="2000">
                <a:latin typeface="Trebuchet MS" charset="0"/>
                <a:ea typeface="MS PGothic" charset="0"/>
              </a:rPr>
              <a:t>STABLE MAILING ADDRESS - So the official chapter address can remain constant despite changes in leadership or contact people, acquire a mailing address at a local UPS Store or similar operation to send and receive chapter-related mail and packages.</a:t>
            </a:r>
          </a:p>
          <a:p>
            <a:endParaRPr lang="en-US" sz="2000">
              <a:latin typeface="Trebuchet MS" charset="0"/>
              <a:ea typeface="MS PGothic" charset="0"/>
            </a:endParaRPr>
          </a:p>
          <a:p>
            <a:endParaRPr lang="en-US" sz="2000">
              <a:latin typeface="Trebuchet MS" charset="0"/>
              <a:ea typeface="MS PGothic" charset="0"/>
            </a:endParaRPr>
          </a:p>
          <a:p>
            <a:endParaRPr lang="en-US" sz="20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0658" name="Rectangle 2"/>
          <p:cNvSpPr>
            <a:spLocks noGrp="1" noChangeArrowheads="1"/>
          </p:cNvSpPr>
          <p:nvPr>
            <p:ph type="title"/>
          </p:nvPr>
        </p:nvSpPr>
        <p:spPr>
          <a:xfrm>
            <a:off x="609600" y="0"/>
            <a:ext cx="7848600" cy="1143000"/>
          </a:xfrm>
        </p:spPr>
        <p:txBody>
          <a:bodyPr/>
          <a:lstStyle/>
          <a:p>
            <a:pPr>
              <a:defRPr/>
            </a:pPr>
            <a:r>
              <a:rPr lang="en-US">
                <a:latin typeface="Trebuchet MS" charset="0"/>
                <a:ea typeface="MS PGothic" charset="0"/>
              </a:rPr>
              <a:t>Singing Valentines</a:t>
            </a:r>
          </a:p>
        </p:txBody>
      </p:sp>
      <p:sp>
        <p:nvSpPr>
          <p:cNvPr id="157698" name="Rectangle 3"/>
          <p:cNvSpPr>
            <a:spLocks noGrp="1" noChangeArrowheads="1"/>
          </p:cNvSpPr>
          <p:nvPr>
            <p:ph idx="1"/>
          </p:nvPr>
        </p:nvSpPr>
        <p:spPr>
          <a:xfrm>
            <a:off x="609600" y="990600"/>
            <a:ext cx="7848600" cy="4953000"/>
          </a:xfrm>
        </p:spPr>
        <p:txBody>
          <a:bodyPr/>
          <a:lstStyle/>
          <a:p>
            <a:pPr>
              <a:lnSpc>
                <a:spcPct val="90000"/>
              </a:lnSpc>
              <a:buFontTx/>
              <a:buNone/>
            </a:pPr>
            <a:r>
              <a:rPr lang="en-US" sz="2800" b="1">
                <a:latin typeface="Trebuchet MS" charset="0"/>
                <a:ea typeface="MS PGothic" charset="0"/>
              </a:rPr>
              <a:t>Why?</a:t>
            </a:r>
          </a:p>
          <a:p>
            <a:pPr lvl="1">
              <a:lnSpc>
                <a:spcPct val="90000"/>
              </a:lnSpc>
            </a:pPr>
            <a:r>
              <a:rPr lang="en-US">
                <a:latin typeface="Trebuchet MS" charset="0"/>
                <a:ea typeface="MS PGothic" charset="0"/>
              </a:rPr>
              <a:t>Easy source of funding</a:t>
            </a:r>
          </a:p>
          <a:p>
            <a:pPr lvl="1">
              <a:lnSpc>
                <a:spcPct val="90000"/>
              </a:lnSpc>
            </a:pPr>
            <a:r>
              <a:rPr lang="en-US">
                <a:latin typeface="Trebuchet MS" charset="0"/>
                <a:ea typeface="MS PGothic" charset="0"/>
              </a:rPr>
              <a:t>Tried </a:t>
            </a:r>
            <a:r>
              <a:rPr lang="ja-JP" altLang="en-US">
                <a:latin typeface="Trebuchet MS" charset="0"/>
                <a:ea typeface="MS PGothic" charset="0"/>
              </a:rPr>
              <a:t>‘</a:t>
            </a:r>
            <a:r>
              <a:rPr lang="en-US" altLang="ja-JP">
                <a:latin typeface="Trebuchet MS" charset="0"/>
                <a:ea typeface="MS PGothic" charset="0"/>
              </a:rPr>
              <a:t>n</a:t>
            </a:r>
            <a:r>
              <a:rPr lang="ja-JP" altLang="en-US">
                <a:latin typeface="Trebuchet MS" charset="0"/>
                <a:ea typeface="MS PGothic" charset="0"/>
              </a:rPr>
              <a:t>’</a:t>
            </a:r>
            <a:r>
              <a:rPr lang="en-US" altLang="ja-JP">
                <a:latin typeface="Trebuchet MS" charset="0"/>
                <a:ea typeface="MS PGothic" charset="0"/>
              </a:rPr>
              <a:t> true methodology</a:t>
            </a:r>
          </a:p>
          <a:p>
            <a:pPr lvl="1">
              <a:lnSpc>
                <a:spcPct val="90000"/>
              </a:lnSpc>
            </a:pPr>
            <a:r>
              <a:rPr lang="en-US">
                <a:latin typeface="Trebuchet MS" charset="0"/>
                <a:ea typeface="MS PGothic" charset="0"/>
              </a:rPr>
              <a:t>Community minded program</a:t>
            </a:r>
          </a:p>
          <a:p>
            <a:pPr lvl="1">
              <a:lnSpc>
                <a:spcPct val="90000"/>
              </a:lnSpc>
            </a:pPr>
            <a:r>
              <a:rPr lang="en-US">
                <a:latin typeface="Trebuchet MS" charset="0"/>
                <a:ea typeface="MS PGothic" charset="0"/>
              </a:rPr>
              <a:t>Experience one-on-one</a:t>
            </a:r>
          </a:p>
          <a:p>
            <a:pPr lvl="1">
              <a:lnSpc>
                <a:spcPct val="90000"/>
              </a:lnSpc>
            </a:pPr>
            <a:r>
              <a:rPr lang="en-US">
                <a:latin typeface="Trebuchet MS" charset="0"/>
                <a:ea typeface="MS PGothic" charset="0"/>
              </a:rPr>
              <a:t>Many chapters sole fundraising project</a:t>
            </a:r>
          </a:p>
          <a:p>
            <a:pPr lvl="1">
              <a:lnSpc>
                <a:spcPct val="90000"/>
              </a:lnSpc>
            </a:pPr>
            <a:r>
              <a:rPr lang="en-US">
                <a:latin typeface="Trebuchet MS" charset="0"/>
                <a:ea typeface="MS PGothic" charset="0"/>
              </a:rPr>
              <a:t>Novelty of performing in business</a:t>
            </a:r>
          </a:p>
          <a:p>
            <a:pPr lvl="1">
              <a:lnSpc>
                <a:spcPct val="90000"/>
              </a:lnSpc>
            </a:pPr>
            <a:r>
              <a:rPr lang="en-US">
                <a:latin typeface="Trebuchet MS" charset="0"/>
                <a:ea typeface="MS PGothic" charset="0"/>
              </a:rPr>
              <a:t>Total chapter involvement for short period of time</a:t>
            </a:r>
          </a:p>
          <a:p>
            <a:pPr lvl="1">
              <a:lnSpc>
                <a:spcPct val="90000"/>
              </a:lnSpc>
            </a:pPr>
            <a:r>
              <a:rPr lang="en-US">
                <a:latin typeface="Trebuchet MS" charset="0"/>
                <a:ea typeface="MS PGothic" charset="0"/>
              </a:rPr>
              <a:t>Consider telephone messages vs. in-person</a:t>
            </a:r>
          </a:p>
        </p:txBody>
      </p:sp>
      <p:pic>
        <p:nvPicPr>
          <p:cNvPr id="1026" name="Picture 2" descr="http://www.vistaprint.com/plt/lp.aspx?alt_doc_id=MRWL6-81A99-1H9&amp;hash=101d4d&amp;width=510&amp;trace=st25168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3700" y="231140"/>
            <a:ext cx="3477820" cy="20116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3794" name="Rectangle 2"/>
          <p:cNvSpPr>
            <a:spLocks noGrp="1" noChangeArrowheads="1"/>
          </p:cNvSpPr>
          <p:nvPr>
            <p:ph type="title"/>
          </p:nvPr>
        </p:nvSpPr>
        <p:spPr/>
        <p:txBody>
          <a:bodyPr/>
          <a:lstStyle/>
          <a:p>
            <a:pPr>
              <a:defRPr/>
            </a:pPr>
            <a:r>
              <a:rPr lang="en-US">
                <a:latin typeface="Trebuchet MS" charset="0"/>
                <a:ea typeface="MS PGothic" charset="0"/>
              </a:rPr>
              <a:t>Donors &amp; Sponsorships</a:t>
            </a:r>
          </a:p>
        </p:txBody>
      </p:sp>
      <p:sp>
        <p:nvSpPr>
          <p:cNvPr id="161794" name="Rectangle 3"/>
          <p:cNvSpPr>
            <a:spLocks noGrp="1" noChangeArrowheads="1"/>
          </p:cNvSpPr>
          <p:nvPr>
            <p:ph idx="1"/>
          </p:nvPr>
        </p:nvSpPr>
        <p:spPr>
          <a:xfrm>
            <a:off x="685800" y="1143000"/>
            <a:ext cx="7848600" cy="4495800"/>
          </a:xfrm>
        </p:spPr>
        <p:txBody>
          <a:bodyPr/>
          <a:lstStyle/>
          <a:p>
            <a:r>
              <a:rPr lang="en-US" sz="2200">
                <a:latin typeface="Trebuchet MS" charset="0"/>
                <a:ea typeface="MS PGothic" charset="0"/>
              </a:rPr>
              <a:t>Chapters enjoying the most success in fundraising tend to be very involved in their community, </a:t>
            </a:r>
            <a:r>
              <a:rPr lang="en-US" sz="2200" b="1" i="1">
                <a:latin typeface="Trebuchet MS" charset="0"/>
                <a:ea typeface="MS PGothic" charset="0"/>
              </a:rPr>
              <a:t>operate with a purpose</a:t>
            </a:r>
            <a:r>
              <a:rPr lang="en-US" sz="2200">
                <a:latin typeface="Trebuchet MS" charset="0"/>
                <a:ea typeface="MS PGothic" charset="0"/>
              </a:rPr>
              <a:t> and are focused on serving others. A chapter with the single focus of singing well will have a harder time making their message resonate with potential funding sources. </a:t>
            </a:r>
          </a:p>
          <a:p>
            <a:r>
              <a:rPr lang="en-US" sz="2200">
                <a:latin typeface="Trebuchet MS" charset="0"/>
                <a:ea typeface="MS PGothic" charset="0"/>
              </a:rPr>
              <a:t>Create benefit package (promotions, bulletins, mailings, mention in news releases, etc)</a:t>
            </a:r>
          </a:p>
          <a:p>
            <a:r>
              <a:rPr lang="en-US" sz="2200">
                <a:latin typeface="Trebuchet MS" charset="0"/>
                <a:ea typeface="MS PGothic" charset="0"/>
              </a:rPr>
              <a:t>Guidelines for chapter fulfillment of benefits</a:t>
            </a:r>
          </a:p>
          <a:p>
            <a:r>
              <a:rPr lang="en-US" sz="2200">
                <a:latin typeface="Trebuchet MS" charset="0"/>
                <a:ea typeface="MS PGothic" charset="0"/>
              </a:rPr>
              <a:t>Start with chapter members and their employers</a:t>
            </a:r>
          </a:p>
          <a:p>
            <a:r>
              <a:rPr lang="en-US" sz="2200">
                <a:latin typeface="Trebuchet MS" charset="0"/>
                <a:ea typeface="MS PGothic" charset="0"/>
              </a:rPr>
              <a:t>Newspaper thank you ads for other donors</a:t>
            </a:r>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42" name="Rectangle 2"/>
          <p:cNvSpPr>
            <a:spLocks noGrp="1" noChangeArrowheads="1"/>
          </p:cNvSpPr>
          <p:nvPr>
            <p:ph type="title"/>
          </p:nvPr>
        </p:nvSpPr>
        <p:spPr/>
        <p:txBody>
          <a:bodyPr/>
          <a:lstStyle/>
          <a:p>
            <a:pPr>
              <a:defRPr/>
            </a:pPr>
            <a:r>
              <a:rPr lang="en-US" dirty="0">
                <a:latin typeface="Trebuchet MS" charset="0"/>
                <a:ea typeface="MS PGothic" charset="0"/>
              </a:rPr>
              <a:t>Performing Arts Grants</a:t>
            </a:r>
          </a:p>
        </p:txBody>
      </p:sp>
      <p:sp>
        <p:nvSpPr>
          <p:cNvPr id="163842" name="Rectangle 3"/>
          <p:cNvSpPr>
            <a:spLocks noGrp="1" noChangeArrowheads="1"/>
          </p:cNvSpPr>
          <p:nvPr>
            <p:ph idx="1"/>
          </p:nvPr>
        </p:nvSpPr>
        <p:spPr>
          <a:xfrm>
            <a:off x="609600" y="1447800"/>
            <a:ext cx="7848600" cy="4495800"/>
          </a:xfrm>
        </p:spPr>
        <p:txBody>
          <a:bodyPr/>
          <a:lstStyle/>
          <a:p>
            <a:r>
              <a:rPr lang="en-US" sz="2200" dirty="0">
                <a:latin typeface="Trebuchet MS" charset="0"/>
                <a:ea typeface="MS PGothic" charset="0"/>
              </a:rPr>
              <a:t>Chapters enjoying the most success in fundraising tend to be very involved in their community. Potential grant resources will often be interested in the mission and vision of the chapter as well as an understanding of the chapter</a:t>
            </a:r>
            <a:r>
              <a:rPr lang="ja-JP" altLang="en-US" sz="2200" dirty="0">
                <a:latin typeface="Trebuchet MS" charset="0"/>
                <a:ea typeface="MS PGothic" charset="0"/>
              </a:rPr>
              <a:t>’</a:t>
            </a:r>
            <a:r>
              <a:rPr lang="en-US" altLang="ja-JP" sz="2200" dirty="0">
                <a:latin typeface="Trebuchet MS" charset="0"/>
                <a:ea typeface="MS PGothic" charset="0"/>
              </a:rPr>
              <a:t>s budget and planning process.  </a:t>
            </a:r>
          </a:p>
          <a:p>
            <a:r>
              <a:rPr lang="en-US" sz="2200" dirty="0">
                <a:latin typeface="Trebuchet MS" charset="0"/>
                <a:ea typeface="MS PGothic" charset="0"/>
              </a:rPr>
              <a:t>Researching in library</a:t>
            </a:r>
          </a:p>
          <a:p>
            <a:r>
              <a:rPr lang="en-US" sz="2200" dirty="0">
                <a:latin typeface="Trebuchet MS" charset="0"/>
                <a:ea typeface="MS PGothic" charset="0"/>
              </a:rPr>
              <a:t>Specific guidelines to follow</a:t>
            </a:r>
          </a:p>
          <a:p>
            <a:r>
              <a:rPr lang="en-US" sz="2200" dirty="0">
                <a:latin typeface="Trebuchet MS" charset="0"/>
                <a:ea typeface="MS PGothic" charset="0"/>
              </a:rPr>
              <a:t>Checking newspaper articles and other organizational funded</a:t>
            </a:r>
          </a:p>
          <a:p>
            <a:r>
              <a:rPr lang="en-US" sz="2200" dirty="0">
                <a:latin typeface="Trebuchet MS" charset="0"/>
                <a:ea typeface="MS PGothic" charset="0"/>
              </a:rPr>
              <a:t>Check newspaper thank you advertisements for donors</a:t>
            </a:r>
          </a:p>
          <a:p>
            <a:r>
              <a:rPr lang="en-US" sz="2200" dirty="0">
                <a:latin typeface="Trebuchet MS" charset="0"/>
                <a:ea typeface="MS PGothic" charset="0"/>
              </a:rPr>
              <a:t>Check or partner with Community Foundations</a:t>
            </a:r>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5122" name="Rectangle 2"/>
          <p:cNvSpPr>
            <a:spLocks noGrp="1" noChangeArrowheads="1"/>
          </p:cNvSpPr>
          <p:nvPr>
            <p:ph type="ctrTitle"/>
          </p:nvPr>
        </p:nvSpPr>
        <p:spPr/>
        <p:txBody>
          <a:bodyPr/>
          <a:lstStyle/>
          <a:p>
            <a:pPr>
              <a:defRPr/>
            </a:pPr>
            <a:r>
              <a:rPr lang="en-US">
                <a:latin typeface="Trebuchet MS" charset="0"/>
                <a:ea typeface="MS PGothic" charset="0"/>
              </a:rPr>
              <a:t>Advertising</a:t>
            </a:r>
          </a:p>
        </p:txBody>
      </p:sp>
      <p:sp>
        <p:nvSpPr>
          <p:cNvPr id="174082" name="Rectangle 3"/>
          <p:cNvSpPr>
            <a:spLocks noGrp="1" noChangeArrowheads="1"/>
          </p:cNvSpPr>
          <p:nvPr>
            <p:ph type="subTitle" idx="1"/>
          </p:nvPr>
        </p:nvSpPr>
        <p:spPr/>
        <p:txBody>
          <a:bodyPr/>
          <a:lstStyle/>
          <a:p>
            <a:pPr>
              <a:lnSpc>
                <a:spcPct val="80000"/>
              </a:lnSpc>
            </a:pPr>
            <a:r>
              <a:rPr lang="en-US">
                <a:latin typeface="Trebuchet MS" charset="0"/>
                <a:ea typeface="MS PGothic" charset="0"/>
              </a:rPr>
              <a:t>Benefits of Advertising (Paid vs. PSA) </a:t>
            </a:r>
            <a:br>
              <a:rPr lang="en-US">
                <a:latin typeface="Trebuchet MS" charset="0"/>
                <a:ea typeface="MS PGothic" charset="0"/>
              </a:rPr>
            </a:br>
            <a:endParaRPr lang="en-US">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7170" name="Rectangle 2"/>
          <p:cNvSpPr>
            <a:spLocks noGrp="1" noChangeArrowheads="1"/>
          </p:cNvSpPr>
          <p:nvPr>
            <p:ph type="title"/>
          </p:nvPr>
        </p:nvSpPr>
        <p:spPr/>
        <p:txBody>
          <a:bodyPr/>
          <a:lstStyle/>
          <a:p>
            <a:pPr>
              <a:defRPr/>
            </a:pPr>
            <a:r>
              <a:rPr lang="en-US">
                <a:latin typeface="Trebuchet MS" charset="0"/>
                <a:ea typeface="MS PGothic" charset="0"/>
              </a:rPr>
              <a:t>Public Service Announcements</a:t>
            </a:r>
          </a:p>
        </p:txBody>
      </p:sp>
      <p:sp>
        <p:nvSpPr>
          <p:cNvPr id="176130" name="Rectangle 3"/>
          <p:cNvSpPr>
            <a:spLocks noGrp="1" noChangeArrowheads="1"/>
          </p:cNvSpPr>
          <p:nvPr>
            <p:ph idx="1"/>
          </p:nvPr>
        </p:nvSpPr>
        <p:spPr/>
        <p:txBody>
          <a:bodyPr/>
          <a:lstStyle/>
          <a:p>
            <a:r>
              <a:rPr lang="en-US" sz="3400">
                <a:latin typeface="Trebuchet MS" charset="0"/>
                <a:ea typeface="MS PGothic" charset="0"/>
              </a:rPr>
              <a:t>Known as PSAs</a:t>
            </a:r>
          </a:p>
          <a:p>
            <a:r>
              <a:rPr lang="en-US" sz="3400">
                <a:latin typeface="Trebuchet MS" charset="0"/>
                <a:ea typeface="MS PGothic" charset="0"/>
              </a:rPr>
              <a:t>Free</a:t>
            </a:r>
          </a:p>
          <a:p>
            <a:r>
              <a:rPr lang="en-US" sz="3400">
                <a:latin typeface="Trebuchet MS" charset="0"/>
                <a:ea typeface="MS PGothic" charset="0"/>
              </a:rPr>
              <a:t>Wide circulation</a:t>
            </a:r>
          </a:p>
          <a:p>
            <a:r>
              <a:rPr lang="en-US" sz="3400">
                <a:latin typeface="Trebuchet MS" charset="0"/>
                <a:ea typeface="MS PGothic" charset="0"/>
              </a:rPr>
              <a:t>Persistent </a:t>
            </a:r>
          </a:p>
        </p:txBody>
      </p:sp>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9218" name="Rectangle 2"/>
          <p:cNvSpPr>
            <a:spLocks noGrp="1" noChangeArrowheads="1"/>
          </p:cNvSpPr>
          <p:nvPr>
            <p:ph type="title"/>
          </p:nvPr>
        </p:nvSpPr>
        <p:spPr/>
        <p:txBody>
          <a:bodyPr/>
          <a:lstStyle/>
          <a:p>
            <a:pPr>
              <a:defRPr/>
            </a:pPr>
            <a:r>
              <a:rPr lang="en-US" dirty="0">
                <a:latin typeface="Trebuchet MS" charset="0"/>
                <a:ea typeface="MS PGothic" charset="0"/>
              </a:rPr>
              <a:t>Paid Advertising</a:t>
            </a:r>
          </a:p>
        </p:txBody>
      </p:sp>
      <p:sp>
        <p:nvSpPr>
          <p:cNvPr id="178178" name="Rectangle 3"/>
          <p:cNvSpPr>
            <a:spLocks noGrp="1" noChangeArrowheads="1"/>
          </p:cNvSpPr>
          <p:nvPr>
            <p:ph idx="1"/>
          </p:nvPr>
        </p:nvSpPr>
        <p:spPr/>
        <p:txBody>
          <a:bodyPr/>
          <a:lstStyle/>
          <a:p>
            <a:r>
              <a:rPr lang="en-US" sz="3400">
                <a:latin typeface="Trebuchet MS" charset="0"/>
                <a:ea typeface="MS PGothic" charset="0"/>
              </a:rPr>
              <a:t>Control of content</a:t>
            </a:r>
          </a:p>
          <a:p>
            <a:r>
              <a:rPr lang="en-US" sz="3400">
                <a:latin typeface="Trebuchet MS" charset="0"/>
                <a:ea typeface="MS PGothic" charset="0"/>
              </a:rPr>
              <a:t>Control of timing</a:t>
            </a:r>
          </a:p>
          <a:p>
            <a:r>
              <a:rPr lang="en-US" sz="3400">
                <a:latin typeface="Trebuchet MS" charset="0"/>
                <a:ea typeface="MS PGothic" charset="0"/>
              </a:rPr>
              <a:t>Negotiate cost &amp; placement</a:t>
            </a:r>
          </a:p>
          <a:p>
            <a:r>
              <a:rPr lang="en-US" sz="3400">
                <a:latin typeface="Trebuchet MS" charset="0"/>
                <a:ea typeface="MS PGothic" charset="0"/>
              </a:rPr>
              <a:t>May lead to free coverage</a:t>
            </a:r>
          </a:p>
        </p:txBody>
      </p:sp>
    </p:spTree>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3074" name="Rectangle 1026"/>
          <p:cNvSpPr>
            <a:spLocks noGrp="1" noChangeArrowheads="1"/>
          </p:cNvSpPr>
          <p:nvPr>
            <p:ph type="title"/>
          </p:nvPr>
        </p:nvSpPr>
        <p:spPr/>
        <p:txBody>
          <a:bodyPr/>
          <a:lstStyle/>
          <a:p>
            <a:pPr>
              <a:defRPr/>
            </a:pPr>
            <a:r>
              <a:rPr lang="en-US" dirty="0" smtClean="0">
                <a:latin typeface="Trebuchet MS" charset="0"/>
                <a:ea typeface="MS PGothic" charset="0"/>
              </a:rPr>
              <a:t>Radio</a:t>
            </a:r>
            <a:endParaRPr lang="en-US" dirty="0">
              <a:latin typeface="Trebuchet MS" charset="0"/>
              <a:ea typeface="MS PGothic" charset="0"/>
            </a:endParaRPr>
          </a:p>
        </p:txBody>
      </p:sp>
      <p:sp>
        <p:nvSpPr>
          <p:cNvPr id="180226" name="Rectangle 1027"/>
          <p:cNvSpPr>
            <a:spLocks noGrp="1" noChangeArrowheads="1"/>
          </p:cNvSpPr>
          <p:nvPr>
            <p:ph idx="1"/>
          </p:nvPr>
        </p:nvSpPr>
        <p:spPr/>
        <p:txBody>
          <a:bodyPr/>
          <a:lstStyle/>
          <a:p>
            <a:r>
              <a:rPr lang="en-US">
                <a:latin typeface="Trebuchet MS" charset="0"/>
                <a:ea typeface="MS PGothic" charset="0"/>
              </a:rPr>
              <a:t>Commercial Radio</a:t>
            </a:r>
          </a:p>
          <a:p>
            <a:pPr lvl="1"/>
            <a:r>
              <a:rPr lang="en-US">
                <a:latin typeface="Trebuchet MS" charset="0"/>
                <a:ea typeface="MS PGothic" charset="0"/>
              </a:rPr>
              <a:t>Formats deliver specific audiences to your ads</a:t>
            </a:r>
          </a:p>
          <a:p>
            <a:pPr lvl="1"/>
            <a:r>
              <a:rPr lang="en-US">
                <a:latin typeface="Trebuchet MS" charset="0"/>
                <a:ea typeface="MS PGothic" charset="0"/>
              </a:rPr>
              <a:t>Create ads that deliver your selling point that includes the sounds of barbershop to a range of audiences </a:t>
            </a:r>
          </a:p>
          <a:p>
            <a:r>
              <a:rPr lang="en-US">
                <a:latin typeface="Trebuchet MS" charset="0"/>
                <a:ea typeface="MS PGothic" charset="0"/>
              </a:rPr>
              <a:t>Public radio</a:t>
            </a:r>
          </a:p>
          <a:p>
            <a:pPr lvl="1"/>
            <a:r>
              <a:rPr lang="en-US">
                <a:latin typeface="Trebuchet MS" charset="0"/>
                <a:ea typeface="MS PGothic" charset="0"/>
              </a:rPr>
              <a:t>Grant announcements reach a cultural audience</a:t>
            </a:r>
          </a:p>
          <a:p>
            <a:pPr marL="914400" lvl="2" indent="0">
              <a:buFontTx/>
              <a:buNone/>
            </a:pPr>
            <a:endParaRPr lang="en-US">
              <a:latin typeface="Trebuchet MS" charset="0"/>
              <a:ea typeface="ヒラギノ角ゴ Pro W3" charset="0"/>
              <a:cs typeface="ヒラギノ角ゴ Pro W3" charset="0"/>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2578" name="Rectangle 1026"/>
          <p:cNvSpPr>
            <a:spLocks noGrp="1" noChangeArrowheads="1"/>
          </p:cNvSpPr>
          <p:nvPr>
            <p:ph type="title"/>
          </p:nvPr>
        </p:nvSpPr>
        <p:spPr>
          <a:xfrm>
            <a:off x="609600" y="0"/>
            <a:ext cx="7848600" cy="1143000"/>
          </a:xfrm>
        </p:spPr>
        <p:txBody>
          <a:bodyPr/>
          <a:lstStyle/>
          <a:p>
            <a:pPr>
              <a:defRPr/>
            </a:pPr>
            <a:r>
              <a:rPr lang="en-US" sz="3900" dirty="0" smtClean="0">
                <a:latin typeface="Trebuchet MS" charset="0"/>
                <a:ea typeface="MS PGothic" charset="0"/>
              </a:rPr>
              <a:t>Recommended Activities:</a:t>
            </a:r>
            <a:r>
              <a:rPr lang="en-US" sz="3900" dirty="0">
                <a:latin typeface="Trebuchet MS" charset="0"/>
                <a:ea typeface="MS PGothic" charset="0"/>
              </a:rPr>
              <a:t>	</a:t>
            </a:r>
          </a:p>
        </p:txBody>
      </p:sp>
      <p:sp>
        <p:nvSpPr>
          <p:cNvPr id="71682" name="Rectangle 1027"/>
          <p:cNvSpPr>
            <a:spLocks noGrp="1" noChangeArrowheads="1"/>
          </p:cNvSpPr>
          <p:nvPr>
            <p:ph idx="1"/>
          </p:nvPr>
        </p:nvSpPr>
        <p:spPr>
          <a:xfrm>
            <a:off x="838200" y="838200"/>
            <a:ext cx="7848600" cy="4800600"/>
          </a:xfrm>
        </p:spPr>
        <p:txBody>
          <a:bodyPr/>
          <a:lstStyle/>
          <a:p>
            <a:pPr>
              <a:lnSpc>
                <a:spcPct val="80000"/>
              </a:lnSpc>
            </a:pPr>
            <a:r>
              <a:rPr lang="en-US" sz="2400">
                <a:latin typeface="Trebuchet MS" charset="0"/>
                <a:ea typeface="MS PGothic" charset="0"/>
              </a:rPr>
              <a:t>Encouraged to form a committee to assist them in carrying out their responsibilities	</a:t>
            </a:r>
          </a:p>
          <a:p>
            <a:pPr>
              <a:lnSpc>
                <a:spcPct val="80000"/>
              </a:lnSpc>
            </a:pPr>
            <a:r>
              <a:rPr lang="en-US" sz="2400">
                <a:latin typeface="Trebuchet MS" charset="0"/>
                <a:ea typeface="MS PGothic" charset="0"/>
              </a:rPr>
              <a:t>Create promotional materials</a:t>
            </a:r>
          </a:p>
          <a:p>
            <a:pPr>
              <a:lnSpc>
                <a:spcPct val="80000"/>
              </a:lnSpc>
            </a:pPr>
            <a:r>
              <a:rPr lang="en-US" sz="2400">
                <a:latin typeface="Trebuchet MS" charset="0"/>
                <a:ea typeface="MS PGothic" charset="0"/>
              </a:rPr>
              <a:t>Work with outside vendors such as graphic designers, printers and photographers</a:t>
            </a:r>
          </a:p>
          <a:p>
            <a:pPr>
              <a:lnSpc>
                <a:spcPct val="80000"/>
              </a:lnSpc>
            </a:pPr>
            <a:r>
              <a:rPr lang="en-US" sz="2400">
                <a:latin typeface="Trebuchet MS" charset="0"/>
                <a:ea typeface="MS PGothic" charset="0"/>
              </a:rPr>
              <a:t>Make sure all communications reflect the standards and mission of the chapter and society	</a:t>
            </a:r>
          </a:p>
          <a:p>
            <a:pPr>
              <a:lnSpc>
                <a:spcPct val="80000"/>
              </a:lnSpc>
            </a:pPr>
            <a:r>
              <a:rPr lang="en-US" sz="2400">
                <a:latin typeface="Trebuchet MS" charset="0"/>
                <a:ea typeface="MS PGothic" charset="0"/>
              </a:rPr>
              <a:t>Prepare and distribute all communications/promotional materials:</a:t>
            </a:r>
          </a:p>
          <a:p>
            <a:pPr lvl="1">
              <a:lnSpc>
                <a:spcPct val="80000"/>
              </a:lnSpc>
            </a:pPr>
            <a:r>
              <a:rPr lang="en-US">
                <a:latin typeface="Trebuchet MS" charset="0"/>
                <a:ea typeface="MS PGothic" charset="0"/>
              </a:rPr>
              <a:t>News releases</a:t>
            </a:r>
          </a:p>
          <a:p>
            <a:pPr lvl="1">
              <a:lnSpc>
                <a:spcPct val="80000"/>
              </a:lnSpc>
            </a:pPr>
            <a:r>
              <a:rPr lang="en-US">
                <a:latin typeface="Trebuchet MS" charset="0"/>
                <a:ea typeface="MS PGothic" charset="0"/>
              </a:rPr>
              <a:t>Chapter/District bulletin stories as needed</a:t>
            </a:r>
          </a:p>
          <a:p>
            <a:pPr lvl="1">
              <a:lnSpc>
                <a:spcPct val="80000"/>
              </a:lnSpc>
            </a:pPr>
            <a:r>
              <a:rPr lang="en-US">
                <a:latin typeface="Trebuchet MS" charset="0"/>
                <a:ea typeface="MS PGothic" charset="0"/>
              </a:rPr>
              <a:t>Flyers</a:t>
            </a:r>
          </a:p>
          <a:p>
            <a:pPr lvl="1">
              <a:lnSpc>
                <a:spcPct val="80000"/>
              </a:lnSpc>
            </a:pPr>
            <a:r>
              <a:rPr lang="en-US">
                <a:latin typeface="Trebuchet MS" charset="0"/>
                <a:ea typeface="MS PGothic" charset="0"/>
              </a:rPr>
              <a:t>Posters</a:t>
            </a:r>
          </a:p>
        </p:txBody>
      </p:sp>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Television	</a:t>
            </a:r>
            <a:endParaRPr lang="en-US" dirty="0"/>
          </a:p>
        </p:txBody>
      </p:sp>
      <p:sp>
        <p:nvSpPr>
          <p:cNvPr id="184322" name="Content Placeholder 2"/>
          <p:cNvSpPr>
            <a:spLocks noGrp="1"/>
          </p:cNvSpPr>
          <p:nvPr>
            <p:ph idx="1"/>
          </p:nvPr>
        </p:nvSpPr>
        <p:spPr/>
        <p:txBody>
          <a:bodyPr/>
          <a:lstStyle/>
          <a:p>
            <a:r>
              <a:rPr lang="en-US">
                <a:latin typeface="Trebuchet MS" charset="0"/>
                <a:ea typeface="MS PGothic" charset="0"/>
              </a:rPr>
              <a:t>Cable: community access stations, local stations on cable</a:t>
            </a:r>
          </a:p>
          <a:p>
            <a:r>
              <a:rPr lang="en-US">
                <a:latin typeface="Trebuchet MS" charset="0"/>
                <a:ea typeface="MS PGothic" charset="0"/>
              </a:rPr>
              <a:t>Broadcast – Local digital stations are an emerging market</a:t>
            </a:r>
          </a:p>
          <a:p>
            <a:r>
              <a:rPr lang="en-US">
                <a:latin typeface="Trebuchet MS" charset="0"/>
                <a:ea typeface="MS PGothic" charset="0"/>
              </a:rPr>
              <a:t>Established stations offer PSAs</a:t>
            </a:r>
          </a:p>
          <a:p>
            <a:endParaRPr lang="en-US">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Print Ads</a:t>
            </a:r>
            <a:endParaRPr lang="en-US" dirty="0"/>
          </a:p>
        </p:txBody>
      </p:sp>
      <p:sp>
        <p:nvSpPr>
          <p:cNvPr id="185346" name="Content Placeholder 2"/>
          <p:cNvSpPr>
            <a:spLocks noGrp="1"/>
          </p:cNvSpPr>
          <p:nvPr>
            <p:ph idx="1"/>
          </p:nvPr>
        </p:nvSpPr>
        <p:spPr/>
        <p:txBody>
          <a:bodyPr/>
          <a:lstStyle/>
          <a:p>
            <a:r>
              <a:rPr lang="en-US">
                <a:latin typeface="Trebuchet MS" charset="0"/>
                <a:ea typeface="MS PGothic" charset="0"/>
              </a:rPr>
              <a:t>Daily newspaper</a:t>
            </a:r>
          </a:p>
          <a:p>
            <a:r>
              <a:rPr lang="en-US">
                <a:latin typeface="Trebuchet MS" charset="0"/>
                <a:ea typeface="MS PGothic" charset="0"/>
              </a:rPr>
              <a:t>Entertainment and “Milestones” sections</a:t>
            </a:r>
          </a:p>
          <a:p>
            <a:r>
              <a:rPr lang="en-US">
                <a:latin typeface="Trebuchet MS" charset="0"/>
                <a:ea typeface="MS PGothic" charset="0"/>
              </a:rPr>
              <a:t>Local, regional tabloids and mags</a:t>
            </a:r>
          </a:p>
          <a:p>
            <a:r>
              <a:rPr lang="en-US">
                <a:latin typeface="Trebuchet MS" charset="0"/>
                <a:ea typeface="MS PGothic" charset="0"/>
              </a:rPr>
              <a:t>Cost of print ads is high and readership is shrinking, so is it a good buy?</a:t>
            </a:r>
          </a:p>
          <a:p>
            <a:r>
              <a:rPr lang="en-US">
                <a:latin typeface="Trebuchet MS" charset="0"/>
                <a:ea typeface="MS PGothic" charset="0"/>
              </a:rPr>
              <a:t>Don’t forget school publications: monthlies, sports programs, concert programs</a:t>
            </a:r>
          </a:p>
        </p:txBody>
      </p:sp>
    </p:spTree>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Internet Ads</a:t>
            </a:r>
            <a:endParaRPr lang="en-US" dirty="0"/>
          </a:p>
        </p:txBody>
      </p:sp>
      <p:sp>
        <p:nvSpPr>
          <p:cNvPr id="186370" name="Content Placeholder 2"/>
          <p:cNvSpPr>
            <a:spLocks noGrp="1"/>
          </p:cNvSpPr>
          <p:nvPr>
            <p:ph idx="1"/>
          </p:nvPr>
        </p:nvSpPr>
        <p:spPr/>
        <p:txBody>
          <a:bodyPr/>
          <a:lstStyle/>
          <a:p>
            <a:r>
              <a:rPr lang="en-US">
                <a:latin typeface="Trebuchet MS" charset="0"/>
                <a:ea typeface="MS PGothic" charset="0"/>
              </a:rPr>
              <a:t>An emerging market</a:t>
            </a:r>
          </a:p>
          <a:p>
            <a:r>
              <a:rPr lang="en-US">
                <a:latin typeface="Trebuchet MS" charset="0"/>
                <a:ea typeface="MS PGothic" charset="0"/>
              </a:rPr>
              <a:t>Facebook ads</a:t>
            </a:r>
          </a:p>
          <a:p>
            <a:r>
              <a:rPr lang="en-US">
                <a:latin typeface="Trebuchet MS" charset="0"/>
                <a:ea typeface="MS PGothic" charset="0"/>
              </a:rPr>
              <a:t>Go Daddy, etc.</a:t>
            </a:r>
          </a:p>
          <a:p>
            <a:r>
              <a:rPr lang="en-US">
                <a:latin typeface="Trebuchet MS" charset="0"/>
                <a:ea typeface="MS PGothic" charset="0"/>
                <a:hlinkClick r:id="rId2"/>
              </a:rPr>
              <a:t>Groupon</a:t>
            </a:r>
            <a:r>
              <a:rPr lang="en-US">
                <a:latin typeface="Trebuchet MS" charset="0"/>
                <a:ea typeface="MS PGothic" charset="0"/>
              </a:rPr>
              <a:t>, </a:t>
            </a:r>
            <a:r>
              <a:rPr lang="en-US">
                <a:latin typeface="Trebuchet MS" charset="0"/>
                <a:ea typeface="MS PGothic" charset="0"/>
                <a:hlinkClick r:id="rId3"/>
              </a:rPr>
              <a:t>Living Social</a:t>
            </a:r>
            <a:r>
              <a:rPr lang="en-US">
                <a:latin typeface="Trebuchet MS" charset="0"/>
                <a:ea typeface="MS PGothic" charset="0"/>
              </a:rPr>
              <a:t>, </a:t>
            </a:r>
            <a:r>
              <a:rPr lang="en-US">
                <a:latin typeface="Trebuchet MS" charset="0"/>
                <a:ea typeface="MS PGothic" charset="0"/>
                <a:hlinkClick r:id="rId4"/>
              </a:rPr>
              <a:t>Here’s the Deal</a:t>
            </a:r>
            <a:r>
              <a:rPr lang="en-US">
                <a:latin typeface="Trebuchet MS" charset="0"/>
                <a:ea typeface="MS PGothic" charset="0"/>
              </a:rPr>
              <a:t>, </a:t>
            </a:r>
            <a:r>
              <a:rPr lang="nl-NL">
                <a:latin typeface="Trebuchet MS" charset="0"/>
                <a:ea typeface="MS PGothic" charset="0"/>
                <a:hlinkClick r:id="rId5"/>
              </a:rPr>
              <a:t>Sudden Values</a:t>
            </a:r>
            <a:r>
              <a:rPr lang="nl-NL">
                <a:latin typeface="Trebuchet MS" charset="0"/>
                <a:ea typeface="MS PGothic" charset="0"/>
              </a:rPr>
              <a:t>, </a:t>
            </a:r>
            <a:r>
              <a:rPr lang="en-US">
                <a:latin typeface="Trebuchet MS" charset="0"/>
                <a:ea typeface="MS PGothic" charset="0"/>
              </a:rPr>
              <a:t>etc.</a:t>
            </a:r>
          </a:p>
        </p:txBody>
      </p:sp>
    </p:spTree>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5362" name="Rectangle 1026"/>
          <p:cNvSpPr>
            <a:spLocks noGrp="1" noChangeArrowheads="1"/>
          </p:cNvSpPr>
          <p:nvPr>
            <p:ph type="title"/>
          </p:nvPr>
        </p:nvSpPr>
        <p:spPr/>
        <p:txBody>
          <a:bodyPr/>
          <a:lstStyle/>
          <a:p>
            <a:pPr>
              <a:defRPr/>
            </a:pPr>
            <a:r>
              <a:rPr lang="en-US" dirty="0" smtClean="0">
                <a:latin typeface="Trebuchet MS" charset="0"/>
                <a:ea typeface="MS PGothic" charset="0"/>
              </a:rPr>
              <a:t>Other Advertising </a:t>
            </a:r>
            <a:r>
              <a:rPr lang="en-US" dirty="0">
                <a:latin typeface="Trebuchet MS" charset="0"/>
                <a:ea typeface="MS PGothic" charset="0"/>
              </a:rPr>
              <a:t>Channels</a:t>
            </a:r>
          </a:p>
        </p:txBody>
      </p:sp>
      <p:sp>
        <p:nvSpPr>
          <p:cNvPr id="187394" name="Rectangle 1027"/>
          <p:cNvSpPr>
            <a:spLocks noGrp="1" noChangeArrowheads="1"/>
          </p:cNvSpPr>
          <p:nvPr>
            <p:ph idx="1"/>
          </p:nvPr>
        </p:nvSpPr>
        <p:spPr/>
        <p:txBody>
          <a:bodyPr/>
          <a:lstStyle/>
          <a:p>
            <a:pPr>
              <a:buFontTx/>
              <a:buNone/>
            </a:pPr>
            <a:endParaRPr lang="en-US" sz="2200">
              <a:latin typeface="Trebuchet MS" charset="0"/>
              <a:ea typeface="MS PGothic" charset="0"/>
            </a:endParaRPr>
          </a:p>
          <a:p>
            <a:pPr>
              <a:buFontTx/>
              <a:buNone/>
            </a:pPr>
            <a:endParaRPr lang="en-US" sz="2200">
              <a:latin typeface="Trebuchet MS" charset="0"/>
              <a:ea typeface="MS PGothic" charset="0"/>
            </a:endParaRPr>
          </a:p>
        </p:txBody>
      </p:sp>
      <p:sp>
        <p:nvSpPr>
          <p:cNvPr id="187395" name="Rectangle 8"/>
          <p:cNvSpPr>
            <a:spLocks noChangeArrowheads="1"/>
          </p:cNvSpPr>
          <p:nvPr/>
        </p:nvSpPr>
        <p:spPr bwMode="auto">
          <a:xfrm>
            <a:off x="685800" y="1066800"/>
            <a:ext cx="7543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10000"/>
              </a:spcBef>
              <a:spcAft>
                <a:spcPct val="30000"/>
              </a:spcAft>
              <a:buClr>
                <a:srgbClr val="D47806"/>
              </a:buClr>
            </a:pPr>
            <a:r>
              <a:rPr lang="en-US" sz="2400" b="1">
                <a:solidFill>
                  <a:srgbClr val="704600"/>
                </a:solidFill>
                <a:latin typeface="Trebuchet MS" charset="0"/>
              </a:rPr>
              <a:t>Internal</a:t>
            </a:r>
          </a:p>
          <a:p>
            <a:pPr>
              <a:spcBef>
                <a:spcPct val="10000"/>
              </a:spcBef>
              <a:spcAft>
                <a:spcPct val="30000"/>
              </a:spcAft>
              <a:buClr>
                <a:srgbClr val="D47806"/>
              </a:buClr>
              <a:buFontTx/>
              <a:buChar char="•"/>
            </a:pPr>
            <a:r>
              <a:rPr lang="en-US" sz="2400">
                <a:solidFill>
                  <a:srgbClr val="704600"/>
                </a:solidFill>
                <a:latin typeface="Trebuchet MS" charset="0"/>
              </a:rPr>
              <a:t> Chapter Show Program</a:t>
            </a:r>
          </a:p>
          <a:p>
            <a:pPr>
              <a:spcBef>
                <a:spcPct val="10000"/>
              </a:spcBef>
              <a:spcAft>
                <a:spcPct val="30000"/>
              </a:spcAft>
              <a:buClr>
                <a:srgbClr val="D47806"/>
              </a:buClr>
              <a:buFontTx/>
              <a:buChar char="•"/>
            </a:pPr>
            <a:r>
              <a:rPr lang="en-US" sz="2400">
                <a:solidFill>
                  <a:srgbClr val="704600"/>
                </a:solidFill>
                <a:latin typeface="Trebuchet MS" charset="0"/>
              </a:rPr>
              <a:t> Serenade</a:t>
            </a:r>
          </a:p>
          <a:p>
            <a:pPr>
              <a:spcBef>
                <a:spcPct val="10000"/>
              </a:spcBef>
              <a:spcAft>
                <a:spcPct val="30000"/>
              </a:spcAft>
              <a:buClr>
                <a:srgbClr val="D47806"/>
              </a:buClr>
              <a:buFontTx/>
              <a:buChar char="•"/>
            </a:pPr>
            <a:r>
              <a:rPr lang="en-US" sz="2400">
                <a:solidFill>
                  <a:srgbClr val="704600"/>
                </a:solidFill>
                <a:latin typeface="Trebuchet MS" charset="0"/>
              </a:rPr>
              <a:t> Harmonizer</a:t>
            </a:r>
          </a:p>
          <a:p>
            <a:pPr>
              <a:spcBef>
                <a:spcPct val="10000"/>
              </a:spcBef>
              <a:spcAft>
                <a:spcPct val="30000"/>
              </a:spcAft>
              <a:buClr>
                <a:srgbClr val="D47806"/>
              </a:buClr>
              <a:buFontTx/>
              <a:buChar char="•"/>
            </a:pPr>
            <a:r>
              <a:rPr lang="en-US" sz="2400">
                <a:solidFill>
                  <a:srgbClr val="704600"/>
                </a:solidFill>
                <a:latin typeface="Trebuchet MS" charset="0"/>
              </a:rPr>
              <a:t> Direct mail</a:t>
            </a:r>
          </a:p>
          <a:p>
            <a:pPr>
              <a:spcBef>
                <a:spcPct val="10000"/>
              </a:spcBef>
              <a:spcAft>
                <a:spcPct val="30000"/>
              </a:spcAft>
              <a:buClr>
                <a:srgbClr val="D47806"/>
              </a:buClr>
              <a:buFontTx/>
              <a:buChar char="•"/>
            </a:pPr>
            <a:r>
              <a:rPr lang="en-US" sz="2400">
                <a:solidFill>
                  <a:srgbClr val="704600"/>
                </a:solidFill>
                <a:latin typeface="Trebuchet MS" charset="0"/>
              </a:rPr>
              <a:t>Chapter Newsletter (print and/or electronic)</a:t>
            </a:r>
          </a:p>
          <a:p>
            <a:pPr>
              <a:spcBef>
                <a:spcPct val="10000"/>
              </a:spcBef>
              <a:spcAft>
                <a:spcPct val="30000"/>
              </a:spcAft>
              <a:buClr>
                <a:srgbClr val="D47806"/>
              </a:buClr>
              <a:buFontTx/>
              <a:buChar char="•"/>
            </a:pPr>
            <a:endParaRPr lang="en-US" sz="2400">
              <a:solidFill>
                <a:srgbClr val="704600"/>
              </a:solidFill>
              <a:latin typeface="Trebuchet MS" charset="0"/>
            </a:endParaRPr>
          </a:p>
          <a:p>
            <a:pPr>
              <a:spcBef>
                <a:spcPct val="10000"/>
              </a:spcBef>
              <a:spcAft>
                <a:spcPct val="30000"/>
              </a:spcAft>
              <a:buClr>
                <a:srgbClr val="D47806"/>
              </a:buClr>
              <a:buFontTx/>
              <a:buChar char="•"/>
            </a:pPr>
            <a:endParaRPr lang="en-US" sz="2400">
              <a:solidFill>
                <a:srgbClr val="704600"/>
              </a:solidFill>
              <a:latin typeface="Trebuchet MS" charset="0"/>
            </a:endParaRPr>
          </a:p>
        </p:txBody>
      </p:sp>
    </p:spTree>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1970" name="Rectangle 1026"/>
          <p:cNvSpPr>
            <a:spLocks noGrp="1" noChangeArrowheads="1"/>
          </p:cNvSpPr>
          <p:nvPr>
            <p:ph type="title"/>
          </p:nvPr>
        </p:nvSpPr>
        <p:spPr/>
        <p:txBody>
          <a:bodyPr/>
          <a:lstStyle/>
          <a:p>
            <a:pPr>
              <a:defRPr/>
            </a:pPr>
            <a:r>
              <a:rPr lang="en-US" dirty="0" smtClean="0">
                <a:latin typeface="Trebuchet MS" charset="0"/>
                <a:ea typeface="MS PGothic" charset="0"/>
              </a:rPr>
              <a:t>Still More Advertising Channels</a:t>
            </a:r>
            <a:endParaRPr lang="en-US" dirty="0">
              <a:latin typeface="Trebuchet MS" charset="0"/>
              <a:ea typeface="MS PGothic" charset="0"/>
            </a:endParaRPr>
          </a:p>
        </p:txBody>
      </p:sp>
      <p:graphicFrame>
        <p:nvGraphicFramePr>
          <p:cNvPr id="181258" name="Group 10"/>
          <p:cNvGraphicFramePr>
            <a:graphicFrameLocks noGrp="1"/>
          </p:cNvGraphicFramePr>
          <p:nvPr>
            <p:ph idx="1"/>
          </p:nvPr>
        </p:nvGraphicFramePr>
        <p:xfrm>
          <a:off x="609600" y="1524000"/>
          <a:ext cx="7848600" cy="4876800"/>
        </p:xfrm>
        <a:graphic>
          <a:graphicData uri="http://schemas.openxmlformats.org/drawingml/2006/table">
            <a:tbl>
              <a:tblPr/>
              <a:tblGrid>
                <a:gridCol w="3924300"/>
                <a:gridCol w="3924300"/>
              </a:tblGrid>
              <a:tr h="4876800">
                <a:tc>
                  <a:txBody>
                    <a:bodyPr/>
                    <a:lstStyle/>
                    <a:p>
                      <a:pPr marL="0" marR="0" lvl="0" indent="0" algn="l" defTabSz="914400" rtl="0" eaLnBrk="0" fontAlgn="base" latinLnBrk="0" hangingPunct="0">
                        <a:lnSpc>
                          <a:spcPct val="100000"/>
                        </a:lnSpc>
                        <a:spcBef>
                          <a:spcPct val="10000"/>
                        </a:spcBef>
                        <a:spcAft>
                          <a:spcPct val="30000"/>
                        </a:spcAft>
                        <a:buClr>
                          <a:srgbClr val="D47806"/>
                        </a:buClr>
                        <a:buSzTx/>
                        <a:buFontTx/>
                        <a:buNone/>
                        <a:tabLst/>
                      </a:pPr>
                      <a:r>
                        <a:rPr kumimoji="0" lang="en-US" sz="1800" b="1" i="0" u="none" strike="noStrike" cap="none" normalizeH="0" baseline="0" dirty="0">
                          <a:ln>
                            <a:noFill/>
                          </a:ln>
                          <a:solidFill>
                            <a:srgbClr val="704600"/>
                          </a:solidFill>
                          <a:effectLst/>
                          <a:latin typeface="Trebuchet MS" charset="0"/>
                          <a:ea typeface="ヒラギノ角ゴ Pro W3" charset="0"/>
                          <a:cs typeface="ヒラギノ角ゴ Pro W3" charset="0"/>
                        </a:rPr>
                        <a:t>External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Chamber </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Directory</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CVB Directory</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Billboard</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Web </a:t>
                      </a: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Sites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Posters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Banners at appearances, rehearsal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Coasters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Bookmarks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Business card ads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Swapping ads</a:t>
                      </a:r>
                    </a:p>
                  </a:txBody>
                  <a:tcPr marL="92336" marR="92336" marT="45701" marB="4570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30000"/>
                        </a:spcAft>
                        <a:buClr>
                          <a:srgbClr val="D47806"/>
                        </a:buClr>
                        <a:buSzTx/>
                        <a:buFontTx/>
                        <a:buNone/>
                        <a:tabLst/>
                      </a:pPr>
                      <a:r>
                        <a:rPr kumimoji="0" lang="en-US" sz="1800" b="1" i="0" u="none" strike="noStrike" cap="none" normalizeH="0" baseline="0" dirty="0">
                          <a:ln>
                            <a:noFill/>
                          </a:ln>
                          <a:solidFill>
                            <a:srgbClr val="704600"/>
                          </a:solidFill>
                          <a:effectLst/>
                          <a:latin typeface="Trebuchet MS" charset="0"/>
                          <a:ea typeface="ヒラギノ角ゴ Pro W3" charset="0"/>
                          <a:cs typeface="ヒラギノ角ゴ Pro W3" charset="0"/>
                        </a:rPr>
                        <a:t>External</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Classified Ads </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hlinkClick r:id=""/>
                        </a:rPr>
                        <a:t>www.craigslist.com</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 </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Take-One box</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Flyers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Email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Movie Ads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Postcards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Media Releases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Word of Mouth</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Brochures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defRPr/>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In kind advertising</a:t>
                      </a:r>
                      <a:endParaRPr kumimoji="0" lang="en-US" sz="1800" b="0" i="0" u="none" strike="noStrike" cap="none" normalizeH="0" baseline="0" dirty="0">
                        <a:ln>
                          <a:noFill/>
                        </a:ln>
                        <a:solidFill>
                          <a:srgbClr val="CC0000"/>
                        </a:solidFill>
                        <a:effectLst/>
                        <a:latin typeface="Trebuchet MS" charset="0"/>
                        <a:ea typeface="ヒラギノ角ゴ Pro W3" charset="0"/>
                        <a:cs typeface="ヒラギノ角ゴ Pro W3" charset="0"/>
                      </a:endParaRPr>
                    </a:p>
                  </a:txBody>
                  <a:tcPr marL="92336" marR="92336" marT="45701" marB="45701" horzOverflow="overflow">
                    <a:lnL>
                      <a:noFill/>
                    </a:lnL>
                    <a:lnR>
                      <a:noFill/>
                    </a:lnR>
                    <a:lnT>
                      <a:noFill/>
                    </a:lnT>
                    <a:lnB>
                      <a:noFill/>
                    </a:lnB>
                    <a:lnTlToBr>
                      <a:noFill/>
                    </a:lnTlToBr>
                    <a:lnBlToTr>
                      <a:noFill/>
                    </a:lnBlToTr>
                    <a:noFill/>
                  </a:tcPr>
                </a:tc>
              </a:tr>
            </a:tbl>
          </a:graphicData>
        </a:graphic>
      </p:graphicFrame>
      <p:sp>
        <p:nvSpPr>
          <p:cNvPr id="189445" name="Rectangle 1027"/>
          <p:cNvSpPr>
            <a:spLocks noGrp="1" noChangeArrowheads="1"/>
          </p:cNvSpPr>
          <p:nvPr>
            <p:ph type="body" sz="half" idx="4294967295"/>
          </p:nvPr>
        </p:nvSpPr>
        <p:spPr>
          <a:xfrm>
            <a:off x="0" y="1524000"/>
            <a:ext cx="3848100" cy="4495800"/>
          </a:xfrm>
        </p:spPr>
        <p:txBody>
          <a:bodyPr/>
          <a:lstStyle/>
          <a:p>
            <a:pPr>
              <a:buFontTx/>
              <a:buNone/>
            </a:pPr>
            <a:endParaRPr lang="en-US" sz="2200">
              <a:latin typeface="Trebuchet MS" charset="0"/>
              <a:ea typeface="MS PGothic" charset="0"/>
            </a:endParaRPr>
          </a:p>
          <a:p>
            <a:pPr>
              <a:buFontTx/>
              <a:buNone/>
            </a:pPr>
            <a:endParaRPr lang="en-US" sz="22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4642" name="Rectangle 2"/>
          <p:cNvSpPr>
            <a:spLocks noGrp="1" noChangeArrowheads="1"/>
          </p:cNvSpPr>
          <p:nvPr>
            <p:ph type="ctrTitle"/>
          </p:nvPr>
        </p:nvSpPr>
        <p:spPr/>
        <p:txBody>
          <a:bodyPr/>
          <a:lstStyle/>
          <a:p>
            <a:pPr>
              <a:defRPr/>
            </a:pPr>
            <a:r>
              <a:rPr lang="en-US" dirty="0">
                <a:latin typeface="Trebuchet MS" charset="0"/>
                <a:ea typeface="MS PGothic" charset="0"/>
              </a:rPr>
              <a:t>Public </a:t>
            </a:r>
            <a:r>
              <a:rPr lang="en-US" dirty="0" smtClean="0">
                <a:latin typeface="Trebuchet MS" charset="0"/>
                <a:ea typeface="MS PGothic" charset="0"/>
              </a:rPr>
              <a:t>Relations – </a:t>
            </a:r>
            <a:r>
              <a:rPr lang="en-US" sz="3200" dirty="0" smtClean="0">
                <a:latin typeface="Trebuchet MS" charset="0"/>
                <a:ea typeface="MS PGothic" charset="0"/>
              </a:rPr>
              <a:t>placing stories</a:t>
            </a:r>
            <a:endParaRPr lang="en-US" dirty="0">
              <a:latin typeface="Trebuchet MS" charset="0"/>
              <a:ea typeface="MS PGothic" charset="0"/>
            </a:endParaRPr>
          </a:p>
        </p:txBody>
      </p:sp>
      <p:sp>
        <p:nvSpPr>
          <p:cNvPr id="191490" name="Rectangle 3"/>
          <p:cNvSpPr>
            <a:spLocks noGrp="1" noChangeArrowheads="1"/>
          </p:cNvSpPr>
          <p:nvPr>
            <p:ph type="subTitle" idx="1"/>
          </p:nvPr>
        </p:nvSpPr>
        <p:spPr/>
        <p:txBody>
          <a:bodyPr/>
          <a:lstStyle/>
          <a:p>
            <a:r>
              <a:rPr lang="en-US">
                <a:latin typeface="Trebuchet MS" charset="0"/>
                <a:ea typeface="MS PGothic" charset="0"/>
              </a:rPr>
              <a:t>What</a:t>
            </a:r>
            <a:r>
              <a:rPr lang="ja-JP" altLang="en-US">
                <a:latin typeface="Trebuchet MS" charset="0"/>
                <a:ea typeface="MS PGothic" charset="0"/>
              </a:rPr>
              <a:t>’</a:t>
            </a:r>
            <a:r>
              <a:rPr lang="en-US" altLang="ja-JP">
                <a:latin typeface="Trebuchet MS" charset="0"/>
                <a:ea typeface="MS PGothic" charset="0"/>
              </a:rPr>
              <a:t>s Interesting To The Media?</a:t>
            </a:r>
            <a:endParaRPr lang="en-US">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0914" name="Rectangle 2"/>
          <p:cNvSpPr>
            <a:spLocks noGrp="1" noChangeArrowheads="1"/>
          </p:cNvSpPr>
          <p:nvPr>
            <p:ph type="title"/>
          </p:nvPr>
        </p:nvSpPr>
        <p:spPr/>
        <p:txBody>
          <a:bodyPr/>
          <a:lstStyle/>
          <a:p>
            <a:pPr>
              <a:defRPr/>
            </a:pPr>
            <a:r>
              <a:rPr lang="en-US" sz="3200">
                <a:latin typeface="Trebuchet MS" charset="0"/>
                <a:ea typeface="MS PGothic" charset="0"/>
              </a:rPr>
              <a:t>Developing stories for the media</a:t>
            </a:r>
          </a:p>
        </p:txBody>
      </p:sp>
      <p:sp>
        <p:nvSpPr>
          <p:cNvPr id="209922" name="Rectangle 3"/>
          <p:cNvSpPr>
            <a:spLocks noGrp="1" noChangeArrowheads="1"/>
          </p:cNvSpPr>
          <p:nvPr>
            <p:ph idx="1"/>
          </p:nvPr>
        </p:nvSpPr>
        <p:spPr>
          <a:xfrm>
            <a:off x="609600" y="1524000"/>
            <a:ext cx="7848600" cy="4114800"/>
          </a:xfrm>
        </p:spPr>
        <p:txBody>
          <a:bodyPr/>
          <a:lstStyle/>
          <a:p>
            <a:r>
              <a:rPr lang="en-US">
                <a:latin typeface="Trebuchet MS" charset="0"/>
                <a:ea typeface="MS PGothic" charset="0"/>
              </a:rPr>
              <a:t>Decide why you want the coverage</a:t>
            </a:r>
          </a:p>
          <a:p>
            <a:r>
              <a:rPr lang="en-US">
                <a:latin typeface="Trebuchet MS" charset="0"/>
                <a:ea typeface="MS PGothic" charset="0"/>
              </a:rPr>
              <a:t>Know what</a:t>
            </a:r>
            <a:r>
              <a:rPr lang="ja-JP" altLang="en-US">
                <a:latin typeface="Trebuchet MS" charset="0"/>
                <a:ea typeface="MS PGothic" charset="0"/>
              </a:rPr>
              <a:t>’</a:t>
            </a:r>
            <a:r>
              <a:rPr lang="en-US" altLang="ja-JP">
                <a:latin typeface="Trebuchet MS" charset="0"/>
                <a:ea typeface="MS PGothic" charset="0"/>
              </a:rPr>
              <a:t>s newsworthy</a:t>
            </a:r>
          </a:p>
          <a:p>
            <a:r>
              <a:rPr lang="en-US">
                <a:latin typeface="Trebuchet MS" charset="0"/>
                <a:ea typeface="MS PGothic" charset="0"/>
              </a:rPr>
              <a:t>Develop a hook</a:t>
            </a:r>
          </a:p>
          <a:p>
            <a:r>
              <a:rPr lang="en-US">
                <a:latin typeface="Trebuchet MS" charset="0"/>
                <a:ea typeface="MS PGothic" charset="0"/>
              </a:rPr>
              <a:t>Define your approach</a:t>
            </a:r>
          </a:p>
          <a:p>
            <a:r>
              <a:rPr lang="en-US">
                <a:latin typeface="Trebuchet MS" charset="0"/>
                <a:ea typeface="MS PGothic" charset="0"/>
              </a:rPr>
              <a:t>Determine your targets</a:t>
            </a:r>
            <a:endParaRPr lang="en-US" b="1">
              <a:solidFill>
                <a:srgbClr val="CC0000"/>
              </a:solidFill>
              <a:latin typeface="Trebuchet MS" charset="0"/>
              <a:ea typeface="MS PGothic" charset="0"/>
            </a:endParaRPr>
          </a:p>
          <a:p>
            <a:pPr>
              <a:buFontTx/>
              <a:buNone/>
            </a:pPr>
            <a:endParaRPr lang="en-US">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6690" name="Rectangle 2"/>
          <p:cNvSpPr>
            <a:spLocks noGrp="1" noChangeArrowheads="1"/>
          </p:cNvSpPr>
          <p:nvPr>
            <p:ph type="title"/>
          </p:nvPr>
        </p:nvSpPr>
        <p:spPr/>
        <p:txBody>
          <a:bodyPr/>
          <a:lstStyle/>
          <a:p>
            <a:pPr>
              <a:defRPr/>
            </a:pPr>
            <a:r>
              <a:rPr lang="en-US">
                <a:latin typeface="Trebuchet MS" charset="0"/>
                <a:ea typeface="MS PGothic" charset="0"/>
              </a:rPr>
              <a:t>Human Interest Stories</a:t>
            </a:r>
          </a:p>
        </p:txBody>
      </p:sp>
      <p:sp>
        <p:nvSpPr>
          <p:cNvPr id="193538" name="Rectangle 3"/>
          <p:cNvSpPr>
            <a:spLocks noGrp="1" noChangeArrowheads="1"/>
          </p:cNvSpPr>
          <p:nvPr>
            <p:ph idx="1"/>
          </p:nvPr>
        </p:nvSpPr>
        <p:spPr/>
        <p:txBody>
          <a:bodyPr/>
          <a:lstStyle/>
          <a:p>
            <a:r>
              <a:rPr lang="en-US">
                <a:latin typeface="Trebuchet MS" charset="0"/>
                <a:ea typeface="MS PGothic" charset="0"/>
              </a:rPr>
              <a:t>Youth </a:t>
            </a:r>
          </a:p>
          <a:p>
            <a:r>
              <a:rPr lang="en-US">
                <a:latin typeface="Trebuchet MS" charset="0"/>
                <a:ea typeface="MS PGothic" charset="0"/>
              </a:rPr>
              <a:t>Senior Participation </a:t>
            </a:r>
          </a:p>
          <a:p>
            <a:r>
              <a:rPr lang="en-US">
                <a:latin typeface="Trebuchet MS" charset="0"/>
                <a:ea typeface="MS PGothic" charset="0"/>
              </a:rPr>
              <a:t>Multigenerational stories</a:t>
            </a:r>
          </a:p>
          <a:p>
            <a:r>
              <a:rPr lang="en-US">
                <a:latin typeface="Trebuchet MS" charset="0"/>
                <a:ea typeface="MS PGothic" charset="0"/>
              </a:rPr>
              <a:t>Surprise</a:t>
            </a:r>
          </a:p>
          <a:p>
            <a:r>
              <a:rPr lang="en-US">
                <a:latin typeface="Trebuchet MS" charset="0"/>
                <a:ea typeface="MS PGothic" charset="0"/>
              </a:rPr>
              <a:t>Excite</a:t>
            </a:r>
          </a:p>
          <a:p>
            <a:r>
              <a:rPr lang="en-US">
                <a:latin typeface="Trebuchet MS" charset="0"/>
                <a:ea typeface="MS PGothic" charset="0"/>
              </a:rPr>
              <a:t>Significant milestones</a:t>
            </a:r>
          </a:p>
          <a:p>
            <a:r>
              <a:rPr lang="en-US">
                <a:latin typeface="Trebuchet MS" charset="0"/>
                <a:ea typeface="MS PGothic" charset="0"/>
              </a:rPr>
              <a:t>Feel Good – Human interest</a:t>
            </a:r>
          </a:p>
        </p:txBody>
      </p:sp>
    </p:spTree>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8738" name="Rectangle 2"/>
          <p:cNvSpPr>
            <a:spLocks noGrp="1" noChangeArrowheads="1"/>
          </p:cNvSpPr>
          <p:nvPr>
            <p:ph type="title"/>
          </p:nvPr>
        </p:nvSpPr>
        <p:spPr>
          <a:xfrm>
            <a:off x="609600" y="152400"/>
            <a:ext cx="7848600" cy="1143000"/>
          </a:xfrm>
        </p:spPr>
        <p:txBody>
          <a:bodyPr/>
          <a:lstStyle/>
          <a:p>
            <a:pPr>
              <a:defRPr/>
            </a:pPr>
            <a:r>
              <a:rPr lang="en-US">
                <a:latin typeface="Trebuchet MS" charset="0"/>
                <a:ea typeface="MS PGothic" charset="0"/>
              </a:rPr>
              <a:t>Achievement By Locals</a:t>
            </a:r>
          </a:p>
        </p:txBody>
      </p:sp>
      <p:sp>
        <p:nvSpPr>
          <p:cNvPr id="195586" name="Rectangle 3"/>
          <p:cNvSpPr>
            <a:spLocks noGrp="1" noChangeArrowheads="1"/>
          </p:cNvSpPr>
          <p:nvPr>
            <p:ph idx="1"/>
          </p:nvPr>
        </p:nvSpPr>
        <p:spPr>
          <a:xfrm>
            <a:off x="609600" y="1066800"/>
            <a:ext cx="7848600" cy="5410200"/>
          </a:xfrm>
        </p:spPr>
        <p:txBody>
          <a:bodyPr/>
          <a:lstStyle/>
          <a:p>
            <a:pPr>
              <a:lnSpc>
                <a:spcPct val="90000"/>
              </a:lnSpc>
            </a:pPr>
            <a:r>
              <a:rPr lang="en-US" dirty="0">
                <a:latin typeface="Trebuchet MS" charset="0"/>
                <a:ea typeface="MS PGothic" charset="0"/>
              </a:rPr>
              <a:t>Awards received </a:t>
            </a:r>
          </a:p>
          <a:p>
            <a:pPr lvl="1">
              <a:lnSpc>
                <a:spcPct val="90000"/>
              </a:lnSpc>
            </a:pPr>
            <a:r>
              <a:rPr lang="en-US" dirty="0">
                <a:latin typeface="Trebuchet MS" charset="0"/>
                <a:ea typeface="MS PGothic" charset="0"/>
              </a:rPr>
              <a:t>Successful contest participation</a:t>
            </a:r>
          </a:p>
          <a:p>
            <a:pPr lvl="1">
              <a:lnSpc>
                <a:spcPct val="90000"/>
              </a:lnSpc>
            </a:pPr>
            <a:r>
              <a:rPr lang="en-US" dirty="0">
                <a:latin typeface="Trebuchet MS" charset="0"/>
                <a:ea typeface="MS PGothic" charset="0"/>
              </a:rPr>
              <a:t>Grants &amp; support received</a:t>
            </a:r>
          </a:p>
          <a:p>
            <a:pPr>
              <a:lnSpc>
                <a:spcPct val="90000"/>
              </a:lnSpc>
            </a:pPr>
            <a:r>
              <a:rPr lang="en-US" dirty="0">
                <a:latin typeface="Trebuchet MS" charset="0"/>
                <a:ea typeface="MS PGothic" charset="0"/>
              </a:rPr>
              <a:t>Performance at…</a:t>
            </a:r>
          </a:p>
          <a:p>
            <a:pPr lvl="1">
              <a:lnSpc>
                <a:spcPct val="90000"/>
              </a:lnSpc>
            </a:pPr>
            <a:r>
              <a:rPr lang="en-US" dirty="0">
                <a:latin typeface="Trebuchet MS" charset="0"/>
                <a:ea typeface="MS PGothic" charset="0"/>
              </a:rPr>
              <a:t>Interesting place</a:t>
            </a:r>
          </a:p>
          <a:p>
            <a:pPr lvl="1">
              <a:lnSpc>
                <a:spcPct val="90000"/>
              </a:lnSpc>
            </a:pPr>
            <a:r>
              <a:rPr lang="en-US" dirty="0">
                <a:latin typeface="Trebuchet MS" charset="0"/>
                <a:ea typeface="MS PGothic" charset="0"/>
              </a:rPr>
              <a:t>Interesting audience</a:t>
            </a:r>
          </a:p>
          <a:p>
            <a:pPr>
              <a:lnSpc>
                <a:spcPct val="90000"/>
              </a:lnSpc>
            </a:pPr>
            <a:r>
              <a:rPr lang="en-US" dirty="0">
                <a:latin typeface="Trebuchet MS" charset="0"/>
                <a:ea typeface="MS PGothic" charset="0"/>
              </a:rPr>
              <a:t>Events attended</a:t>
            </a:r>
          </a:p>
          <a:p>
            <a:pPr lvl="1">
              <a:lnSpc>
                <a:spcPct val="90000"/>
              </a:lnSpc>
            </a:pPr>
            <a:r>
              <a:rPr lang="en-US" dirty="0">
                <a:latin typeface="Trebuchet MS" charset="0"/>
                <a:ea typeface="MS PGothic" charset="0"/>
              </a:rPr>
              <a:t>Conventions</a:t>
            </a:r>
          </a:p>
          <a:p>
            <a:pPr lvl="1">
              <a:lnSpc>
                <a:spcPct val="90000"/>
              </a:lnSpc>
            </a:pPr>
            <a:r>
              <a:rPr lang="en-US" dirty="0">
                <a:latin typeface="Trebuchet MS" charset="0"/>
                <a:ea typeface="MS PGothic" charset="0"/>
              </a:rPr>
              <a:t>Contests</a:t>
            </a:r>
          </a:p>
          <a:p>
            <a:pPr lvl="1">
              <a:lnSpc>
                <a:spcPct val="90000"/>
              </a:lnSpc>
            </a:pPr>
            <a:r>
              <a:rPr lang="en-US" dirty="0">
                <a:latin typeface="Trebuchet MS" charset="0"/>
                <a:ea typeface="MS PGothic" charset="0"/>
              </a:rPr>
              <a:t>Educational experiences</a:t>
            </a:r>
          </a:p>
          <a:p>
            <a:pPr lvl="1">
              <a:lnSpc>
                <a:spcPct val="90000"/>
              </a:lnSpc>
              <a:buFontTx/>
              <a:buNone/>
            </a:pPr>
            <a:endParaRPr lang="en-US" dirty="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9954" name="Rectangle 2"/>
          <p:cNvSpPr>
            <a:spLocks noGrp="1" noChangeArrowheads="1"/>
          </p:cNvSpPr>
          <p:nvPr>
            <p:ph type="title"/>
          </p:nvPr>
        </p:nvSpPr>
        <p:spPr/>
        <p:txBody>
          <a:bodyPr/>
          <a:lstStyle/>
          <a:p>
            <a:pPr>
              <a:defRPr/>
            </a:pPr>
            <a:r>
              <a:rPr lang="en-US" dirty="0" smtClean="0">
                <a:latin typeface="Trebuchet MS" charset="0"/>
                <a:ea typeface="MS PGothic" charset="0"/>
              </a:rPr>
              <a:t>Study the publications</a:t>
            </a:r>
            <a:endParaRPr lang="en-US" dirty="0">
              <a:latin typeface="Trebuchet MS" charset="0"/>
              <a:ea typeface="MS PGothic" charset="0"/>
            </a:endParaRPr>
          </a:p>
        </p:txBody>
      </p:sp>
      <p:sp>
        <p:nvSpPr>
          <p:cNvPr id="211970" name="Rectangle 3"/>
          <p:cNvSpPr>
            <a:spLocks noGrp="1" noChangeArrowheads="1"/>
          </p:cNvSpPr>
          <p:nvPr>
            <p:ph idx="1"/>
          </p:nvPr>
        </p:nvSpPr>
        <p:spPr/>
        <p:txBody>
          <a:bodyPr/>
          <a:lstStyle/>
          <a:p>
            <a:r>
              <a:rPr lang="en-US" sz="3000">
                <a:latin typeface="Trebuchet MS" charset="0"/>
                <a:ea typeface="MS PGothic" charset="0"/>
              </a:rPr>
              <a:t>Learn what you can about publications</a:t>
            </a:r>
          </a:p>
          <a:p>
            <a:r>
              <a:rPr lang="en-US" sz="3000">
                <a:latin typeface="Trebuchet MS" charset="0"/>
                <a:ea typeface="MS PGothic" charset="0"/>
              </a:rPr>
              <a:t>Learn about the writers</a:t>
            </a:r>
          </a:p>
          <a:p>
            <a:r>
              <a:rPr lang="en-US" sz="3000">
                <a:latin typeface="Trebuchet MS" charset="0"/>
                <a:ea typeface="MS PGothic" charset="0"/>
              </a:rPr>
              <a:t>Learn about the mission of the publication</a:t>
            </a: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4626" name="Rectangle 2"/>
          <p:cNvSpPr>
            <a:spLocks noGrp="1" noChangeArrowheads="1"/>
          </p:cNvSpPr>
          <p:nvPr>
            <p:ph type="title"/>
          </p:nvPr>
        </p:nvSpPr>
        <p:spPr/>
        <p:txBody>
          <a:bodyPr/>
          <a:lstStyle/>
          <a:p>
            <a:pPr>
              <a:defRPr/>
            </a:pPr>
            <a:r>
              <a:rPr lang="en-US" sz="3900" dirty="0">
                <a:latin typeface="Trebuchet MS" charset="0"/>
                <a:ea typeface="MS PGothic" charset="0"/>
              </a:rPr>
              <a:t>Recommended </a:t>
            </a:r>
            <a:r>
              <a:rPr lang="en-US" sz="3900" dirty="0" smtClean="0">
                <a:latin typeface="Trebuchet MS" charset="0"/>
                <a:ea typeface="MS PGothic" charset="0"/>
              </a:rPr>
              <a:t>Activities:</a:t>
            </a:r>
            <a:r>
              <a:rPr lang="en-US" sz="3900" dirty="0">
                <a:latin typeface="Trebuchet MS" charset="0"/>
                <a:ea typeface="MS PGothic" charset="0"/>
              </a:rPr>
              <a:t>	</a:t>
            </a:r>
          </a:p>
        </p:txBody>
      </p:sp>
      <p:sp>
        <p:nvSpPr>
          <p:cNvPr id="73730" name="Rectangle 3"/>
          <p:cNvSpPr>
            <a:spLocks noGrp="1" noChangeArrowheads="1"/>
          </p:cNvSpPr>
          <p:nvPr>
            <p:ph idx="1"/>
          </p:nvPr>
        </p:nvSpPr>
        <p:spPr>
          <a:xfrm>
            <a:off x="609600" y="1524000"/>
            <a:ext cx="7848600" cy="4800600"/>
          </a:xfrm>
        </p:spPr>
        <p:txBody>
          <a:bodyPr/>
          <a:lstStyle/>
          <a:p>
            <a:r>
              <a:rPr lang="en-US" sz="2400">
                <a:latin typeface="Trebuchet MS" charset="0"/>
                <a:ea typeface="MS PGothic" charset="0"/>
              </a:rPr>
              <a:t>Attend Leadership Academy and, when possible, other training seminars</a:t>
            </a:r>
          </a:p>
          <a:p>
            <a:r>
              <a:rPr lang="en-US" sz="2400">
                <a:latin typeface="Trebuchet MS" charset="0"/>
                <a:ea typeface="MS PGothic" charset="0"/>
              </a:rPr>
              <a:t>Develop a public relations/marketing plan</a:t>
            </a:r>
          </a:p>
          <a:p>
            <a:r>
              <a:rPr lang="en-US" sz="2400">
                <a:latin typeface="Trebuchet MS" charset="0"/>
                <a:ea typeface="MS PGothic" charset="0"/>
              </a:rPr>
              <a:t>Build relationships between chapter and:</a:t>
            </a:r>
          </a:p>
          <a:p>
            <a:pPr lvl="1"/>
            <a:r>
              <a:rPr lang="en-US">
                <a:latin typeface="Trebuchet MS" charset="0"/>
                <a:ea typeface="MS PGothic" charset="0"/>
              </a:rPr>
              <a:t>Media</a:t>
            </a:r>
          </a:p>
          <a:p>
            <a:pPr lvl="1"/>
            <a:r>
              <a:rPr lang="en-US">
                <a:latin typeface="Trebuchet MS" charset="0"/>
                <a:ea typeface="MS PGothic" charset="0"/>
              </a:rPr>
              <a:t>Local community, civic organizations</a:t>
            </a:r>
          </a:p>
          <a:p>
            <a:pPr lvl="1"/>
            <a:r>
              <a:rPr lang="en-US">
                <a:latin typeface="Trebuchet MS" charset="0"/>
                <a:ea typeface="MS PGothic" charset="0"/>
              </a:rPr>
              <a:t>Other society chapters	</a:t>
            </a:r>
          </a:p>
        </p:txBody>
      </p:sp>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1026" name="Rectangle 1026"/>
          <p:cNvSpPr>
            <a:spLocks noGrp="1" noChangeArrowheads="1"/>
          </p:cNvSpPr>
          <p:nvPr>
            <p:ph type="title"/>
          </p:nvPr>
        </p:nvSpPr>
        <p:spPr/>
        <p:txBody>
          <a:bodyPr/>
          <a:lstStyle/>
          <a:p>
            <a:pPr>
              <a:defRPr/>
            </a:pPr>
            <a:r>
              <a:rPr lang="en-US">
                <a:latin typeface="Trebuchet MS" charset="0"/>
                <a:ea typeface="MS PGothic" charset="0"/>
              </a:rPr>
              <a:t>Print</a:t>
            </a:r>
          </a:p>
        </p:txBody>
      </p:sp>
      <p:sp>
        <p:nvSpPr>
          <p:cNvPr id="207874" name="Rectangle 1027"/>
          <p:cNvSpPr>
            <a:spLocks noGrp="1" noChangeArrowheads="1"/>
          </p:cNvSpPr>
          <p:nvPr>
            <p:ph idx="1"/>
          </p:nvPr>
        </p:nvSpPr>
        <p:spPr/>
        <p:txBody>
          <a:bodyPr/>
          <a:lstStyle/>
          <a:p>
            <a:r>
              <a:rPr lang="en-US">
                <a:latin typeface="Trebuchet MS" charset="0"/>
                <a:ea typeface="MS PGothic" charset="0"/>
              </a:rPr>
              <a:t>Free Papers &amp; Newsletters</a:t>
            </a:r>
          </a:p>
          <a:p>
            <a:r>
              <a:rPr lang="en-US">
                <a:latin typeface="Trebuchet MS" charset="0"/>
                <a:ea typeface="MS PGothic" charset="0"/>
              </a:rPr>
              <a:t>Weekly Newspapers</a:t>
            </a:r>
          </a:p>
          <a:p>
            <a:r>
              <a:rPr lang="en-US">
                <a:latin typeface="Trebuchet MS" charset="0"/>
                <a:ea typeface="MS PGothic" charset="0"/>
              </a:rPr>
              <a:t>Daily Newspapers</a:t>
            </a:r>
          </a:p>
          <a:p>
            <a:r>
              <a:rPr lang="en-US">
                <a:latin typeface="Trebuchet MS" charset="0"/>
                <a:ea typeface="MS PGothic" charset="0"/>
              </a:rPr>
              <a:t>Magazines</a:t>
            </a:r>
          </a:p>
          <a:p>
            <a:r>
              <a:rPr lang="en-US">
                <a:latin typeface="Trebuchet MS" charset="0"/>
                <a:ea typeface="MS PGothic" charset="0"/>
              </a:rPr>
              <a:t>Direct Mail</a:t>
            </a:r>
          </a:p>
          <a:p>
            <a:r>
              <a:rPr lang="en-US">
                <a:latin typeface="Trebuchet MS" charset="0"/>
                <a:ea typeface="MS PGothic" charset="0"/>
              </a:rPr>
              <a:t>Posters &amp; Flyers</a:t>
            </a:r>
          </a:p>
        </p:txBody>
      </p:sp>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0786" name="Rectangle 2"/>
          <p:cNvSpPr>
            <a:spLocks noGrp="1" noChangeArrowheads="1"/>
          </p:cNvSpPr>
          <p:nvPr>
            <p:ph type="title"/>
          </p:nvPr>
        </p:nvSpPr>
        <p:spPr/>
        <p:txBody>
          <a:bodyPr/>
          <a:lstStyle/>
          <a:p>
            <a:pPr>
              <a:defRPr/>
            </a:pPr>
            <a:r>
              <a:rPr lang="en-US">
                <a:latin typeface="Trebuchet MS" charset="0"/>
                <a:ea typeface="MS PGothic" charset="0"/>
              </a:rPr>
              <a:t>Who Owns &amp; Controls Media</a:t>
            </a:r>
          </a:p>
        </p:txBody>
      </p:sp>
      <p:sp>
        <p:nvSpPr>
          <p:cNvPr id="197634" name="Rectangle 3"/>
          <p:cNvSpPr>
            <a:spLocks noGrp="1" noChangeArrowheads="1"/>
          </p:cNvSpPr>
          <p:nvPr>
            <p:ph idx="1"/>
          </p:nvPr>
        </p:nvSpPr>
        <p:spPr>
          <a:xfrm>
            <a:off x="685800" y="1143000"/>
            <a:ext cx="7848600" cy="4495800"/>
          </a:xfrm>
        </p:spPr>
        <p:txBody>
          <a:bodyPr/>
          <a:lstStyle/>
          <a:p>
            <a:r>
              <a:rPr lang="en-US">
                <a:latin typeface="Trebuchet MS" charset="0"/>
                <a:ea typeface="MS PGothic" charset="0"/>
              </a:rPr>
              <a:t>Who do we know who knows these people</a:t>
            </a:r>
          </a:p>
          <a:p>
            <a:pPr lvl="1"/>
            <a:r>
              <a:rPr lang="en-US">
                <a:latin typeface="Trebuchet MS" charset="0"/>
                <a:ea typeface="MS PGothic" charset="0"/>
              </a:rPr>
              <a:t>Friends</a:t>
            </a:r>
          </a:p>
          <a:p>
            <a:pPr lvl="1"/>
            <a:r>
              <a:rPr lang="en-US">
                <a:latin typeface="Trebuchet MS" charset="0"/>
                <a:ea typeface="MS PGothic" charset="0"/>
              </a:rPr>
              <a:t>Advertisers</a:t>
            </a:r>
          </a:p>
          <a:p>
            <a:pPr lvl="1"/>
            <a:r>
              <a:rPr lang="en-US">
                <a:latin typeface="Trebuchet MS" charset="0"/>
                <a:ea typeface="MS PGothic" charset="0"/>
              </a:rPr>
              <a:t>Associates</a:t>
            </a:r>
          </a:p>
          <a:p>
            <a:r>
              <a:rPr lang="en-US">
                <a:latin typeface="Trebuchet MS" charset="0"/>
                <a:ea typeface="MS PGothic" charset="0"/>
              </a:rPr>
              <a:t>What are they interested in knowing about</a:t>
            </a:r>
          </a:p>
          <a:p>
            <a:pPr lvl="1"/>
            <a:r>
              <a:rPr lang="en-US">
                <a:latin typeface="Trebuchet MS" charset="0"/>
                <a:ea typeface="MS PGothic" charset="0"/>
              </a:rPr>
              <a:t>What they already report on</a:t>
            </a:r>
          </a:p>
          <a:p>
            <a:pPr lvl="1"/>
            <a:r>
              <a:rPr lang="en-US">
                <a:latin typeface="Trebuchet MS" charset="0"/>
                <a:ea typeface="MS PGothic" charset="0"/>
              </a:rPr>
              <a:t>What they say they are interested in</a:t>
            </a:r>
          </a:p>
          <a:p>
            <a:r>
              <a:rPr lang="en-US">
                <a:latin typeface="Trebuchet MS" charset="0"/>
                <a:ea typeface="MS PGothic" charset="0"/>
              </a:rPr>
              <a:t>What are their deadlines &amp; publication dates</a:t>
            </a:r>
          </a:p>
        </p:txBody>
      </p:sp>
    </p:spTree>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2834" name="Rectangle 2"/>
          <p:cNvSpPr>
            <a:spLocks noGrp="1" noChangeArrowheads="1"/>
          </p:cNvSpPr>
          <p:nvPr>
            <p:ph type="title"/>
          </p:nvPr>
        </p:nvSpPr>
        <p:spPr/>
        <p:txBody>
          <a:bodyPr/>
          <a:lstStyle/>
          <a:p>
            <a:pPr>
              <a:defRPr/>
            </a:pPr>
            <a:r>
              <a:rPr lang="en-US">
                <a:latin typeface="Trebuchet MS" charset="0"/>
                <a:ea typeface="MS PGothic" charset="0"/>
              </a:rPr>
              <a:t>How To Meet Them Informally</a:t>
            </a:r>
          </a:p>
        </p:txBody>
      </p:sp>
      <p:sp>
        <p:nvSpPr>
          <p:cNvPr id="199682" name="Rectangle 3"/>
          <p:cNvSpPr>
            <a:spLocks noGrp="1" noChangeArrowheads="1"/>
          </p:cNvSpPr>
          <p:nvPr>
            <p:ph idx="1"/>
          </p:nvPr>
        </p:nvSpPr>
        <p:spPr/>
        <p:txBody>
          <a:bodyPr/>
          <a:lstStyle/>
          <a:p>
            <a:r>
              <a:rPr lang="en-US">
                <a:latin typeface="Trebuchet MS" charset="0"/>
                <a:ea typeface="MS PGothic" charset="0"/>
              </a:rPr>
              <a:t>Organizations they belong to</a:t>
            </a:r>
          </a:p>
          <a:p>
            <a:pPr lvl="1"/>
            <a:r>
              <a:rPr lang="en-US">
                <a:latin typeface="Trebuchet MS" charset="0"/>
                <a:ea typeface="MS PGothic" charset="0"/>
              </a:rPr>
              <a:t>Chamber of commerce</a:t>
            </a:r>
          </a:p>
          <a:p>
            <a:pPr lvl="1"/>
            <a:r>
              <a:rPr lang="en-US">
                <a:latin typeface="Trebuchet MS" charset="0"/>
                <a:ea typeface="MS PGothic" charset="0"/>
              </a:rPr>
              <a:t>Service clubs</a:t>
            </a:r>
          </a:p>
          <a:p>
            <a:r>
              <a:rPr lang="en-US">
                <a:latin typeface="Trebuchet MS" charset="0"/>
                <a:ea typeface="MS PGothic" charset="0"/>
              </a:rPr>
              <a:t>Where their children go</a:t>
            </a:r>
          </a:p>
          <a:p>
            <a:pPr lvl="1"/>
            <a:r>
              <a:rPr lang="en-US">
                <a:latin typeface="Trebuchet MS" charset="0"/>
                <a:ea typeface="MS PGothic" charset="0"/>
              </a:rPr>
              <a:t>School events</a:t>
            </a:r>
          </a:p>
          <a:p>
            <a:pPr lvl="1"/>
            <a:r>
              <a:rPr lang="en-US">
                <a:latin typeface="Trebuchet MS" charset="0"/>
                <a:ea typeface="MS PGothic" charset="0"/>
              </a:rPr>
              <a:t>Athletic events</a:t>
            </a:r>
          </a:p>
        </p:txBody>
      </p:sp>
    </p:spTree>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4882" name="Rectangle 2"/>
          <p:cNvSpPr>
            <a:spLocks noGrp="1" noChangeArrowheads="1"/>
          </p:cNvSpPr>
          <p:nvPr>
            <p:ph type="title"/>
          </p:nvPr>
        </p:nvSpPr>
        <p:spPr/>
        <p:txBody>
          <a:bodyPr/>
          <a:lstStyle/>
          <a:p>
            <a:pPr>
              <a:defRPr/>
            </a:pPr>
            <a:r>
              <a:rPr lang="en-US">
                <a:latin typeface="Trebuchet MS" charset="0"/>
                <a:ea typeface="MS PGothic" charset="0"/>
              </a:rPr>
              <a:t>Face-To-Face Meetings</a:t>
            </a:r>
          </a:p>
        </p:txBody>
      </p:sp>
      <p:sp>
        <p:nvSpPr>
          <p:cNvPr id="201730" name="Rectangle 3"/>
          <p:cNvSpPr>
            <a:spLocks noGrp="1" noChangeArrowheads="1"/>
          </p:cNvSpPr>
          <p:nvPr>
            <p:ph idx="1"/>
          </p:nvPr>
        </p:nvSpPr>
        <p:spPr/>
        <p:txBody>
          <a:bodyPr/>
          <a:lstStyle/>
          <a:p>
            <a:r>
              <a:rPr lang="en-US">
                <a:latin typeface="Trebuchet MS" charset="0"/>
                <a:ea typeface="MS PGothic" charset="0"/>
              </a:rPr>
              <a:t>Hand them your material if you can</a:t>
            </a:r>
          </a:p>
          <a:p>
            <a:r>
              <a:rPr lang="en-US">
                <a:latin typeface="Trebuchet MS" charset="0"/>
                <a:ea typeface="MS PGothic" charset="0"/>
              </a:rPr>
              <a:t>If you can not meet them to hand over material</a:t>
            </a:r>
          </a:p>
          <a:p>
            <a:pPr lvl="1"/>
            <a:r>
              <a:rPr lang="en-US">
                <a:latin typeface="Trebuchet MS" charset="0"/>
                <a:ea typeface="MS PGothic" charset="0"/>
              </a:rPr>
              <a:t>Follow up by telephone</a:t>
            </a:r>
          </a:p>
          <a:p>
            <a:pPr lvl="1"/>
            <a:r>
              <a:rPr lang="en-US">
                <a:latin typeface="Trebuchet MS" charset="0"/>
                <a:ea typeface="MS PGothic" charset="0"/>
              </a:rPr>
              <a:t>Follow up by email</a:t>
            </a:r>
          </a:p>
          <a:p>
            <a:r>
              <a:rPr lang="en-US">
                <a:latin typeface="Trebuchet MS" charset="0"/>
                <a:ea typeface="MS PGothic" charset="0"/>
              </a:rPr>
              <a:t>If you cannot meet the person sought, meet their associate or assistant</a:t>
            </a:r>
          </a:p>
          <a:p>
            <a:pPr lvl="1"/>
            <a:r>
              <a:rPr lang="en-US">
                <a:latin typeface="Trebuchet MS" charset="0"/>
                <a:ea typeface="MS PGothic" charset="0"/>
              </a:rPr>
              <a:t>Harder to ignore submission if personal</a:t>
            </a:r>
          </a:p>
          <a:p>
            <a:pPr lvl="1"/>
            <a:r>
              <a:rPr lang="en-US">
                <a:latin typeface="Trebuchet MS" charset="0"/>
                <a:ea typeface="MS PGothic" charset="0"/>
              </a:rPr>
              <a:t>Opportunity to answer questions</a:t>
            </a:r>
          </a:p>
        </p:txBody>
      </p:sp>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6930" name="Rectangle 2"/>
          <p:cNvSpPr>
            <a:spLocks noGrp="1" noChangeArrowheads="1"/>
          </p:cNvSpPr>
          <p:nvPr>
            <p:ph type="title"/>
          </p:nvPr>
        </p:nvSpPr>
        <p:spPr/>
        <p:txBody>
          <a:bodyPr/>
          <a:lstStyle/>
          <a:p>
            <a:pPr>
              <a:defRPr/>
            </a:pPr>
            <a:r>
              <a:rPr lang="en-US">
                <a:latin typeface="Trebuchet MS" charset="0"/>
                <a:ea typeface="MS PGothic" charset="0"/>
              </a:rPr>
              <a:t>Media Recognition</a:t>
            </a:r>
          </a:p>
        </p:txBody>
      </p:sp>
      <p:sp>
        <p:nvSpPr>
          <p:cNvPr id="203778" name="Rectangle 3"/>
          <p:cNvSpPr>
            <a:spLocks noGrp="1" noChangeArrowheads="1"/>
          </p:cNvSpPr>
          <p:nvPr>
            <p:ph idx="1"/>
          </p:nvPr>
        </p:nvSpPr>
        <p:spPr>
          <a:xfrm>
            <a:off x="990600" y="1143000"/>
            <a:ext cx="7848600" cy="4495800"/>
          </a:xfrm>
        </p:spPr>
        <p:txBody>
          <a:bodyPr/>
          <a:lstStyle/>
          <a:p>
            <a:r>
              <a:rPr lang="en-US" sz="2200" b="1">
                <a:latin typeface="Trebuchet MS" charset="0"/>
                <a:ea typeface="MS PGothic" charset="0"/>
              </a:rPr>
              <a:t>Thank your media contacts for helping you do your job</a:t>
            </a:r>
          </a:p>
          <a:p>
            <a:pPr lvl="1"/>
            <a:r>
              <a:rPr lang="en-US" sz="2000">
                <a:latin typeface="Trebuchet MS" charset="0"/>
                <a:ea typeface="MS PGothic" charset="0"/>
              </a:rPr>
              <a:t>Yes, they need to fill their space, but they could do it with material from someone else</a:t>
            </a:r>
          </a:p>
          <a:p>
            <a:pPr lvl="1"/>
            <a:r>
              <a:rPr lang="en-US" sz="2000">
                <a:latin typeface="Trebuchet MS" charset="0"/>
                <a:ea typeface="MS PGothic" charset="0"/>
              </a:rPr>
              <a:t>They can ignore your material if they do not like you or your organization</a:t>
            </a:r>
          </a:p>
          <a:p>
            <a:r>
              <a:rPr lang="en-US" sz="2200" b="1">
                <a:latin typeface="Trebuchet MS" charset="0"/>
                <a:ea typeface="MS PGothic" charset="0"/>
              </a:rPr>
              <a:t>Consider a media recognition night at a guest night</a:t>
            </a:r>
          </a:p>
          <a:p>
            <a:pPr lvl="1"/>
            <a:r>
              <a:rPr lang="en-US" sz="2000">
                <a:latin typeface="Trebuchet MS" charset="0"/>
                <a:ea typeface="MS PGothic" charset="0"/>
              </a:rPr>
              <a:t>Award a certificate to those who publish your material</a:t>
            </a:r>
          </a:p>
          <a:p>
            <a:pPr lvl="1"/>
            <a:r>
              <a:rPr lang="en-US" sz="2000">
                <a:latin typeface="Trebuchet MS" charset="0"/>
                <a:ea typeface="MS PGothic" charset="0"/>
              </a:rPr>
              <a:t>Thank them before your chapter</a:t>
            </a:r>
          </a:p>
          <a:p>
            <a:pPr lvl="1"/>
            <a:r>
              <a:rPr lang="en-US" sz="2000">
                <a:latin typeface="Trebuchet MS" charset="0"/>
                <a:ea typeface="MS PGothic" charset="0"/>
              </a:rPr>
              <a:t>Post their clipping of your material at your meeting place</a:t>
            </a:r>
          </a:p>
          <a:p>
            <a:r>
              <a:rPr lang="en-US" sz="2200" b="1">
                <a:latin typeface="Trebuchet MS" charset="0"/>
                <a:ea typeface="MS PGothic" charset="0"/>
              </a:rPr>
              <a:t>Provide free tickets to your events and give them good seats</a:t>
            </a:r>
          </a:p>
        </p:txBody>
      </p:sp>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0770"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16066" name="Rectangle 3"/>
          <p:cNvSpPr>
            <a:spLocks noGrp="1" noChangeArrowheads="1"/>
          </p:cNvSpPr>
          <p:nvPr>
            <p:ph idx="1"/>
          </p:nvPr>
        </p:nvSpPr>
        <p:spPr>
          <a:xfrm>
            <a:off x="533400" y="1338263"/>
            <a:ext cx="7848600" cy="5486400"/>
          </a:xfrm>
        </p:spPr>
        <p:txBody>
          <a:bodyPr/>
          <a:lstStyle/>
          <a:p>
            <a:pPr>
              <a:buFontTx/>
              <a:buNone/>
            </a:pPr>
            <a:r>
              <a:rPr lang="en-US" sz="2800" b="1">
                <a:latin typeface="Trebuchet MS" charset="0"/>
                <a:ea typeface="MS PGothic" charset="0"/>
              </a:rPr>
              <a:t>News release - </a:t>
            </a:r>
            <a:r>
              <a:rPr lang="en-US" sz="2900" b="1">
                <a:latin typeface="Trebuchet MS" charset="0"/>
                <a:ea typeface="MS PGothic" charset="0"/>
              </a:rPr>
              <a:t>How to write one</a:t>
            </a:r>
          </a:p>
          <a:p>
            <a:r>
              <a:rPr lang="en-US" sz="2800">
                <a:latin typeface="Trebuchet MS" charset="0"/>
                <a:ea typeface="MS PGothic" charset="0"/>
              </a:rPr>
              <a:t>Keep it to one page</a:t>
            </a:r>
          </a:p>
          <a:p>
            <a:r>
              <a:rPr lang="en-US" sz="2800">
                <a:latin typeface="Trebuchet MS" charset="0"/>
                <a:ea typeface="MS PGothic" charset="0"/>
              </a:rPr>
              <a:t>Contact information about your group at the top</a:t>
            </a:r>
          </a:p>
          <a:p>
            <a:r>
              <a:rPr lang="en-US" sz="2800">
                <a:latin typeface="Trebuchet MS" charset="0"/>
                <a:ea typeface="MS PGothic" charset="0"/>
              </a:rPr>
              <a:t>The who, what, when, where and why of your story</a:t>
            </a:r>
          </a:p>
          <a:p>
            <a:r>
              <a:rPr lang="en-US" sz="2800">
                <a:latin typeface="Trebuchet MS" charset="0"/>
                <a:ea typeface="MS PGothic" charset="0"/>
              </a:rPr>
              <a:t>The date this information is appropriate for release</a:t>
            </a:r>
          </a:p>
        </p:txBody>
      </p:sp>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0386"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18114" name="Rectangle 3"/>
          <p:cNvSpPr>
            <a:spLocks noGrp="1" noChangeArrowheads="1"/>
          </p:cNvSpPr>
          <p:nvPr>
            <p:ph idx="1"/>
          </p:nvPr>
        </p:nvSpPr>
        <p:spPr>
          <a:xfrm>
            <a:off x="609600" y="990600"/>
            <a:ext cx="7848600" cy="5486400"/>
          </a:xfrm>
        </p:spPr>
        <p:txBody>
          <a:bodyPr/>
          <a:lstStyle/>
          <a:p>
            <a:pPr>
              <a:buFontTx/>
              <a:buNone/>
            </a:pPr>
            <a:r>
              <a:rPr lang="en-US" sz="2800" b="1">
                <a:latin typeface="Trebuchet MS" charset="0"/>
                <a:ea typeface="MS PGothic" charset="0"/>
              </a:rPr>
              <a:t>News release - </a:t>
            </a:r>
            <a:r>
              <a:rPr lang="en-US" sz="2900" b="1">
                <a:latin typeface="Trebuchet MS" charset="0"/>
                <a:ea typeface="MS PGothic" charset="0"/>
              </a:rPr>
              <a:t>How to write one * </a:t>
            </a:r>
          </a:p>
          <a:p>
            <a:r>
              <a:rPr lang="en-US" sz="2800">
                <a:latin typeface="Trebuchet MS" charset="0"/>
                <a:ea typeface="MS PGothic" charset="0"/>
              </a:rPr>
              <a:t>A headline and summary of what this story is about</a:t>
            </a:r>
          </a:p>
          <a:p>
            <a:r>
              <a:rPr lang="en-US" sz="2800">
                <a:latin typeface="Trebuchet MS" charset="0"/>
                <a:ea typeface="MS PGothic" charset="0"/>
              </a:rPr>
              <a:t>A short bio on your organization</a:t>
            </a:r>
          </a:p>
          <a:p>
            <a:r>
              <a:rPr lang="en-US" sz="2800">
                <a:latin typeface="Trebuchet MS" charset="0"/>
                <a:ea typeface="MS PGothic" charset="0"/>
              </a:rPr>
              <a:t>Describe photo opportunities that may exist</a:t>
            </a:r>
          </a:p>
          <a:p>
            <a:r>
              <a:rPr lang="en-US" sz="2800">
                <a:latin typeface="Trebuchet MS" charset="0"/>
                <a:ea typeface="MS PGothic" charset="0"/>
              </a:rPr>
              <a:t>A </a:t>
            </a:r>
            <a:r>
              <a:rPr lang="ja-JP" altLang="en-US" sz="2800">
                <a:latin typeface="Trebuchet MS" charset="0"/>
                <a:ea typeface="MS PGothic" charset="0"/>
              </a:rPr>
              <a:t>“</a:t>
            </a:r>
            <a:r>
              <a:rPr lang="en-US" altLang="ja-JP" sz="2800">
                <a:latin typeface="Trebuchet MS" charset="0"/>
                <a:ea typeface="MS PGothic" charset="0"/>
              </a:rPr>
              <a:t>###</a:t>
            </a:r>
            <a:r>
              <a:rPr lang="ja-JP" altLang="en-US" sz="2800">
                <a:latin typeface="Trebuchet MS" charset="0"/>
                <a:ea typeface="MS PGothic" charset="0"/>
              </a:rPr>
              <a:t>”</a:t>
            </a:r>
            <a:r>
              <a:rPr lang="en-US" altLang="ja-JP" sz="2800">
                <a:latin typeface="Trebuchet MS" charset="0"/>
                <a:ea typeface="MS PGothic" charset="0"/>
              </a:rPr>
              <a:t> symbol at the end denotes the end of the release</a:t>
            </a:r>
          </a:p>
          <a:p>
            <a:r>
              <a:rPr lang="en-US" sz="2800">
                <a:latin typeface="Trebuchet MS" charset="0"/>
                <a:ea typeface="MS PGothic" charset="0"/>
              </a:rPr>
              <a:t>* press releases are routinely ignored by the media.</a:t>
            </a:r>
          </a:p>
          <a:p>
            <a:endParaRPr lang="en-US" sz="30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2818"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20162" name="Rectangle 3"/>
          <p:cNvSpPr>
            <a:spLocks noGrp="1" noChangeArrowheads="1"/>
          </p:cNvSpPr>
          <p:nvPr>
            <p:ph idx="1"/>
          </p:nvPr>
        </p:nvSpPr>
        <p:spPr>
          <a:xfrm>
            <a:off x="609600" y="1219200"/>
            <a:ext cx="7848600" cy="5257800"/>
          </a:xfrm>
        </p:spPr>
        <p:txBody>
          <a:bodyPr/>
          <a:lstStyle/>
          <a:p>
            <a:pPr>
              <a:lnSpc>
                <a:spcPct val="80000"/>
              </a:lnSpc>
              <a:buFontTx/>
              <a:buNone/>
            </a:pPr>
            <a:r>
              <a:rPr lang="en-US" sz="2800" b="1">
                <a:latin typeface="Trebuchet MS" charset="0"/>
                <a:ea typeface="MS PGothic" charset="0"/>
              </a:rPr>
              <a:t>News releases</a:t>
            </a:r>
          </a:p>
          <a:p>
            <a:pPr lvl="1">
              <a:lnSpc>
                <a:spcPct val="80000"/>
              </a:lnSpc>
            </a:pPr>
            <a:r>
              <a:rPr lang="en-US" sz="2600" b="1">
                <a:latin typeface="Trebuchet MS" charset="0"/>
                <a:ea typeface="MS PGothic" charset="0"/>
              </a:rPr>
              <a:t>Who do you send a new release to?</a:t>
            </a:r>
          </a:p>
          <a:p>
            <a:pPr lvl="2">
              <a:lnSpc>
                <a:spcPct val="80000"/>
              </a:lnSpc>
            </a:pPr>
            <a:r>
              <a:rPr lang="en-US" sz="2600">
                <a:latin typeface="Trebuchet MS" charset="0"/>
                <a:ea typeface="ヒラギノ角ゴ Pro W3" charset="0"/>
                <a:cs typeface="ヒラギノ角ゴ Pro W3" charset="0"/>
              </a:rPr>
              <a:t>City editor (Newspaper)</a:t>
            </a:r>
          </a:p>
          <a:p>
            <a:pPr lvl="2">
              <a:lnSpc>
                <a:spcPct val="80000"/>
              </a:lnSpc>
            </a:pPr>
            <a:r>
              <a:rPr lang="en-US" sz="2600">
                <a:latin typeface="Trebuchet MS" charset="0"/>
                <a:ea typeface="ヒラギノ角ゴ Pro W3" charset="0"/>
                <a:cs typeface="ヒラギノ角ゴ Pro W3" charset="0"/>
              </a:rPr>
              <a:t>News editor or publisher </a:t>
            </a:r>
            <a:r>
              <a:rPr lang="en-US">
                <a:latin typeface="Trebuchet MS" charset="0"/>
                <a:ea typeface="ヒラギノ角ゴ Pro W3" charset="0"/>
                <a:cs typeface="ヒラギノ角ゴ Pro W3" charset="0"/>
              </a:rPr>
              <a:t>(Community paper)</a:t>
            </a:r>
          </a:p>
          <a:p>
            <a:pPr lvl="2">
              <a:lnSpc>
                <a:spcPct val="80000"/>
              </a:lnSpc>
            </a:pPr>
            <a:r>
              <a:rPr lang="en-US" sz="2600">
                <a:latin typeface="Trebuchet MS" charset="0"/>
                <a:ea typeface="ヒラギノ角ゴ Pro W3" charset="0"/>
                <a:cs typeface="ヒラギノ角ゴ Pro W3" charset="0"/>
              </a:rPr>
              <a:t>Assignment editor (TV)</a:t>
            </a:r>
          </a:p>
          <a:p>
            <a:pPr lvl="2">
              <a:lnSpc>
                <a:spcPct val="80000"/>
              </a:lnSpc>
            </a:pPr>
            <a:r>
              <a:rPr lang="en-US" sz="2600">
                <a:latin typeface="Trebuchet MS" charset="0"/>
                <a:ea typeface="ヒラギノ角ゴ Pro W3" charset="0"/>
                <a:cs typeface="ヒラギノ角ゴ Pro W3" charset="0"/>
              </a:rPr>
              <a:t>News director (Radio)</a:t>
            </a:r>
          </a:p>
          <a:p>
            <a:pPr lvl="1">
              <a:lnSpc>
                <a:spcPct val="80000"/>
              </a:lnSpc>
            </a:pPr>
            <a:r>
              <a:rPr lang="en-US" sz="2600" b="1">
                <a:latin typeface="Trebuchet MS" charset="0"/>
                <a:ea typeface="MS PGothic" charset="0"/>
              </a:rPr>
              <a:t>How to distribute</a:t>
            </a:r>
            <a:endParaRPr lang="en-US" sz="2600">
              <a:latin typeface="Trebuchet MS" charset="0"/>
              <a:ea typeface="ヒラギノ角ゴ Pro W3" charset="0"/>
              <a:cs typeface="ヒラギノ角ゴ Pro W3" charset="0"/>
            </a:endParaRPr>
          </a:p>
          <a:p>
            <a:pPr lvl="2">
              <a:lnSpc>
                <a:spcPct val="80000"/>
              </a:lnSpc>
            </a:pPr>
            <a:r>
              <a:rPr lang="en-US" sz="2600">
                <a:latin typeface="Trebuchet MS" charset="0"/>
                <a:ea typeface="ヒラギノ角ゴ Pro W3" charset="0"/>
                <a:cs typeface="ヒラギノ角ゴ Pro W3" charset="0"/>
              </a:rPr>
              <a:t>Email</a:t>
            </a:r>
          </a:p>
          <a:p>
            <a:pPr lvl="2">
              <a:lnSpc>
                <a:spcPct val="80000"/>
              </a:lnSpc>
            </a:pPr>
            <a:r>
              <a:rPr lang="en-US" sz="2600">
                <a:latin typeface="Trebuchet MS" charset="0"/>
                <a:ea typeface="ヒラギノ角ゴ Pro W3" charset="0"/>
                <a:cs typeface="ヒラギノ角ゴ Pro W3" charset="0"/>
              </a:rPr>
              <a:t>Mail</a:t>
            </a:r>
          </a:p>
          <a:p>
            <a:pPr lvl="2">
              <a:lnSpc>
                <a:spcPct val="80000"/>
              </a:lnSpc>
            </a:pPr>
            <a:r>
              <a:rPr lang="en-US" sz="2600">
                <a:latin typeface="Trebuchet MS" charset="0"/>
                <a:ea typeface="ヒラギノ角ゴ Pro W3" charset="0"/>
                <a:cs typeface="ヒラギノ角ゴ Pro W3" charset="0"/>
              </a:rPr>
              <a:t>In  person (by far the best way)</a:t>
            </a:r>
            <a:endParaRPr lang="en-US" sz="2600" b="1">
              <a:latin typeface="Trebuchet MS" charset="0"/>
              <a:ea typeface="ヒラギノ角ゴ Pro W3" charset="0"/>
              <a:cs typeface="ヒラギノ角ゴ Pro W3" charset="0"/>
            </a:endParaRPr>
          </a:p>
        </p:txBody>
      </p:sp>
    </p:spTree>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4866"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22210" name="Rectangle 3"/>
          <p:cNvSpPr>
            <a:spLocks noGrp="1" noChangeArrowheads="1"/>
          </p:cNvSpPr>
          <p:nvPr>
            <p:ph idx="1"/>
          </p:nvPr>
        </p:nvSpPr>
        <p:spPr>
          <a:xfrm>
            <a:off x="609600" y="1219200"/>
            <a:ext cx="7848600" cy="5257800"/>
          </a:xfrm>
        </p:spPr>
        <p:txBody>
          <a:bodyPr/>
          <a:lstStyle/>
          <a:p>
            <a:pPr>
              <a:lnSpc>
                <a:spcPct val="80000"/>
              </a:lnSpc>
              <a:buFontTx/>
              <a:buNone/>
            </a:pPr>
            <a:r>
              <a:rPr lang="en-US" sz="2800" b="1">
                <a:latin typeface="Trebuchet MS" charset="0"/>
                <a:ea typeface="MS PGothic" charset="0"/>
              </a:rPr>
              <a:t>Media kit </a:t>
            </a:r>
            <a:r>
              <a:rPr lang="en-US" sz="1600" b="1">
                <a:latin typeface="Trebuchet MS" charset="0"/>
                <a:ea typeface="MS PGothic" charset="0"/>
              </a:rPr>
              <a:t>(only helpful after media has agreed to cover your event)</a:t>
            </a:r>
          </a:p>
          <a:p>
            <a:pPr lvl="1">
              <a:lnSpc>
                <a:spcPct val="80000"/>
              </a:lnSpc>
            </a:pPr>
            <a:r>
              <a:rPr lang="en-US" sz="2600" b="1">
                <a:latin typeface="Trebuchet MS" charset="0"/>
                <a:ea typeface="MS PGothic" charset="0"/>
              </a:rPr>
              <a:t>Components</a:t>
            </a:r>
          </a:p>
          <a:p>
            <a:pPr lvl="2">
              <a:lnSpc>
                <a:spcPct val="80000"/>
              </a:lnSpc>
            </a:pPr>
            <a:r>
              <a:rPr lang="en-US" sz="2600">
                <a:latin typeface="Trebuchet MS" charset="0"/>
                <a:ea typeface="ヒラギノ角ゴ Pro W3" charset="0"/>
                <a:cs typeface="ヒラギノ角ゴ Pro W3" charset="0"/>
              </a:rPr>
              <a:t>News release</a:t>
            </a:r>
          </a:p>
          <a:p>
            <a:pPr lvl="2">
              <a:lnSpc>
                <a:spcPct val="80000"/>
              </a:lnSpc>
            </a:pPr>
            <a:r>
              <a:rPr lang="en-US" sz="2600">
                <a:latin typeface="Trebuchet MS" charset="0"/>
                <a:ea typeface="ヒラギノ角ゴ Pro W3" charset="0"/>
                <a:cs typeface="ヒラギノ角ゴ Pro W3" charset="0"/>
              </a:rPr>
              <a:t>Fact sheet or brochure</a:t>
            </a:r>
          </a:p>
          <a:p>
            <a:pPr lvl="2">
              <a:lnSpc>
                <a:spcPct val="80000"/>
              </a:lnSpc>
            </a:pPr>
            <a:r>
              <a:rPr lang="en-US" sz="2600">
                <a:latin typeface="Trebuchet MS" charset="0"/>
                <a:ea typeface="ヒラギノ角ゴ Pro W3" charset="0"/>
                <a:cs typeface="ヒラギノ角ゴ Pro W3" charset="0"/>
              </a:rPr>
              <a:t>High res, quality digital photos with identifying captions and photo credit</a:t>
            </a:r>
          </a:p>
          <a:p>
            <a:pPr lvl="2">
              <a:lnSpc>
                <a:spcPct val="80000"/>
              </a:lnSpc>
            </a:pPr>
            <a:r>
              <a:rPr lang="en-US" sz="2600">
                <a:latin typeface="Trebuchet MS" charset="0"/>
                <a:ea typeface="ヒラギノ角ゴ Pro W3" charset="0"/>
                <a:cs typeface="ヒラギノ角ゴ Pro W3" charset="0"/>
              </a:rPr>
              <a:t>Copies of previous articles written about your group</a:t>
            </a:r>
          </a:p>
          <a:p>
            <a:pPr lvl="1">
              <a:lnSpc>
                <a:spcPct val="80000"/>
              </a:lnSpc>
            </a:pPr>
            <a:r>
              <a:rPr lang="en-US" sz="2600" b="1">
                <a:latin typeface="Trebuchet MS" charset="0"/>
                <a:ea typeface="MS PGothic" charset="0"/>
              </a:rPr>
              <a:t>How to distribute</a:t>
            </a:r>
          </a:p>
          <a:p>
            <a:pPr lvl="2">
              <a:lnSpc>
                <a:spcPct val="80000"/>
              </a:lnSpc>
            </a:pPr>
            <a:r>
              <a:rPr lang="en-US" sz="2600">
                <a:latin typeface="Trebuchet MS" charset="0"/>
                <a:ea typeface="ヒラギノ角ゴ Pro W3" charset="0"/>
                <a:cs typeface="ヒラギノ角ゴ Pro W3" charset="0"/>
              </a:rPr>
              <a:t>In person, by email, on website</a:t>
            </a:r>
          </a:p>
        </p:txBody>
      </p:sp>
    </p:spTree>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4034" name="Rectangle 1026"/>
          <p:cNvSpPr>
            <a:spLocks noGrp="1" noChangeArrowheads="1"/>
          </p:cNvSpPr>
          <p:nvPr>
            <p:ph type="title"/>
          </p:nvPr>
        </p:nvSpPr>
        <p:spPr>
          <a:xfrm>
            <a:off x="609600" y="76200"/>
            <a:ext cx="8534400" cy="1143000"/>
          </a:xfrm>
        </p:spPr>
        <p:txBody>
          <a:bodyPr/>
          <a:lstStyle/>
          <a:p>
            <a:pPr>
              <a:defRPr/>
            </a:pPr>
            <a:r>
              <a:rPr lang="en-US" sz="3200" dirty="0">
                <a:ea typeface="ＭＳ Ｐゴシック" charset="0"/>
                <a:cs typeface="ＭＳ Ｐゴシック" charset="0"/>
              </a:rPr>
              <a:t>Best Ways to Approach the Media </a:t>
            </a:r>
            <a:endParaRPr lang="en-US" sz="2400" dirty="0">
              <a:ea typeface="ＭＳ Ｐゴシック" charset="0"/>
              <a:cs typeface="ＭＳ Ｐゴシック" charset="0"/>
            </a:endParaRPr>
          </a:p>
        </p:txBody>
      </p:sp>
      <p:sp>
        <p:nvSpPr>
          <p:cNvPr id="226306" name="Rectangle 1027"/>
          <p:cNvSpPr>
            <a:spLocks noGrp="1" noChangeArrowheads="1"/>
          </p:cNvSpPr>
          <p:nvPr>
            <p:ph idx="1"/>
          </p:nvPr>
        </p:nvSpPr>
        <p:spPr>
          <a:xfrm>
            <a:off x="609600" y="1524000"/>
            <a:ext cx="7848600" cy="6705600"/>
          </a:xfrm>
        </p:spPr>
        <p:txBody>
          <a:bodyPr/>
          <a:lstStyle/>
          <a:p>
            <a:pPr>
              <a:lnSpc>
                <a:spcPct val="80000"/>
              </a:lnSpc>
              <a:buFontTx/>
              <a:buNone/>
            </a:pPr>
            <a:r>
              <a:rPr lang="en-US" sz="2900" b="1">
                <a:latin typeface="Trebuchet MS" charset="0"/>
                <a:ea typeface="MS PGothic" charset="0"/>
              </a:rPr>
              <a:t> </a:t>
            </a:r>
            <a:endParaRPr lang="en-US" sz="2900">
              <a:latin typeface="Trebuchet MS" charset="0"/>
              <a:ea typeface="MS PGothic" charset="0"/>
            </a:endParaRPr>
          </a:p>
        </p:txBody>
      </p:sp>
      <p:sp>
        <p:nvSpPr>
          <p:cNvPr id="226307" name="Text Box 1028"/>
          <p:cNvSpPr txBox="1">
            <a:spLocks noChangeArrowheads="1"/>
          </p:cNvSpPr>
          <p:nvPr/>
        </p:nvSpPr>
        <p:spPr bwMode="auto">
          <a:xfrm>
            <a:off x="1143000" y="1219200"/>
            <a:ext cx="7772400" cy="418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ヒラギノ角ゴ Pro W3" charset="0"/>
                <a:cs typeface="ヒラギノ角ゴ Pro W3" charset="0"/>
              </a:defRPr>
            </a:lvl1pPr>
            <a:lvl2pPr marL="742950" indent="-285750">
              <a:defRPr sz="2000">
                <a:solidFill>
                  <a:schemeClr val="tx1"/>
                </a:solidFill>
                <a:latin typeface="Times New Roman" charset="0"/>
                <a:ea typeface="ヒラギノ角ゴ Pro W3" charset="0"/>
                <a:cs typeface="ヒラギノ角ゴ Pro W3" charset="0"/>
              </a:defRPr>
            </a:lvl2pPr>
            <a:lvl3pPr marL="1143000" indent="-228600">
              <a:defRPr sz="2000">
                <a:solidFill>
                  <a:schemeClr val="tx1"/>
                </a:solidFill>
                <a:latin typeface="Times New Roman" charset="0"/>
                <a:ea typeface="ヒラギノ角ゴ Pro W3" charset="0"/>
                <a:cs typeface="ヒラギノ角ゴ Pro W3" charset="0"/>
              </a:defRPr>
            </a:lvl3pPr>
            <a:lvl4pPr marL="1600200" indent="-228600">
              <a:defRPr sz="2000">
                <a:solidFill>
                  <a:schemeClr val="tx1"/>
                </a:solidFill>
                <a:latin typeface="Times New Roman" charset="0"/>
                <a:ea typeface="ヒラギノ角ゴ Pro W3" charset="0"/>
                <a:cs typeface="ヒラギノ角ゴ Pro W3" charset="0"/>
              </a:defRPr>
            </a:lvl4pPr>
            <a:lvl5pPr marL="2057400" indent="-228600">
              <a:defRPr sz="2000">
                <a:solidFill>
                  <a:schemeClr val="tx1"/>
                </a:solidFill>
                <a:latin typeface="Times New Roman" charset="0"/>
                <a:ea typeface="ヒラギノ角ゴ Pro W3" charset="0"/>
                <a:cs typeface="ヒラギノ角ゴ Pro W3" charset="0"/>
              </a:defRPr>
            </a:lvl5pPr>
            <a:lvl6pPr marL="25146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pPr>
              <a:spcBef>
                <a:spcPct val="50000"/>
              </a:spcBef>
              <a:buFontTx/>
              <a:buChar char="•"/>
            </a:pPr>
            <a:r>
              <a:rPr lang="en-US" sz="2800">
                <a:solidFill>
                  <a:srgbClr val="704600"/>
                </a:solidFill>
                <a:latin typeface="Trebuchet MS" charset="0"/>
              </a:rPr>
              <a:t> Determine Your Targets</a:t>
            </a:r>
          </a:p>
          <a:p>
            <a:pPr>
              <a:spcBef>
                <a:spcPct val="50000"/>
              </a:spcBef>
              <a:buFontTx/>
              <a:buChar char="•"/>
            </a:pPr>
            <a:r>
              <a:rPr lang="en-US" sz="2800">
                <a:solidFill>
                  <a:srgbClr val="704600"/>
                </a:solidFill>
                <a:latin typeface="Trebuchet MS" charset="0"/>
              </a:rPr>
              <a:t> Tell the media what you're doing and why. </a:t>
            </a:r>
          </a:p>
          <a:p>
            <a:pPr>
              <a:spcBef>
                <a:spcPct val="50000"/>
              </a:spcBef>
              <a:buFontTx/>
              <a:buChar char="•"/>
            </a:pPr>
            <a:r>
              <a:rPr lang="en-US" sz="2800">
                <a:solidFill>
                  <a:srgbClr val="704600"/>
                </a:solidFill>
                <a:latin typeface="Trebuchet MS" charset="0"/>
              </a:rPr>
              <a:t> Future stories, not accomplishments.</a:t>
            </a:r>
          </a:p>
          <a:p>
            <a:pPr>
              <a:spcBef>
                <a:spcPct val="50000"/>
              </a:spcBef>
              <a:buFontTx/>
              <a:buChar char="•"/>
            </a:pPr>
            <a:r>
              <a:rPr lang="en-US" sz="2800">
                <a:solidFill>
                  <a:srgbClr val="704600"/>
                </a:solidFill>
                <a:latin typeface="Trebuchet MS" charset="0"/>
              </a:rPr>
              <a:t> You will not get very far without a creative or unique angle</a:t>
            </a:r>
          </a:p>
          <a:p>
            <a:pPr>
              <a:spcBef>
                <a:spcPct val="50000"/>
              </a:spcBef>
              <a:buFontTx/>
              <a:buChar char="•"/>
            </a:pPr>
            <a:r>
              <a:rPr lang="en-US" sz="2800">
                <a:solidFill>
                  <a:srgbClr val="704600"/>
                </a:solidFill>
                <a:latin typeface="Trebuchet MS" charset="0"/>
              </a:rPr>
              <a:t> 5Ws &amp; How</a:t>
            </a:r>
          </a:p>
          <a:p>
            <a:pPr>
              <a:spcBef>
                <a:spcPct val="50000"/>
              </a:spcBef>
            </a:pPr>
            <a:endParaRPr lang="en-US" sz="2800">
              <a:solidFill>
                <a:srgbClr val="704600"/>
              </a:solidFill>
              <a:latin typeface="Trebuchet MS" charset="0"/>
            </a:endParaRP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3186" name="Rectangle 2"/>
          <p:cNvSpPr>
            <a:spLocks noGrp="1" noChangeArrowheads="1"/>
          </p:cNvSpPr>
          <p:nvPr>
            <p:ph type="ctrTitle"/>
          </p:nvPr>
        </p:nvSpPr>
        <p:spPr/>
        <p:txBody>
          <a:bodyPr/>
          <a:lstStyle/>
          <a:p>
            <a:pPr>
              <a:defRPr/>
            </a:pPr>
            <a:r>
              <a:rPr lang="en-US">
                <a:latin typeface="Trebuchet MS" charset="0"/>
                <a:ea typeface="MS PGothic" charset="0"/>
              </a:rPr>
              <a:t>Building a Marketing Team</a:t>
            </a:r>
          </a:p>
        </p:txBody>
      </p:sp>
      <p:sp>
        <p:nvSpPr>
          <p:cNvPr id="97282" name="Rectangle 3"/>
          <p:cNvSpPr>
            <a:spLocks noGrp="1" noChangeArrowheads="1"/>
          </p:cNvSpPr>
          <p:nvPr>
            <p:ph type="subTitle" idx="1"/>
          </p:nvPr>
        </p:nvSpPr>
        <p:spPr/>
        <p:txBody>
          <a:bodyPr/>
          <a:lstStyle/>
          <a:p>
            <a:r>
              <a:rPr lang="en-US">
                <a:latin typeface="Trebuchet MS" charset="0"/>
                <a:ea typeface="MS PGothic" charset="0"/>
              </a:rPr>
              <a:t>A top priority for you</a:t>
            </a:r>
          </a:p>
        </p:txBody>
      </p:sp>
    </p:spTree>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5858" name="Rectangle 2"/>
          <p:cNvSpPr>
            <a:spLocks noGrp="1" noChangeArrowheads="1"/>
          </p:cNvSpPr>
          <p:nvPr>
            <p:ph type="title"/>
          </p:nvPr>
        </p:nvSpPr>
        <p:spPr/>
        <p:txBody>
          <a:bodyPr/>
          <a:lstStyle/>
          <a:p>
            <a:pPr>
              <a:defRPr/>
            </a:pPr>
            <a:r>
              <a:rPr lang="en-US">
                <a:latin typeface="Trebuchet MS" charset="0"/>
                <a:ea typeface="MS PGothic" charset="0"/>
              </a:rPr>
              <a:t>Explore Local Publications</a:t>
            </a:r>
          </a:p>
        </p:txBody>
      </p:sp>
      <p:sp>
        <p:nvSpPr>
          <p:cNvPr id="228354" name="Rectangle 3"/>
          <p:cNvSpPr>
            <a:spLocks noGrp="1" noChangeArrowheads="1"/>
          </p:cNvSpPr>
          <p:nvPr>
            <p:ph idx="1"/>
          </p:nvPr>
        </p:nvSpPr>
        <p:spPr>
          <a:xfrm>
            <a:off x="609600" y="1295400"/>
            <a:ext cx="7848600" cy="5029200"/>
          </a:xfrm>
        </p:spPr>
        <p:txBody>
          <a:bodyPr/>
          <a:lstStyle/>
          <a:p>
            <a:r>
              <a:rPr lang="en-US" sz="2400">
                <a:latin typeface="Trebuchet MS" charset="0"/>
                <a:ea typeface="MS PGothic" charset="0"/>
              </a:rPr>
              <a:t>Collect papers sold in community</a:t>
            </a:r>
          </a:p>
          <a:p>
            <a:r>
              <a:rPr lang="en-US" sz="2400">
                <a:latin typeface="Trebuchet MS" charset="0"/>
                <a:ea typeface="MS PGothic" charset="0"/>
              </a:rPr>
              <a:t>Read articles about organizations like yours</a:t>
            </a:r>
          </a:p>
          <a:p>
            <a:pPr lvl="1"/>
            <a:r>
              <a:rPr lang="en-US">
                <a:latin typeface="Trebuchet MS" charset="0"/>
                <a:ea typeface="MS PGothic" charset="0"/>
              </a:rPr>
              <a:t>Note names of writers</a:t>
            </a:r>
          </a:p>
          <a:p>
            <a:pPr lvl="1"/>
            <a:r>
              <a:rPr lang="en-US">
                <a:latin typeface="Trebuchet MS" charset="0"/>
                <a:ea typeface="MS PGothic" charset="0"/>
              </a:rPr>
              <a:t>Note style of writing</a:t>
            </a:r>
          </a:p>
          <a:p>
            <a:pPr lvl="1"/>
            <a:r>
              <a:rPr lang="en-US">
                <a:latin typeface="Trebuchet MS" charset="0"/>
                <a:ea typeface="MS PGothic" charset="0"/>
              </a:rPr>
              <a:t>Note content of articles</a:t>
            </a:r>
          </a:p>
          <a:p>
            <a:r>
              <a:rPr lang="en-US" sz="2400">
                <a:latin typeface="Trebuchet MS" charset="0"/>
                <a:ea typeface="MS PGothic" charset="0"/>
              </a:rPr>
              <a:t>Clip masthead from each publication</a:t>
            </a:r>
          </a:p>
          <a:p>
            <a:pPr lvl="1"/>
            <a:r>
              <a:rPr lang="en-US">
                <a:latin typeface="Trebuchet MS" charset="0"/>
                <a:ea typeface="MS PGothic" charset="0"/>
              </a:rPr>
              <a:t>Note names of staff</a:t>
            </a:r>
          </a:p>
          <a:p>
            <a:pPr lvl="1"/>
            <a:r>
              <a:rPr lang="en-US">
                <a:latin typeface="Trebuchet MS" charset="0"/>
                <a:ea typeface="MS PGothic" charset="0"/>
              </a:rPr>
              <a:t>Note names of publisher</a:t>
            </a:r>
          </a:p>
          <a:p>
            <a:pPr lvl="1"/>
            <a:r>
              <a:rPr lang="en-US">
                <a:latin typeface="Trebuchet MS" charset="0"/>
                <a:ea typeface="MS PGothic" charset="0"/>
              </a:rPr>
              <a:t>Find them online and bookmark them</a:t>
            </a:r>
          </a:p>
        </p:txBody>
      </p:sp>
    </p:spTree>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7906" name="Rectangle 2"/>
          <p:cNvSpPr>
            <a:spLocks noGrp="1" noChangeArrowheads="1"/>
          </p:cNvSpPr>
          <p:nvPr>
            <p:ph type="title"/>
          </p:nvPr>
        </p:nvSpPr>
        <p:spPr/>
        <p:txBody>
          <a:bodyPr/>
          <a:lstStyle/>
          <a:p>
            <a:pPr>
              <a:defRPr/>
            </a:pPr>
            <a:r>
              <a:rPr lang="en-US" dirty="0" smtClean="0">
                <a:latin typeface="Trebuchet MS" charset="0"/>
                <a:ea typeface="MS PGothic" charset="0"/>
              </a:rPr>
              <a:t>Partner with Organizations</a:t>
            </a:r>
            <a:endParaRPr lang="en-US" dirty="0">
              <a:latin typeface="Trebuchet MS" charset="0"/>
              <a:ea typeface="MS PGothic" charset="0"/>
            </a:endParaRPr>
          </a:p>
        </p:txBody>
      </p:sp>
      <p:sp>
        <p:nvSpPr>
          <p:cNvPr id="230402" name="Rectangle 3"/>
          <p:cNvSpPr>
            <a:spLocks noGrp="1" noChangeArrowheads="1"/>
          </p:cNvSpPr>
          <p:nvPr>
            <p:ph idx="1"/>
          </p:nvPr>
        </p:nvSpPr>
        <p:spPr>
          <a:xfrm>
            <a:off x="609600" y="1371600"/>
            <a:ext cx="7848600" cy="4495800"/>
          </a:xfrm>
        </p:spPr>
        <p:txBody>
          <a:bodyPr/>
          <a:lstStyle/>
          <a:p>
            <a:pPr>
              <a:lnSpc>
                <a:spcPct val="90000"/>
              </a:lnSpc>
            </a:pPr>
            <a:r>
              <a:rPr lang="en-US">
                <a:latin typeface="Trebuchet MS" charset="0"/>
                <a:ea typeface="MS PGothic" charset="0"/>
              </a:rPr>
              <a:t>Chamber of Commerce </a:t>
            </a:r>
          </a:p>
          <a:p>
            <a:pPr>
              <a:lnSpc>
                <a:spcPct val="90000"/>
              </a:lnSpc>
            </a:pPr>
            <a:r>
              <a:rPr lang="en-US">
                <a:latin typeface="Trebuchet MS" charset="0"/>
                <a:ea typeface="MS PGothic" charset="0"/>
              </a:rPr>
              <a:t>Convention and Visitor</a:t>
            </a:r>
            <a:r>
              <a:rPr lang="ja-JP" altLang="en-US">
                <a:latin typeface="Trebuchet MS" charset="0"/>
                <a:ea typeface="MS PGothic" charset="0"/>
              </a:rPr>
              <a:t>’</a:t>
            </a:r>
            <a:r>
              <a:rPr lang="en-US" altLang="ja-JP">
                <a:latin typeface="Trebuchet MS" charset="0"/>
                <a:ea typeface="MS PGothic" charset="0"/>
              </a:rPr>
              <a:t>s Bureau</a:t>
            </a:r>
          </a:p>
          <a:p>
            <a:pPr>
              <a:lnSpc>
                <a:spcPct val="90000"/>
              </a:lnSpc>
            </a:pPr>
            <a:r>
              <a:rPr lang="en-US">
                <a:latin typeface="Trebuchet MS" charset="0"/>
                <a:ea typeface="MS PGothic" charset="0"/>
              </a:rPr>
              <a:t>Other Fraternal Groups</a:t>
            </a:r>
          </a:p>
          <a:p>
            <a:pPr>
              <a:lnSpc>
                <a:spcPct val="90000"/>
              </a:lnSpc>
            </a:pPr>
            <a:r>
              <a:rPr lang="en-US">
                <a:latin typeface="Trebuchet MS" charset="0"/>
                <a:ea typeface="MS PGothic" charset="0"/>
              </a:rPr>
              <a:t>Community theatre, band, orchestra</a:t>
            </a:r>
          </a:p>
          <a:p>
            <a:pPr>
              <a:lnSpc>
                <a:spcPct val="90000"/>
              </a:lnSpc>
            </a:pPr>
            <a:r>
              <a:rPr lang="en-US">
                <a:latin typeface="Trebuchet MS" charset="0"/>
                <a:ea typeface="MS PGothic" charset="0"/>
              </a:rPr>
              <a:t>Music venues</a:t>
            </a:r>
          </a:p>
          <a:p>
            <a:pPr>
              <a:lnSpc>
                <a:spcPct val="90000"/>
              </a:lnSpc>
            </a:pPr>
            <a:r>
              <a:rPr lang="en-US">
                <a:latin typeface="Trebuchet MS" charset="0"/>
                <a:ea typeface="MS PGothic" charset="0"/>
              </a:rPr>
              <a:t>Coffee shops, bookstores</a:t>
            </a:r>
          </a:p>
          <a:p>
            <a:pPr>
              <a:lnSpc>
                <a:spcPct val="90000"/>
              </a:lnSpc>
            </a:pPr>
            <a:r>
              <a:rPr lang="en-US">
                <a:latin typeface="Trebuchet MS" charset="0"/>
                <a:ea typeface="MS PGothic" charset="0"/>
              </a:rPr>
              <a:t>Women’s Barbershop groups</a:t>
            </a:r>
          </a:p>
          <a:p>
            <a:pPr>
              <a:lnSpc>
                <a:spcPct val="90000"/>
              </a:lnSpc>
            </a:pPr>
            <a:r>
              <a:rPr lang="en-US">
                <a:latin typeface="Trebuchet MS" charset="0"/>
                <a:ea typeface="MS PGothic" charset="0"/>
              </a:rPr>
              <a:t>Merchant associations</a:t>
            </a:r>
          </a:p>
        </p:txBody>
      </p:sp>
    </p:spTree>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8002" name="Rectangle 2"/>
          <p:cNvSpPr>
            <a:spLocks noGrp="1" noChangeArrowheads="1"/>
          </p:cNvSpPr>
          <p:nvPr>
            <p:ph type="ctrTitle"/>
          </p:nvPr>
        </p:nvSpPr>
        <p:spPr>
          <a:xfrm>
            <a:off x="1371600" y="1219200"/>
            <a:ext cx="7391400" cy="3048000"/>
          </a:xfrm>
        </p:spPr>
        <p:txBody>
          <a:bodyPr/>
          <a:lstStyle/>
          <a:p>
            <a:pPr>
              <a:defRPr/>
            </a:pPr>
            <a:r>
              <a:rPr lang="en-US">
                <a:latin typeface="Trebuchet MS" charset="0"/>
                <a:ea typeface="MS PGothic" charset="0"/>
              </a:rPr>
              <a:t>End of this Class, but the </a:t>
            </a:r>
            <a:br>
              <a:rPr lang="en-US">
                <a:latin typeface="Trebuchet MS" charset="0"/>
                <a:ea typeface="MS PGothic" charset="0"/>
              </a:rPr>
            </a:br>
            <a:r>
              <a:rPr lang="en-US">
                <a:solidFill>
                  <a:srgbClr val="FF0066"/>
                </a:solidFill>
                <a:latin typeface="Trebuchet MS" charset="0"/>
                <a:ea typeface="MS PGothic" charset="0"/>
              </a:rPr>
              <a:t>BEGINNING</a:t>
            </a:r>
            <a:r>
              <a:rPr lang="en-US">
                <a:latin typeface="Trebuchet MS" charset="0"/>
                <a:ea typeface="MS PGothic" charset="0"/>
              </a:rPr>
              <a:t> of your success as a </a:t>
            </a:r>
            <a:r>
              <a:rPr lang="ja-JP" altLang="en-US">
                <a:latin typeface="Trebuchet MS" charset="0"/>
                <a:ea typeface="MS PGothic" charset="0"/>
              </a:rPr>
              <a:t>“</a:t>
            </a:r>
            <a:r>
              <a:rPr lang="en-US" altLang="ja-JP">
                <a:latin typeface="Trebuchet MS" charset="0"/>
                <a:ea typeface="MS PGothic" charset="0"/>
              </a:rPr>
              <a:t>facilitator of change</a:t>
            </a:r>
            <a:endParaRPr lang="en-US">
              <a:latin typeface="Trebuchet MS" charset="0"/>
              <a:ea typeface="MS PGothic" charset="0"/>
            </a:endParaRPr>
          </a:p>
        </p:txBody>
      </p:sp>
      <p:sp>
        <p:nvSpPr>
          <p:cNvPr id="240642" name="Rectangle 3"/>
          <p:cNvSpPr>
            <a:spLocks noGrp="1" noChangeArrowheads="1"/>
          </p:cNvSpPr>
          <p:nvPr>
            <p:ph type="subTitle" idx="1"/>
          </p:nvPr>
        </p:nvSpPr>
        <p:spPr>
          <a:xfrm>
            <a:off x="1371600" y="3962400"/>
            <a:ext cx="6400800" cy="685800"/>
          </a:xfrm>
        </p:spPr>
        <p:txBody>
          <a:bodyPr/>
          <a:lstStyle/>
          <a:p>
            <a:r>
              <a:rPr lang="en-US" b="1">
                <a:solidFill>
                  <a:schemeClr val="accent2"/>
                </a:solidFill>
                <a:latin typeface="Trebuchet MS" charset="0"/>
                <a:ea typeface="MS PGothic" charset="0"/>
              </a:rPr>
              <a:t>     </a:t>
            </a:r>
            <a:r>
              <a:rPr lang="en-US" b="1">
                <a:solidFill>
                  <a:srgbClr val="FF0066"/>
                </a:solidFill>
                <a:latin typeface="Trebuchet MS" charset="0"/>
                <a:ea typeface="MS PGothic" charset="0"/>
              </a:rPr>
              <a:t>Go back and make a difference</a:t>
            </a:r>
            <a:endParaRPr lang="en-US">
              <a:solidFill>
                <a:srgbClr val="FF0066"/>
              </a:solidFill>
              <a:latin typeface="Trebuchet MS" charset="0"/>
              <a:ea typeface="MS PGothic" charset="0"/>
            </a:endParaRPr>
          </a:p>
        </p:txBody>
      </p:sp>
      <p:sp>
        <p:nvSpPr>
          <p:cNvPr id="240643" name="Rectangle 4"/>
          <p:cNvSpPr>
            <a:spLocks noChangeArrowheads="1"/>
          </p:cNvSpPr>
          <p:nvPr/>
        </p:nvSpPr>
        <p:spPr bwMode="auto">
          <a:xfrm>
            <a:off x="2005013" y="5029200"/>
            <a:ext cx="204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0050" name="Rectangle 1026"/>
          <p:cNvSpPr>
            <a:spLocks noGrp="1" noChangeArrowheads="1"/>
          </p:cNvSpPr>
          <p:nvPr>
            <p:ph type="title"/>
          </p:nvPr>
        </p:nvSpPr>
        <p:spPr>
          <a:xfrm>
            <a:off x="609600" y="0"/>
            <a:ext cx="7848600" cy="1143000"/>
          </a:xfrm>
        </p:spPr>
        <p:txBody>
          <a:bodyPr/>
          <a:lstStyle/>
          <a:p>
            <a:pPr>
              <a:defRPr/>
            </a:pPr>
            <a:r>
              <a:rPr lang="en-US">
                <a:latin typeface="Trebuchet MS" charset="0"/>
                <a:ea typeface="MS PGothic" charset="0"/>
              </a:rPr>
              <a:t>Building Your Marketing Team</a:t>
            </a:r>
          </a:p>
        </p:txBody>
      </p:sp>
      <p:sp>
        <p:nvSpPr>
          <p:cNvPr id="99330" name="Rectangle 1027"/>
          <p:cNvSpPr>
            <a:spLocks noGrp="1" noChangeArrowheads="1"/>
          </p:cNvSpPr>
          <p:nvPr>
            <p:ph idx="1"/>
          </p:nvPr>
        </p:nvSpPr>
        <p:spPr>
          <a:xfrm>
            <a:off x="609600" y="1143000"/>
            <a:ext cx="7848600" cy="5105400"/>
          </a:xfrm>
        </p:spPr>
        <p:txBody>
          <a:bodyPr/>
          <a:lstStyle/>
          <a:p>
            <a:pPr>
              <a:buFontTx/>
              <a:buNone/>
            </a:pPr>
            <a:r>
              <a:rPr lang="en-US" sz="2800" b="1">
                <a:latin typeface="Trebuchet MS" charset="0"/>
                <a:ea typeface="MS PGothic" charset="0"/>
              </a:rPr>
              <a:t>Assemble talent to compliment your skills</a:t>
            </a:r>
          </a:p>
          <a:p>
            <a:r>
              <a:rPr lang="en-US" sz="2400" b="1">
                <a:latin typeface="Trebuchet MS" charset="0"/>
                <a:ea typeface="MS PGothic" charset="0"/>
              </a:rPr>
              <a:t>Consider the skills set we surveyed</a:t>
            </a:r>
          </a:p>
          <a:p>
            <a:r>
              <a:rPr lang="en-US" sz="2400" b="1">
                <a:latin typeface="Trebuchet MS" charset="0"/>
                <a:ea typeface="MS PGothic" charset="0"/>
              </a:rPr>
              <a:t>Who in your chorus has those skills?</a:t>
            </a:r>
          </a:p>
          <a:p>
            <a:r>
              <a:rPr lang="en-US" sz="2400" b="1">
                <a:latin typeface="Trebuchet MS" charset="0"/>
                <a:ea typeface="MS PGothic" charset="0"/>
              </a:rPr>
              <a:t>Are their some outside the chorus that you can bring in?</a:t>
            </a:r>
          </a:p>
          <a:p>
            <a:r>
              <a:rPr lang="en-US" sz="2400" b="1">
                <a:latin typeface="Trebuchet MS" charset="0"/>
                <a:ea typeface="MS PGothic" charset="0"/>
              </a:rPr>
              <a:t>Make a list now of needs and possible team members</a:t>
            </a:r>
            <a:endParaRPr lang="en-US" sz="24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atin typeface="Trebuchet MS" charset="0"/>
                <a:ea typeface="MS PGothic" charset="0"/>
              </a:rPr>
              <a:t>As General George Patton said…</a:t>
            </a:r>
          </a:p>
        </p:txBody>
      </p:sp>
      <p:sp>
        <p:nvSpPr>
          <p:cNvPr id="101378" name="Content Placeholder 2"/>
          <p:cNvSpPr>
            <a:spLocks noGrp="1"/>
          </p:cNvSpPr>
          <p:nvPr>
            <p:ph idx="1"/>
          </p:nvPr>
        </p:nvSpPr>
        <p:spPr/>
        <p:txBody>
          <a:bodyPr/>
          <a:lstStyle/>
          <a:p>
            <a:pPr>
              <a:buFontTx/>
              <a:buNone/>
            </a:pPr>
            <a:r>
              <a:rPr lang="ja-JP" altLang="en-US" sz="3600">
                <a:latin typeface="Trebuchet MS" charset="0"/>
                <a:ea typeface="MS PGothic" charset="0"/>
              </a:rPr>
              <a:t>“</a:t>
            </a:r>
            <a:r>
              <a:rPr lang="en-US" altLang="ja-JP" sz="3600">
                <a:latin typeface="Trebuchet MS" charset="0"/>
                <a:ea typeface="MS PGothic" charset="0"/>
              </a:rPr>
              <a:t>Tell them what to do; not how to do it, and they will surprise you with their ingenuity.</a:t>
            </a:r>
            <a:r>
              <a:rPr lang="ja-JP" altLang="en-US" sz="3600">
                <a:latin typeface="Trebuchet MS" charset="0"/>
                <a:ea typeface="MS PGothic" charset="0"/>
              </a:rPr>
              <a:t>”</a:t>
            </a:r>
            <a:endParaRPr lang="en-US" sz="3600">
              <a:latin typeface="Trebuchet MS" charset="0"/>
              <a:ea typeface="MS PGothic" charset="0"/>
            </a:endParaRP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609600" y="381000"/>
            <a:ext cx="78486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dirty="0" smtClean="0">
                <a:effectLst/>
                <a:latin typeface="Trebuchet MS" charset="0"/>
                <a:ea typeface="MS PGothic" charset="0"/>
              </a:rPr>
              <a:t>Chapter Survey for Ideas:</a:t>
            </a:r>
            <a:endParaRPr lang="en-US" sz="2800" dirty="0">
              <a:effectLst/>
              <a:latin typeface="Trebuchet MS" charset="0"/>
              <a:ea typeface="MS PGothic" charset="0"/>
            </a:endParaRPr>
          </a:p>
        </p:txBody>
      </p:sp>
      <p:sp>
        <p:nvSpPr>
          <p:cNvPr id="21506" name="Rectangle 3"/>
          <p:cNvSpPr>
            <a:spLocks noGrp="1" noChangeArrowheads="1"/>
          </p:cNvSpPr>
          <p:nvPr>
            <p:ph idx="1"/>
          </p:nvPr>
        </p:nvSpPr>
        <p:spPr>
          <a:xfrm>
            <a:off x="304800" y="1143000"/>
            <a:ext cx="7848600" cy="4648200"/>
          </a:xfrm>
        </p:spPr>
        <p:txBody>
          <a:bodyPr/>
          <a:lstStyle/>
          <a:p>
            <a:pPr indent="-285750">
              <a:spcBef>
                <a:spcPts val="0"/>
              </a:spcBef>
              <a:spcAft>
                <a:spcPts val="300"/>
              </a:spcAft>
            </a:pPr>
            <a:r>
              <a:rPr lang="en-US" sz="1600" b="1" dirty="0" smtClean="0">
                <a:solidFill>
                  <a:srgbClr val="002060"/>
                </a:solidFill>
                <a:latin typeface="Trebuchet MS" charset="0"/>
                <a:ea typeface="MS PGothic" charset="0"/>
              </a:rPr>
              <a:t>Invite </a:t>
            </a:r>
            <a:r>
              <a:rPr lang="en-US" sz="1600" b="1" dirty="0">
                <a:solidFill>
                  <a:srgbClr val="002060"/>
                </a:solidFill>
                <a:latin typeface="Trebuchet MS" charset="0"/>
                <a:ea typeface="MS PGothic" charset="0"/>
              </a:rPr>
              <a:t>a college or HS Chorus/choir to sing on our show: </a:t>
            </a:r>
            <a:r>
              <a:rPr lang="en-US" sz="1600" b="1" dirty="0" smtClean="0">
                <a:solidFill>
                  <a:srgbClr val="002060"/>
                </a:solidFill>
                <a:latin typeface="Trebuchet MS" charset="0"/>
                <a:ea typeface="MS PGothic" charset="0"/>
              </a:rPr>
              <a:t>                               If </a:t>
            </a:r>
            <a:r>
              <a:rPr lang="en-US" sz="1600" b="1" dirty="0">
                <a:solidFill>
                  <a:srgbClr val="002060"/>
                </a:solidFill>
                <a:latin typeface="Trebuchet MS" charset="0"/>
                <a:ea typeface="MS PGothic" charset="0"/>
              </a:rPr>
              <a:t>dad sings, get in free</a:t>
            </a:r>
          </a:p>
          <a:p>
            <a:pPr indent="-285750">
              <a:spcBef>
                <a:spcPts val="0"/>
              </a:spcBef>
              <a:spcAft>
                <a:spcPts val="300"/>
              </a:spcAft>
            </a:pPr>
            <a:r>
              <a:rPr lang="en-US" sz="1600" b="1" dirty="0">
                <a:solidFill>
                  <a:srgbClr val="002060"/>
                </a:solidFill>
                <a:latin typeface="Trebuchet MS" charset="0"/>
                <a:ea typeface="MS PGothic" charset="0"/>
              </a:rPr>
              <a:t>Approach clubs like Rotary, Optimist, Toast-Masters,  </a:t>
            </a:r>
            <a:r>
              <a:rPr lang="en-US" sz="1600" b="1" dirty="0" smtClean="0">
                <a:solidFill>
                  <a:srgbClr val="002060"/>
                </a:solidFill>
                <a:latin typeface="Trebuchet MS" charset="0"/>
                <a:ea typeface="MS PGothic" charset="0"/>
              </a:rPr>
              <a:t>Kiwanis</a:t>
            </a:r>
            <a:r>
              <a:rPr lang="en-US" sz="1600" b="1" dirty="0">
                <a:solidFill>
                  <a:srgbClr val="002060"/>
                </a:solidFill>
                <a:latin typeface="Trebuchet MS" charset="0"/>
                <a:ea typeface="MS PGothic" charset="0"/>
              </a:rPr>
              <a:t>, Jr Chamber of Commerce . . . </a:t>
            </a:r>
          </a:p>
          <a:p>
            <a:pPr indent="-285750">
              <a:spcBef>
                <a:spcPts val="0"/>
              </a:spcBef>
              <a:spcAft>
                <a:spcPts val="300"/>
              </a:spcAft>
            </a:pPr>
            <a:r>
              <a:rPr lang="en-US" sz="1600" b="1" dirty="0">
                <a:solidFill>
                  <a:srgbClr val="002060"/>
                </a:solidFill>
                <a:latin typeface="Trebuchet MS" charset="0"/>
                <a:ea typeface="MS PGothic" charset="0"/>
              </a:rPr>
              <a:t>Colleges</a:t>
            </a:r>
          </a:p>
          <a:p>
            <a:pPr indent="-285750">
              <a:spcBef>
                <a:spcPts val="0"/>
              </a:spcBef>
              <a:spcAft>
                <a:spcPts val="300"/>
              </a:spcAft>
            </a:pPr>
            <a:r>
              <a:rPr lang="en-US" sz="1600" b="1" dirty="0">
                <a:solidFill>
                  <a:srgbClr val="002060"/>
                </a:solidFill>
                <a:latin typeface="Trebuchet MS" charset="0"/>
                <a:ea typeface="MS PGothic" charset="0"/>
              </a:rPr>
              <a:t>Have Quartets Sing at Community Events</a:t>
            </a:r>
          </a:p>
          <a:p>
            <a:pPr indent="-285750">
              <a:spcBef>
                <a:spcPts val="0"/>
              </a:spcBef>
              <a:spcAft>
                <a:spcPts val="300"/>
              </a:spcAft>
            </a:pPr>
            <a:r>
              <a:rPr lang="en-US" sz="1600" b="1" dirty="0">
                <a:solidFill>
                  <a:srgbClr val="002060"/>
                </a:solidFill>
                <a:latin typeface="Trebuchet MS" charset="0"/>
                <a:ea typeface="MS PGothic" charset="0"/>
              </a:rPr>
              <a:t>"Before Glow"</a:t>
            </a:r>
          </a:p>
          <a:p>
            <a:pPr indent="-285750">
              <a:spcBef>
                <a:spcPts val="0"/>
              </a:spcBef>
              <a:spcAft>
                <a:spcPts val="300"/>
              </a:spcAft>
            </a:pPr>
            <a:r>
              <a:rPr lang="en-US" sz="1600" b="1" dirty="0">
                <a:solidFill>
                  <a:srgbClr val="002060"/>
                </a:solidFill>
                <a:latin typeface="Trebuchet MS" charset="0"/>
                <a:ea typeface="MS PGothic" charset="0"/>
              </a:rPr>
              <a:t>Busk in Balboa Park</a:t>
            </a:r>
          </a:p>
          <a:p>
            <a:pPr indent="-285750">
              <a:spcBef>
                <a:spcPts val="0"/>
              </a:spcBef>
              <a:spcAft>
                <a:spcPts val="300"/>
              </a:spcAft>
            </a:pPr>
            <a:r>
              <a:rPr lang="en-US" sz="1600" b="1" dirty="0">
                <a:solidFill>
                  <a:srgbClr val="002060"/>
                </a:solidFill>
                <a:latin typeface="Trebuchet MS" charset="0"/>
                <a:ea typeface="MS PGothic" charset="0"/>
              </a:rPr>
              <a:t>Perform once per month.</a:t>
            </a:r>
          </a:p>
          <a:p>
            <a:pPr indent="-285750">
              <a:spcBef>
                <a:spcPts val="0"/>
              </a:spcBef>
              <a:spcAft>
                <a:spcPts val="300"/>
              </a:spcAft>
            </a:pPr>
            <a:r>
              <a:rPr lang="en-US" sz="1600" b="1" dirty="0">
                <a:solidFill>
                  <a:srgbClr val="002060"/>
                </a:solidFill>
                <a:latin typeface="Trebuchet MS" charset="0"/>
                <a:ea typeface="MS PGothic" charset="0"/>
              </a:rPr>
              <a:t>Sing out at churches (possibly when their choir is on break)</a:t>
            </a:r>
          </a:p>
          <a:p>
            <a:pPr indent="-285750">
              <a:spcBef>
                <a:spcPts val="0"/>
              </a:spcBef>
              <a:spcAft>
                <a:spcPts val="300"/>
              </a:spcAft>
            </a:pPr>
            <a:r>
              <a:rPr lang="en-US" sz="1600" b="1" dirty="0">
                <a:solidFill>
                  <a:srgbClr val="002060"/>
                </a:solidFill>
                <a:latin typeface="Trebuchet MS" charset="0"/>
                <a:ea typeface="MS PGothic" charset="0"/>
              </a:rPr>
              <a:t>Carol in the </a:t>
            </a:r>
            <a:r>
              <a:rPr lang="en-US" sz="1600" b="1" dirty="0" err="1">
                <a:solidFill>
                  <a:srgbClr val="002060"/>
                </a:solidFill>
                <a:latin typeface="Trebuchet MS" charset="0"/>
                <a:ea typeface="MS PGothic" charset="0"/>
              </a:rPr>
              <a:t>Gaslamp</a:t>
            </a:r>
            <a:r>
              <a:rPr lang="en-US" sz="1600" b="1" dirty="0">
                <a:solidFill>
                  <a:srgbClr val="002060"/>
                </a:solidFill>
                <a:latin typeface="Trebuchet MS" charset="0"/>
                <a:ea typeface="MS PGothic" charset="0"/>
              </a:rPr>
              <a:t> District</a:t>
            </a:r>
          </a:p>
          <a:p>
            <a:pPr indent="-285750">
              <a:spcBef>
                <a:spcPts val="0"/>
              </a:spcBef>
              <a:spcAft>
                <a:spcPts val="300"/>
              </a:spcAft>
            </a:pPr>
            <a:r>
              <a:rPr lang="en-US" sz="1600" b="1" dirty="0">
                <a:solidFill>
                  <a:srgbClr val="002060"/>
                </a:solidFill>
                <a:latin typeface="Trebuchet MS" charset="0"/>
                <a:ea typeface="MS PGothic" charset="0"/>
              </a:rPr>
              <a:t>Old-fashioned community Picnic with Barbershop</a:t>
            </a:r>
          </a:p>
          <a:p>
            <a:pPr indent="-285750">
              <a:spcBef>
                <a:spcPts val="0"/>
              </a:spcBef>
              <a:spcAft>
                <a:spcPts val="300"/>
              </a:spcAft>
            </a:pPr>
            <a:r>
              <a:rPr lang="en-US" sz="1600" b="1" dirty="0">
                <a:solidFill>
                  <a:srgbClr val="002060"/>
                </a:solidFill>
                <a:latin typeface="Trebuchet MS" charset="0"/>
                <a:ea typeface="MS PGothic" charset="0"/>
              </a:rPr>
              <a:t>Tag Singing Booth</a:t>
            </a:r>
          </a:p>
          <a:p>
            <a:pPr indent="-285750">
              <a:spcBef>
                <a:spcPts val="0"/>
              </a:spcBef>
              <a:spcAft>
                <a:spcPts val="300"/>
              </a:spcAft>
            </a:pPr>
            <a:r>
              <a:rPr lang="en-US" sz="1600" b="1" dirty="0">
                <a:solidFill>
                  <a:srgbClr val="002060"/>
                </a:solidFill>
                <a:latin typeface="Trebuchet MS" charset="0"/>
                <a:ea typeface="MS PGothic" charset="0"/>
              </a:rPr>
              <a:t>Read Nov/Dec Harmonizer:  "A Meeting of Two Missions" article</a:t>
            </a:r>
          </a:p>
          <a:p>
            <a:pPr indent="-285750">
              <a:spcBef>
                <a:spcPts val="0"/>
              </a:spcBef>
              <a:spcAft>
                <a:spcPts val="300"/>
              </a:spcAft>
            </a:pPr>
            <a:r>
              <a:rPr lang="en-US" sz="1600" b="1" dirty="0">
                <a:solidFill>
                  <a:srgbClr val="002060"/>
                </a:solidFill>
                <a:latin typeface="Trebuchet MS" charset="0"/>
                <a:ea typeface="MS PGothic" charset="0"/>
              </a:rPr>
              <a:t>Approach Former Barbershoppers</a:t>
            </a:r>
          </a:p>
          <a:p>
            <a:pPr indent="-285750">
              <a:spcBef>
                <a:spcPts val="0"/>
              </a:spcBef>
              <a:spcAft>
                <a:spcPts val="300"/>
              </a:spcAft>
            </a:pPr>
            <a:r>
              <a:rPr lang="en-US" sz="1600" b="1" dirty="0" smtClean="0">
                <a:solidFill>
                  <a:srgbClr val="002060"/>
                </a:solidFill>
                <a:latin typeface="Trebuchet MS" charset="0"/>
                <a:ea typeface="MS PGothic" charset="0"/>
              </a:rPr>
              <a:t>Padres Game</a:t>
            </a:r>
            <a:endParaRPr lang="en-US" sz="1600" b="1" dirty="0">
              <a:solidFill>
                <a:srgbClr val="002060"/>
              </a:solidFill>
              <a:latin typeface="Trebuchet MS" charset="0"/>
              <a:ea typeface="MS PGothic" charset="0"/>
            </a:endParaRPr>
          </a:p>
        </p:txBody>
      </p:sp>
    </p:spTree>
    <p:extLst>
      <p:ext uri="{BB962C8B-B14F-4D97-AF65-F5344CB8AC3E}">
        <p14:creationId xmlns:p14="http://schemas.microsoft.com/office/powerpoint/2010/main" val="3267123245"/>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1_BHS Slide Template">
  <a:themeElements>
    <a:clrScheme name="1_BHS Slide Template 1">
      <a:dk1>
        <a:srgbClr val="777777"/>
      </a:dk1>
      <a:lt1>
        <a:srgbClr val="FFFFFF"/>
      </a:lt1>
      <a:dk2>
        <a:srgbClr val="3C78B4"/>
      </a:dk2>
      <a:lt2>
        <a:srgbClr val="808080"/>
      </a:lt2>
      <a:accent1>
        <a:srgbClr val="FF9933"/>
      </a:accent1>
      <a:accent2>
        <a:srgbClr val="73C200"/>
      </a:accent2>
      <a:accent3>
        <a:srgbClr val="FFFFFF"/>
      </a:accent3>
      <a:accent4>
        <a:srgbClr val="656565"/>
      </a:accent4>
      <a:accent5>
        <a:srgbClr val="FFCAAD"/>
      </a:accent5>
      <a:accent6>
        <a:srgbClr val="68B000"/>
      </a:accent6>
      <a:hlink>
        <a:srgbClr val="6D8BE9"/>
      </a:hlink>
      <a:folHlink>
        <a:srgbClr val="B2B2B2"/>
      </a:folHlink>
    </a:clrScheme>
    <a:fontScheme name="1_BHS Slide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110" charset="0"/>
          </a:defRPr>
        </a:defPPr>
      </a:lstStyle>
    </a:lnDef>
  </a:objectDefaults>
  <a:extraClrSchemeLst>
    <a:extraClrScheme>
      <a:clrScheme name="1_BHS Slide Template 1">
        <a:dk1>
          <a:srgbClr val="777777"/>
        </a:dk1>
        <a:lt1>
          <a:srgbClr val="FFFFFF"/>
        </a:lt1>
        <a:dk2>
          <a:srgbClr val="3C78B4"/>
        </a:dk2>
        <a:lt2>
          <a:srgbClr val="808080"/>
        </a:lt2>
        <a:accent1>
          <a:srgbClr val="FF9933"/>
        </a:accent1>
        <a:accent2>
          <a:srgbClr val="73C200"/>
        </a:accent2>
        <a:accent3>
          <a:srgbClr val="FFFFFF"/>
        </a:accent3>
        <a:accent4>
          <a:srgbClr val="656565"/>
        </a:accent4>
        <a:accent5>
          <a:srgbClr val="FFCAAD"/>
        </a:accent5>
        <a:accent6>
          <a:srgbClr val="68B000"/>
        </a:accent6>
        <a:hlink>
          <a:srgbClr val="6D8BE9"/>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4243</TotalTime>
  <Words>3666</Words>
  <Application>Microsoft Office PowerPoint</Application>
  <PresentationFormat>On-screen Show (4:3)</PresentationFormat>
  <Paragraphs>552</Paragraphs>
  <Slides>62</Slides>
  <Notes>56</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1_BHS Slide Template</vt:lpstr>
      <vt:lpstr>Marketing &amp; Public Relations FWD LEADERSHIP ACADEMY</vt:lpstr>
      <vt:lpstr>Marketing, Promotion,  Public Relations &amp; Publicity</vt:lpstr>
      <vt:lpstr>Marketing &amp; PR exists to bring a message to three kinds of people:</vt:lpstr>
      <vt:lpstr>Recommended Activities: </vt:lpstr>
      <vt:lpstr>Recommended Activities: </vt:lpstr>
      <vt:lpstr>Building a Marketing Team</vt:lpstr>
      <vt:lpstr>Building Your Marketing Team</vt:lpstr>
      <vt:lpstr>As General George Patton said…</vt:lpstr>
      <vt:lpstr>Chapter Survey for Ideas:</vt:lpstr>
      <vt:lpstr>Chapter Survey for Ideas:</vt:lpstr>
      <vt:lpstr>The Barbershop Product</vt:lpstr>
      <vt:lpstr>Tools of the Trade</vt:lpstr>
      <vt:lpstr>Tools of the Trade</vt:lpstr>
      <vt:lpstr>TechSoup.org   TechSoup is a 501(c)(3) nonprofit with a clear focus: connecting your nonprofit, charity, or public library with technology products, plus the free learning resources you need to make informed decisions about technology. </vt:lpstr>
      <vt:lpstr>Social media overview</vt:lpstr>
      <vt:lpstr>Social media tools</vt:lpstr>
      <vt:lpstr>Chapter websites</vt:lpstr>
      <vt:lpstr>Five things a public-facing web site must have</vt:lpstr>
      <vt:lpstr>What else do want a website to do?</vt:lpstr>
      <vt:lpstr>Internal Communications</vt:lpstr>
      <vt:lpstr>Membership and Marketing</vt:lpstr>
      <vt:lpstr>Developing Your Marketing Message</vt:lpstr>
      <vt:lpstr>How Membership can help Marketing</vt:lpstr>
      <vt:lpstr>Expand your public</vt:lpstr>
      <vt:lpstr>Active Business Card</vt:lpstr>
      <vt:lpstr>BHS Online Resources</vt:lpstr>
      <vt:lpstr>Tri-Fold Society Design Eddie Holt </vt:lpstr>
      <vt:lpstr>Tri-Fold Society Design Eddie Holt </vt:lpstr>
      <vt:lpstr>Give people a reason to ask</vt:lpstr>
      <vt:lpstr>Customer Mailing Lists</vt:lpstr>
      <vt:lpstr>Customer Mailing Lists</vt:lpstr>
      <vt:lpstr>Tools of the Trade - Marketing</vt:lpstr>
      <vt:lpstr>Singing Valentines</vt:lpstr>
      <vt:lpstr>Donors &amp; Sponsorships</vt:lpstr>
      <vt:lpstr>Performing Arts Grants</vt:lpstr>
      <vt:lpstr>Advertising</vt:lpstr>
      <vt:lpstr>Public Service Announcements</vt:lpstr>
      <vt:lpstr>Paid Advertising</vt:lpstr>
      <vt:lpstr>Radio</vt:lpstr>
      <vt:lpstr>Television </vt:lpstr>
      <vt:lpstr>Print Ads</vt:lpstr>
      <vt:lpstr>Internet Ads</vt:lpstr>
      <vt:lpstr>Other Advertising Channels</vt:lpstr>
      <vt:lpstr>Still More Advertising Channels</vt:lpstr>
      <vt:lpstr>Public Relations – placing stories</vt:lpstr>
      <vt:lpstr>Developing stories for the media</vt:lpstr>
      <vt:lpstr>Human Interest Stories</vt:lpstr>
      <vt:lpstr>Achievement By Locals</vt:lpstr>
      <vt:lpstr>Study the publications</vt:lpstr>
      <vt:lpstr>Print</vt:lpstr>
      <vt:lpstr>Who Owns &amp; Controls Media</vt:lpstr>
      <vt:lpstr>How To Meet Them Informally</vt:lpstr>
      <vt:lpstr>Face-To-Face Meetings</vt:lpstr>
      <vt:lpstr>Media Recognition</vt:lpstr>
      <vt:lpstr>Public Relations Tools</vt:lpstr>
      <vt:lpstr>Public Relations Tools</vt:lpstr>
      <vt:lpstr>Public Relations Tools</vt:lpstr>
      <vt:lpstr>Public Relations Tools</vt:lpstr>
      <vt:lpstr>Best Ways to Approach the Media </vt:lpstr>
      <vt:lpstr>Explore Local Publications</vt:lpstr>
      <vt:lpstr>Partner with Organizations</vt:lpstr>
      <vt:lpstr>End of this Class, but the  BEGINNING of your success as a “facilitator of change</vt:lpstr>
    </vt:vector>
  </TitlesOfParts>
  <Company>Noteworthy Marketing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COTS Marketing &amp; PR 202 8.0</dc:title>
  <dc:creator>Craig</dc:creator>
  <cp:lastModifiedBy>Craig</cp:lastModifiedBy>
  <cp:revision>202</cp:revision>
  <cp:lastPrinted>2013-02-13T16:27:49Z</cp:lastPrinted>
  <dcterms:created xsi:type="dcterms:W3CDTF">2009-01-06T15:54:30Z</dcterms:created>
  <dcterms:modified xsi:type="dcterms:W3CDTF">2013-11-14T23:01:16Z</dcterms:modified>
</cp:coreProperties>
</file>