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55"/>
  </p:notesMasterIdLst>
  <p:handoutMasterIdLst>
    <p:handoutMasterId r:id="rId56"/>
  </p:handoutMasterIdLst>
  <p:sldIdLst>
    <p:sldId id="700" r:id="rId2"/>
    <p:sldId id="1041" r:id="rId3"/>
    <p:sldId id="1191" r:id="rId4"/>
    <p:sldId id="1192" r:id="rId5"/>
    <p:sldId id="1493" r:id="rId6"/>
    <p:sldId id="1037" r:id="rId7"/>
    <p:sldId id="1474" r:id="rId8"/>
    <p:sldId id="1519" r:id="rId9"/>
    <p:sldId id="907" r:id="rId10"/>
    <p:sldId id="1160" r:id="rId11"/>
    <p:sldId id="1556" r:id="rId12"/>
    <p:sldId id="1557" r:id="rId13"/>
    <p:sldId id="1483" r:id="rId14"/>
    <p:sldId id="1484" r:id="rId15"/>
    <p:sldId id="1481" r:id="rId16"/>
    <p:sldId id="1533" r:id="rId17"/>
    <p:sldId id="1541" r:id="rId18"/>
    <p:sldId id="1540" r:id="rId19"/>
    <p:sldId id="1536" r:id="rId20"/>
    <p:sldId id="1542" r:id="rId21"/>
    <p:sldId id="1453" r:id="rId22"/>
    <p:sldId id="1275" r:id="rId23"/>
    <p:sldId id="1151" r:id="rId24"/>
    <p:sldId id="1133" r:id="rId25"/>
    <p:sldId id="1134" r:id="rId26"/>
    <p:sldId id="1163" r:id="rId27"/>
    <p:sldId id="1150" r:id="rId28"/>
    <p:sldId id="1135" r:id="rId29"/>
    <p:sldId id="1404" r:id="rId30"/>
    <p:sldId id="1075" r:id="rId31"/>
    <p:sldId id="1405" r:id="rId32"/>
    <p:sldId id="1406" r:id="rId33"/>
    <p:sldId id="1055" r:id="rId34"/>
    <p:sldId id="1412" r:id="rId35"/>
    <p:sldId id="1409" r:id="rId36"/>
    <p:sldId id="1195" r:id="rId37"/>
    <p:sldId id="1302" r:id="rId38"/>
    <p:sldId id="1196" r:id="rId39"/>
    <p:sldId id="1197" r:id="rId40"/>
    <p:sldId id="1433" r:id="rId41"/>
    <p:sldId id="1053" r:id="rId42"/>
    <p:sldId id="1054" r:id="rId43"/>
    <p:sldId id="1558" r:id="rId44"/>
    <p:sldId id="1415" r:id="rId45"/>
    <p:sldId id="1416" r:id="rId46"/>
    <p:sldId id="1413" r:id="rId47"/>
    <p:sldId id="1547" r:id="rId48"/>
    <p:sldId id="1554" r:id="rId49"/>
    <p:sldId id="1555" r:id="rId50"/>
    <p:sldId id="1419" r:id="rId51"/>
    <p:sldId id="1503" r:id="rId52"/>
    <p:sldId id="1080" r:id="rId53"/>
    <p:sldId id="1473" r:id="rId54"/>
  </p:sldIdLst>
  <p:sldSz cx="9144000" cy="6858000" type="screen4x3"/>
  <p:notesSz cx="7010400" cy="9296400"/>
  <p:defaultTextStyle>
    <a:defPPr>
      <a:defRPr lang="en-US"/>
    </a:defPPr>
    <a:lvl1pPr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1pPr>
    <a:lvl2pPr marL="4572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2pPr>
    <a:lvl3pPr marL="9144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3pPr>
    <a:lvl4pPr marL="13716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4pPr>
    <a:lvl5pPr marL="1828800" algn="l" rtl="0" eaLnBrk="0" fontAlgn="base" hangingPunct="0">
      <a:spcBef>
        <a:spcPct val="0"/>
      </a:spcBef>
      <a:spcAft>
        <a:spcPct val="0"/>
      </a:spcAft>
      <a:defRPr sz="2000" kern="1200">
        <a:solidFill>
          <a:schemeClr val="tx1"/>
        </a:solidFill>
        <a:latin typeface="Times New Roman" charset="0"/>
        <a:ea typeface="ヒラギノ角ゴ Pro W3" charset="0"/>
        <a:cs typeface="ヒラギノ角ゴ Pro W3" charset="0"/>
      </a:defRPr>
    </a:lvl5pPr>
    <a:lvl6pPr marL="2286000" algn="l" defTabSz="457200" rtl="0" eaLnBrk="1" latinLnBrk="0" hangingPunct="1">
      <a:defRPr sz="2000" kern="1200">
        <a:solidFill>
          <a:schemeClr val="tx1"/>
        </a:solidFill>
        <a:latin typeface="Times New Roman" charset="0"/>
        <a:ea typeface="ヒラギノ角ゴ Pro W3" charset="0"/>
        <a:cs typeface="ヒラギノ角ゴ Pro W3" charset="0"/>
      </a:defRPr>
    </a:lvl6pPr>
    <a:lvl7pPr marL="2743200" algn="l" defTabSz="457200" rtl="0" eaLnBrk="1" latinLnBrk="0" hangingPunct="1">
      <a:defRPr sz="2000" kern="1200">
        <a:solidFill>
          <a:schemeClr val="tx1"/>
        </a:solidFill>
        <a:latin typeface="Times New Roman" charset="0"/>
        <a:ea typeface="ヒラギノ角ゴ Pro W3" charset="0"/>
        <a:cs typeface="ヒラギノ角ゴ Pro W3" charset="0"/>
      </a:defRPr>
    </a:lvl7pPr>
    <a:lvl8pPr marL="3200400" algn="l" defTabSz="457200" rtl="0" eaLnBrk="1" latinLnBrk="0" hangingPunct="1">
      <a:defRPr sz="2000" kern="1200">
        <a:solidFill>
          <a:schemeClr val="tx1"/>
        </a:solidFill>
        <a:latin typeface="Times New Roman" charset="0"/>
        <a:ea typeface="ヒラギノ角ゴ Pro W3" charset="0"/>
        <a:cs typeface="ヒラギノ角ゴ Pro W3" charset="0"/>
      </a:defRPr>
    </a:lvl8pPr>
    <a:lvl9pPr marL="3657600" algn="l" defTabSz="457200" rtl="0" eaLnBrk="1" latinLnBrk="0" hangingPunct="1">
      <a:defRPr sz="2000" kern="1200">
        <a:solidFill>
          <a:schemeClr val="tx1"/>
        </a:solidFill>
        <a:latin typeface="Times New Roman" charset="0"/>
        <a:ea typeface="ヒラギノ角ゴ Pro W3" charset="0"/>
        <a:cs typeface="ヒラギノ角ゴ Pro W3" charset="0"/>
      </a:defRPr>
    </a:lvl9pPr>
  </p:defaultTextStyle>
  <p:extLst>
    <p:ext uri="{EFAFB233-063F-42B5-8137-9DF3F51BA10A}">
      <p15:sldGuideLst xmlns:p15="http://schemas.microsoft.com/office/powerpoint/2012/main" xmlns="">
        <p15:guide id="1" orient="horz" pos="2160">
          <p15:clr>
            <a:srgbClr val="A4A3A4"/>
          </p15:clr>
        </p15:guide>
        <p15:guide id="2" pos="2400">
          <p15:clr>
            <a:srgbClr val="A4A3A4"/>
          </p15:clr>
        </p15:guide>
      </p15:sldGuideLst>
    </p:ext>
    <p:ext uri="{2D200454-40CA-4A62-9FC3-DE9A4176ACB9}">
      <p15:notesGuideLst xmlns:p15="http://schemas.microsoft.com/office/powerpoint/2012/main" xmlns="">
        <p15:guide id="1" orient="horz" pos="2927">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4600"/>
    <a:srgbClr val="D47806"/>
    <a:srgbClr val="FFCC99"/>
    <a:srgbClr val="FF9933"/>
    <a:srgbClr val="3C78B4"/>
    <a:srgbClr val="FFC631"/>
    <a:srgbClr val="12541E"/>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0053" autoAdjust="0"/>
  </p:normalViewPr>
  <p:slideViewPr>
    <p:cSldViewPr>
      <p:cViewPr varScale="1">
        <p:scale>
          <a:sx n="185" d="100"/>
          <a:sy n="185" d="100"/>
        </p:scale>
        <p:origin x="-2080" y="-104"/>
      </p:cViewPr>
      <p:guideLst>
        <p:guide orient="horz" pos="2160"/>
        <p:guide pos="24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5" d="100"/>
        <a:sy n="115" d="100"/>
      </p:scale>
      <p:origin x="0" y="31344"/>
    </p:cViewPr>
  </p:sorterViewPr>
  <p:notesViewPr>
    <p:cSldViewPr>
      <p:cViewPr varScale="1">
        <p:scale>
          <a:sx n="44" d="100"/>
          <a:sy n="44" d="100"/>
        </p:scale>
        <p:origin x="-2058" y="-108"/>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0A8C3017-3E24-F24B-AEF2-76E0667B1809}" type="datetime1">
              <a:rPr lang="en-US"/>
              <a:pPr>
                <a:defRPr/>
              </a:pPr>
              <a:t>2/27/15</a:t>
            </a:fld>
            <a:endParaRPr lang="en-US"/>
          </a:p>
        </p:txBody>
      </p:sp>
      <p:sp>
        <p:nvSpPr>
          <p:cNvPr id="512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512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E8CC45C-D23B-4745-B8D8-E5E504DD161C}" type="slidenum">
              <a:rPr lang="en-US"/>
              <a:pPr>
                <a:defRPr/>
              </a:pPr>
              <a:t>‹#›</a:t>
            </a:fld>
            <a:endParaRPr lang="en-US"/>
          </a:p>
        </p:txBody>
      </p:sp>
    </p:spTree>
    <p:extLst>
      <p:ext uri="{BB962C8B-B14F-4D97-AF65-F5344CB8AC3E}">
        <p14:creationId xmlns:p14="http://schemas.microsoft.com/office/powerpoint/2010/main" val="2891169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lvl1pPr algn="r" defTabSz="930275">
              <a:defRPr sz="1300"/>
            </a:lvl1pPr>
          </a:lstStyle>
          <a:p>
            <a:pPr>
              <a:defRPr/>
            </a:pPr>
            <a:fld id="{24E183D6-8C2A-CF48-9839-82899D954B9D}" type="datetime1">
              <a:rPr lang="en-US"/>
              <a:pPr>
                <a:defRPr/>
              </a:pPr>
              <a:t>2/27/15</a:t>
            </a:fld>
            <a:endParaRPr lang="en-US"/>
          </a:p>
        </p:txBody>
      </p:sp>
      <p:sp>
        <p:nvSpPr>
          <p:cNvPr id="1638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7" name="Rectangle 5"/>
          <p:cNvSpPr>
            <a:spLocks noGrp="1" noChangeArrowheads="1"/>
          </p:cNvSpPr>
          <p:nvPr>
            <p:ph type="body" sz="quarter" idx="3"/>
          </p:nvPr>
        </p:nvSpPr>
        <p:spPr bwMode="auto">
          <a:xfrm>
            <a:off x="933450" y="4416425"/>
            <a:ext cx="5143500" cy="4183063"/>
          </a:xfrm>
          <a:prstGeom prst="rect">
            <a:avLst/>
          </a:prstGeom>
          <a:noFill/>
          <a:ln w="9525">
            <a:noFill/>
            <a:miter lim="800000"/>
            <a:headEnd/>
            <a:tailEnd/>
          </a:ln>
          <a:effectLst/>
        </p:spPr>
        <p:txBody>
          <a:bodyPr vert="horz" wrap="square" lIns="92960" tIns="46480" rIns="92960" bIns="4648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defTabSz="930356">
              <a:defRPr sz="1300">
                <a:latin typeface="Times New Roman" charset="0"/>
                <a:ea typeface="ヒラギノ角ゴ Pro W3" charset="0"/>
                <a:cs typeface="ヒラギノ角ゴ Pro W3"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2960" tIns="46480" rIns="92960" bIns="46480" numCol="1" anchor="b" anchorCtr="0" compatLnSpc="1">
            <a:prstTxWarp prst="textNoShape">
              <a:avLst/>
            </a:prstTxWarp>
          </a:bodyPr>
          <a:lstStyle>
            <a:lvl1pPr algn="r" defTabSz="930275">
              <a:defRPr sz="1300"/>
            </a:lvl1pPr>
          </a:lstStyle>
          <a:p>
            <a:pPr>
              <a:defRPr/>
            </a:pPr>
            <a:fld id="{CC5A4C6B-1506-D848-998B-A892EEE72A2F}" type="slidenum">
              <a:rPr lang="en-US"/>
              <a:pPr>
                <a:defRPr/>
              </a:pPr>
              <a:t>‹#›</a:t>
            </a:fld>
            <a:endParaRPr lang="en-US"/>
          </a:p>
        </p:txBody>
      </p:sp>
    </p:spTree>
    <p:extLst>
      <p:ext uri="{BB962C8B-B14F-4D97-AF65-F5344CB8AC3E}">
        <p14:creationId xmlns:p14="http://schemas.microsoft.com/office/powerpoint/2010/main" val="1452788810"/>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10"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New Roman" pitchFamily="110" charset="0"/>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EEF7C0-40DB-C649-B2DF-A38780346E51}" type="datetime3">
              <a:rPr lang="en-US" sz="1300"/>
              <a:pPr/>
              <a:t>27 February 2015</a:t>
            </a:fld>
            <a:endParaRPr lang="en-US" sz="1300"/>
          </a:p>
        </p:txBody>
      </p:sp>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0E2B9FA-0A20-ED4E-9FF4-E326FD84FDCA}" type="slidenum">
              <a:rPr lang="en-US" sz="1300"/>
              <a:pPr/>
              <a:t>1</a:t>
            </a:fld>
            <a:endParaRPr lang="en-US" sz="13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72575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A4B7687-DF6F-0B4E-A535-94BB78E4D837}" type="datetime3">
              <a:rPr lang="en-US" sz="1300"/>
              <a:pPr/>
              <a:t>27 February 2015</a:t>
            </a:fld>
            <a:endParaRPr lang="en-US" sz="1300"/>
          </a:p>
        </p:txBody>
      </p:sp>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FB0D41D-9D71-364C-955B-ABB3FD70161C}" type="slidenum">
              <a:rPr lang="en-US" sz="1300"/>
              <a:pPr/>
              <a:t>10</a:t>
            </a:fld>
            <a:endParaRPr lang="en-US" sz="13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88787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DEB704-EDA9-8143-B31C-219CAA1E6760}" type="datetime3">
              <a:rPr lang="en-US" sz="1300"/>
              <a:pPr/>
              <a:t>27 February 2015</a:t>
            </a:fld>
            <a:endParaRPr lang="en-US" sz="1300"/>
          </a:p>
        </p:txBody>
      </p:sp>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519ED49-41E0-9347-BCF9-6C2A94FEA91E}" type="slidenum">
              <a:rPr lang="en-US" sz="1300"/>
              <a:pPr/>
              <a:t>13</a:t>
            </a:fld>
            <a:endParaRPr lang="en-US" sz="1300"/>
          </a:p>
        </p:txBody>
      </p:sp>
      <p:sp>
        <p:nvSpPr>
          <p:cNvPr id="84995" name="Rectangle 2"/>
          <p:cNvSpPr>
            <a:spLocks noGrp="1" noRot="1" noChangeAspect="1" noChangeArrowheads="1" noTextEdit="1"/>
          </p:cNvSpPr>
          <p:nvPr>
            <p:ph type="sldImg"/>
          </p:nvPr>
        </p:nvSpPr>
        <p:spPr>
          <a:xfrm>
            <a:off x="1184275" y="698500"/>
            <a:ext cx="4643438" cy="3484563"/>
          </a:xfrm>
          <a:ln/>
        </p:spPr>
      </p:sp>
      <p:sp>
        <p:nvSpPr>
          <p:cNvPr id="84996"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75030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C6ABFD4-13BD-0C4F-9DFA-0B9EF6A486FC}" type="datetime3">
              <a:rPr lang="en-US" sz="1300"/>
              <a:pPr/>
              <a:t>27 February 2015</a:t>
            </a:fld>
            <a:endParaRPr lang="en-US" sz="1300"/>
          </a:p>
        </p:txBody>
      </p:sp>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E34215-88BE-754E-8F9E-0B9D354490E9}" type="slidenum">
              <a:rPr lang="en-US" sz="1300"/>
              <a:pPr/>
              <a:t>14</a:t>
            </a:fld>
            <a:endParaRPr lang="en-US" sz="1300"/>
          </a:p>
        </p:txBody>
      </p:sp>
      <p:sp>
        <p:nvSpPr>
          <p:cNvPr id="87043" name="Rectangle 2"/>
          <p:cNvSpPr>
            <a:spLocks noGrp="1" noRot="1" noChangeAspect="1" noChangeArrowheads="1" noTextEdit="1"/>
          </p:cNvSpPr>
          <p:nvPr>
            <p:ph type="sldImg"/>
          </p:nvPr>
        </p:nvSpPr>
        <p:spPr>
          <a:xfrm>
            <a:off x="1184275" y="698500"/>
            <a:ext cx="4643438" cy="3484563"/>
          </a:xfrm>
          <a:ln/>
        </p:spPr>
      </p:sp>
      <p:sp>
        <p:nvSpPr>
          <p:cNvPr id="87044"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850301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F1839A6-4862-9947-B04F-8B05915FE6EF}" type="datetime3">
              <a:rPr lang="en-US" sz="1300"/>
              <a:pPr/>
              <a:t>27 February 2015</a:t>
            </a:fld>
            <a:endParaRPr lang="en-US" sz="1300"/>
          </a:p>
        </p:txBody>
      </p:sp>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6BB38B0-6E38-FC4A-BB9E-BB422EB55A27}" type="slidenum">
              <a:rPr lang="en-US" sz="1300"/>
              <a:pPr/>
              <a:t>15</a:t>
            </a:fld>
            <a:endParaRPr lang="en-US" sz="1300"/>
          </a:p>
        </p:txBody>
      </p:sp>
      <p:sp>
        <p:nvSpPr>
          <p:cNvPr id="94211" name="Rectangle 2"/>
          <p:cNvSpPr>
            <a:spLocks noGrp="1" noRot="1" noChangeAspect="1" noChangeArrowheads="1" noTextEdit="1"/>
          </p:cNvSpPr>
          <p:nvPr>
            <p:ph type="sldImg"/>
          </p:nvPr>
        </p:nvSpPr>
        <p:spPr>
          <a:xfrm>
            <a:off x="1184275" y="698500"/>
            <a:ext cx="4643438" cy="3484563"/>
          </a:xfrm>
          <a:ln/>
        </p:spPr>
      </p:sp>
      <p:sp>
        <p:nvSpPr>
          <p:cNvPr id="94212"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70014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a:ln/>
        </p:spPr>
      </p:sp>
      <p:sp>
        <p:nvSpPr>
          <p:cNvPr id="11878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644065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ln/>
        </p:spPr>
      </p:sp>
      <p:sp>
        <p:nvSpPr>
          <p:cNvPr id="1228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03404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a:ln/>
        </p:spPr>
      </p:sp>
      <p:sp>
        <p:nvSpPr>
          <p:cNvPr id="1208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635910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67150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a:ln/>
        </p:spPr>
      </p:sp>
      <p:sp>
        <p:nvSpPr>
          <p:cNvPr id="1269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752573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359158B-D704-3E4C-8F3B-81F5A55C75FF}" type="datetime3">
              <a:rPr lang="en-US" sz="1300"/>
              <a:pPr/>
              <a:t>27 February 2015</a:t>
            </a:fld>
            <a:endParaRPr lang="en-US" sz="1300"/>
          </a:p>
        </p:txBody>
      </p:sp>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DEA5927-2CD1-6D46-9BDB-874A82BFEA0A}" type="slidenum">
              <a:rPr lang="en-US" sz="1300"/>
              <a:pPr/>
              <a:t>21</a:t>
            </a:fld>
            <a:endParaRPr lang="en-US" sz="130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211760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AAD2B7F-FA85-C14D-8997-79C2432DE0F2}" type="datetime3">
              <a:rPr lang="en-US" sz="1300"/>
              <a:pPr/>
              <a:t>27 February 2015</a:t>
            </a:fld>
            <a:endParaRPr lang="en-US" sz="1300"/>
          </a:p>
        </p:txBody>
      </p:sp>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9EBF1A15-EEE3-6841-9BE8-15761597AD26}" type="slidenum">
              <a:rPr lang="en-US" sz="1300"/>
              <a:pPr/>
              <a:t>2</a:t>
            </a:fld>
            <a:endParaRPr lang="en-US" sz="13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041105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305D0F-1250-D549-9594-800A4D291A13}" type="datetime3">
              <a:rPr lang="en-US" sz="1300"/>
              <a:pPr/>
              <a:t>27 February 2015</a:t>
            </a:fld>
            <a:endParaRPr lang="en-US" sz="1300"/>
          </a:p>
        </p:txBody>
      </p:sp>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3DDF918-BC3D-B945-BC4F-C912DC1DC5C7}" type="slidenum">
              <a:rPr lang="en-US" sz="1300"/>
              <a:pPr/>
              <a:t>22</a:t>
            </a:fld>
            <a:endParaRPr lang="en-US" sz="13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Surf website of organizations that host public events and send them a proactive email, follow-up with a phone call or direct mail piece</a:t>
            </a:r>
          </a:p>
          <a:p>
            <a:r>
              <a:rPr lang="en-US">
                <a:latin typeface="Times New Roman" charset="0"/>
                <a:ea typeface="MS PGothic" charset="0"/>
              </a:rPr>
              <a:t>Join the Chamber of Commerce and/or Convention and Visitors Bureau in your community and look through the annual calendar of events for contact information for the organizers. Send them a proactive email, follow-up with a phone call or direct mail piece</a:t>
            </a:r>
          </a:p>
          <a:p>
            <a:r>
              <a:rPr lang="en-US">
                <a:latin typeface="Times New Roman" charset="0"/>
                <a:ea typeface="MS PGothic" charset="0"/>
              </a:rPr>
              <a:t>Make highly visible national anthem appearances at local sporting events to make an impression on potential clients.</a:t>
            </a:r>
          </a:p>
          <a:p>
            <a:endParaRPr lang="en-US">
              <a:latin typeface="Times New Roman" charset="0"/>
              <a:ea typeface="MS PGothic" charset="0"/>
            </a:endParaRPr>
          </a:p>
        </p:txBody>
      </p:sp>
    </p:spTree>
    <p:extLst>
      <p:ext uri="{BB962C8B-B14F-4D97-AF65-F5344CB8AC3E}">
        <p14:creationId xmlns:p14="http://schemas.microsoft.com/office/powerpoint/2010/main" val="35793145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8936B84-9F4D-4C46-A8DE-A5A4F3F29E0F}" type="datetime3">
              <a:rPr lang="en-US" sz="1300"/>
              <a:pPr/>
              <a:t>27 February 2015</a:t>
            </a:fld>
            <a:endParaRPr lang="en-US" sz="1300"/>
          </a:p>
        </p:txBody>
      </p:sp>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B227934-A13B-8B4C-A662-F81DE37BF726}" type="slidenum">
              <a:rPr lang="en-US" sz="1300"/>
              <a:pPr/>
              <a:t>23</a:t>
            </a:fld>
            <a:endParaRPr lang="en-US" sz="130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108024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2A3E46C-FC56-C44F-88D7-DFB4D89E5177}" type="datetime3">
              <a:rPr lang="en-US" sz="1300"/>
              <a:pPr/>
              <a:t>27 February 2015</a:t>
            </a:fld>
            <a:endParaRPr lang="en-US" sz="1300"/>
          </a:p>
        </p:txBody>
      </p:sp>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9E10A0-B0CF-9442-9BF5-53DBD1BAA727}" type="slidenum">
              <a:rPr lang="en-US" sz="1300"/>
              <a:pPr/>
              <a:t>24</a:t>
            </a:fld>
            <a:endParaRPr lang="en-US" sz="130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581092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3350420-28D8-874F-A5CF-208F9B4456B8}" type="datetime3">
              <a:rPr lang="en-US" sz="1300"/>
              <a:pPr/>
              <a:t>27 February 2015</a:t>
            </a:fld>
            <a:endParaRPr lang="en-US" sz="1300"/>
          </a:p>
        </p:txBody>
      </p:sp>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15EBE4F-AB81-D345-ADC0-D5CA2AFEA93B}" type="slidenum">
              <a:rPr lang="en-US" sz="1300"/>
              <a:pPr/>
              <a:t>25</a:t>
            </a:fld>
            <a:endParaRPr lang="en-US" sz="130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606054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1434E19-3FF5-344F-9BE7-D2B55DB51E1E}" type="datetime3">
              <a:rPr lang="en-US" sz="1300"/>
              <a:pPr/>
              <a:t>27 February 2015</a:t>
            </a:fld>
            <a:endParaRPr lang="en-US" sz="1300"/>
          </a:p>
        </p:txBody>
      </p:sp>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E2AFFF5-6AF0-CB43-92B1-3E45D9653F26}" type="slidenum">
              <a:rPr lang="en-US" sz="1300"/>
              <a:pPr/>
              <a:t>26</a:t>
            </a:fld>
            <a:endParaRPr lang="en-US" sz="130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203917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E3B309A-DEDD-E340-A31A-3A442E905992}" type="datetime3">
              <a:rPr lang="en-US" sz="1300"/>
              <a:pPr/>
              <a:t>27 February 2015</a:t>
            </a:fld>
            <a:endParaRPr lang="en-US" sz="1300"/>
          </a:p>
        </p:txBody>
      </p:sp>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069F01F-BC15-BC4A-B786-A2110F3E7832}" type="slidenum">
              <a:rPr lang="en-US" sz="1300"/>
              <a:pPr/>
              <a:t>27</a:t>
            </a:fld>
            <a:endParaRPr lang="en-US" sz="130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723692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7668DC1-C1A2-7C43-B2AA-E67B7DA92E6C}" type="datetime3">
              <a:rPr lang="en-US" sz="1300"/>
              <a:pPr/>
              <a:t>27 February 2015</a:t>
            </a:fld>
            <a:endParaRPr lang="en-US" sz="1300"/>
          </a:p>
        </p:txBody>
      </p:sp>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CD92A17-DE3C-D443-9435-2E514572E097}" type="slidenum">
              <a:rPr lang="en-US" sz="1300"/>
              <a:pPr/>
              <a:t>28</a:t>
            </a:fld>
            <a:endParaRPr lang="en-US" sz="130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5740007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ACF3A11-A85C-C847-99AF-1FBB8671712A}" type="datetime3">
              <a:rPr lang="en-US" sz="1300"/>
              <a:pPr/>
              <a:t>27 February 2015</a:t>
            </a:fld>
            <a:endParaRPr lang="en-US" sz="1300"/>
          </a:p>
        </p:txBody>
      </p:sp>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44B0BA7-02BF-E94D-974C-21B10FBEA1A7}" type="slidenum">
              <a:rPr lang="en-US" sz="1300"/>
              <a:pPr/>
              <a:t>29</a:t>
            </a:fld>
            <a:endParaRPr lang="en-US" sz="130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6595490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9C93123-6CBC-AB40-B5D0-D50F5D78AC56}" type="datetime3">
              <a:rPr lang="en-US" sz="1300"/>
              <a:pPr/>
              <a:t>27 February 2015</a:t>
            </a:fld>
            <a:endParaRPr lang="en-US" sz="1300"/>
          </a:p>
        </p:txBody>
      </p:sp>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806D7CCB-DB1B-0C4F-AB50-A91F969A8F07}" type="slidenum">
              <a:rPr lang="en-US" sz="1300"/>
              <a:pPr/>
              <a:t>30</a:t>
            </a:fld>
            <a:endParaRPr lang="en-US" sz="130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941543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69EB6597-0307-8144-8667-6656463D3783}" type="datetime3">
              <a:rPr lang="en-US" sz="1300"/>
              <a:pPr/>
              <a:t>27 February 2015</a:t>
            </a:fld>
            <a:endParaRPr lang="en-US" sz="1300"/>
          </a:p>
        </p:txBody>
      </p:sp>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B46B581-1ADF-CF4C-A2C4-7727E9C529F8}" type="slidenum">
              <a:rPr lang="en-US" sz="1300"/>
              <a:pPr/>
              <a:t>31</a:t>
            </a:fld>
            <a:endParaRPr lang="en-US" sz="130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820204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8C0FD7E-6E3C-E949-AEDA-FF189555C232}" type="datetime3">
              <a:rPr lang="en-US" sz="1300"/>
              <a:pPr/>
              <a:t>27 February 2015</a:t>
            </a:fld>
            <a:endParaRPr lang="en-US" sz="1300"/>
          </a:p>
        </p:txBody>
      </p:sp>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546FAEE-6E5B-F348-88E6-026424DCCBCE}" type="slidenum">
              <a:rPr lang="en-US" sz="1300"/>
              <a:pPr/>
              <a:t>3</a:t>
            </a:fld>
            <a:endParaRPr lang="en-US" sz="13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 </a:t>
            </a:r>
          </a:p>
        </p:txBody>
      </p:sp>
    </p:spTree>
    <p:extLst>
      <p:ext uri="{BB962C8B-B14F-4D97-AF65-F5344CB8AC3E}">
        <p14:creationId xmlns:p14="http://schemas.microsoft.com/office/powerpoint/2010/main" val="3960768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CD1CE8-AABE-C24E-8E3B-A1519292D5E5}" type="datetime3">
              <a:rPr lang="en-US" sz="1300"/>
              <a:pPr/>
              <a:t>27 February 2015</a:t>
            </a:fld>
            <a:endParaRPr lang="en-US" sz="1300"/>
          </a:p>
        </p:txBody>
      </p:sp>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AA308FB-2F4D-8941-8F34-63F6208CA7AF}" type="slidenum">
              <a:rPr lang="en-US" sz="1300"/>
              <a:pPr/>
              <a:t>32</a:t>
            </a:fld>
            <a:endParaRPr lang="en-US" sz="130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819605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C448406-7908-A347-AA75-D64E1A7145BB}" type="datetime3">
              <a:rPr lang="en-US" sz="1300"/>
              <a:pPr/>
              <a:t>27 February 2015</a:t>
            </a:fld>
            <a:endParaRPr lang="en-US" sz="1300"/>
          </a:p>
        </p:txBody>
      </p:sp>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8F1A201-E85B-F240-BC05-D56CAEE5D94F}" type="slidenum">
              <a:rPr lang="en-US" sz="1300"/>
              <a:pPr/>
              <a:t>33</a:t>
            </a:fld>
            <a:endParaRPr lang="en-US" sz="130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6927917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FE5873-EFC6-D044-B181-F5C811F206B4}" type="datetime3">
              <a:rPr lang="en-US" sz="1300"/>
              <a:pPr/>
              <a:t>27 February 2015</a:t>
            </a:fld>
            <a:endParaRPr lang="en-US" sz="1300"/>
          </a:p>
        </p:txBody>
      </p:sp>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FB1DC82-9B06-FD4B-B92A-AF86C10FD3DD}" type="slidenum">
              <a:rPr lang="en-US" sz="1300"/>
              <a:pPr/>
              <a:t>34</a:t>
            </a:fld>
            <a:endParaRPr lang="en-US" sz="130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688550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6E123BA-5959-D741-BD18-13AD4D44ED33}" type="datetime3">
              <a:rPr lang="en-US" sz="1300"/>
              <a:pPr/>
              <a:t>27 February 2015</a:t>
            </a:fld>
            <a:endParaRPr lang="en-US" sz="1300"/>
          </a:p>
        </p:txBody>
      </p:sp>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141ED1D-88E5-B24E-B3C5-7CADC0383F4A}" type="slidenum">
              <a:rPr lang="en-US" sz="1300"/>
              <a:pPr/>
              <a:t>35</a:t>
            </a:fld>
            <a:endParaRPr lang="en-US" sz="130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420981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9C54DA-1960-B544-B138-FF2C62F36432}" type="datetime3">
              <a:rPr lang="en-US" sz="1300"/>
              <a:pPr/>
              <a:t>27 February 2015</a:t>
            </a:fld>
            <a:endParaRPr lang="en-US" sz="1300"/>
          </a:p>
        </p:txBody>
      </p:sp>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D034EB4-2E5E-5C4D-869F-2F378DB489C1}" type="slidenum">
              <a:rPr lang="en-US" sz="1300"/>
              <a:pPr/>
              <a:t>36</a:t>
            </a:fld>
            <a:endParaRPr lang="en-US" sz="13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098889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045EEB3-5D66-2141-8F01-683A25276404}" type="datetime3">
              <a:rPr lang="en-US" sz="1300"/>
              <a:pPr/>
              <a:t>27 February 2015</a:t>
            </a:fld>
            <a:endParaRPr lang="en-US" sz="1300"/>
          </a:p>
        </p:txBody>
      </p:sp>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D20FD91-76F5-714E-802A-A9238828C3BC}" type="slidenum">
              <a:rPr lang="en-US" sz="1300"/>
              <a:pPr/>
              <a:t>37</a:t>
            </a:fld>
            <a:endParaRPr lang="en-US" sz="130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3246834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2CE640C-6BD1-904E-8191-1875FBC3D1B5}" type="datetime3">
              <a:rPr lang="en-US" sz="1300"/>
              <a:pPr/>
              <a:t>27 February 2015</a:t>
            </a:fld>
            <a:endParaRPr lang="en-US" sz="1300"/>
          </a:p>
        </p:txBody>
      </p:sp>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17BEBD0-7E5E-1548-BB4F-B277D732AC5A}" type="slidenum">
              <a:rPr lang="en-US" sz="1300"/>
              <a:pPr/>
              <a:t>38</a:t>
            </a:fld>
            <a:endParaRPr lang="en-US" sz="130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20056874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1BE1D5-8D72-5E49-B2A3-788E95201FC9}" type="datetime3">
              <a:rPr lang="en-US" sz="1300"/>
              <a:pPr/>
              <a:t>27 February 2015</a:t>
            </a:fld>
            <a:endParaRPr lang="en-US" sz="1300"/>
          </a:p>
        </p:txBody>
      </p:sp>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173203C-AE81-FC47-861E-8CEE11841A10}" type="slidenum">
              <a:rPr lang="en-US" sz="1300"/>
              <a:pPr/>
              <a:t>39</a:t>
            </a:fld>
            <a:endParaRPr lang="en-US" sz="1300"/>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a:latin typeface="Times New Roman" charset="0"/>
                <a:ea typeface="MS PGothic" charset="0"/>
              </a:rPr>
              <a:t>An angle is what makes a news story possible. Asking yourself </a:t>
            </a:r>
            <a:r>
              <a:rPr lang="ja-JP" altLang="en-US" sz="1000">
                <a:latin typeface="Times New Roman" charset="0"/>
                <a:ea typeface="MS PGothic" charset="0"/>
              </a:rPr>
              <a:t>“</a:t>
            </a:r>
            <a:r>
              <a:rPr lang="en-US" altLang="ja-JP" sz="1000">
                <a:latin typeface="Times New Roman" charset="0"/>
                <a:ea typeface="MS PGothic" charset="0"/>
              </a:rPr>
              <a:t>Who cares?</a:t>
            </a:r>
            <a:r>
              <a:rPr lang="ja-JP" altLang="en-US" sz="1000">
                <a:latin typeface="Times New Roman" charset="0"/>
                <a:ea typeface="MS PGothic" charset="0"/>
              </a:rPr>
              <a:t>”</a:t>
            </a:r>
            <a:r>
              <a:rPr lang="en-US" altLang="ja-JP" sz="1000">
                <a:latin typeface="Times New Roman" charset="0"/>
                <a:ea typeface="MS PGothic" charset="0"/>
              </a:rPr>
              <a:t> and </a:t>
            </a:r>
            <a:r>
              <a:rPr lang="ja-JP" altLang="en-US" sz="1000">
                <a:latin typeface="Times New Roman" charset="0"/>
                <a:ea typeface="MS PGothic" charset="0"/>
              </a:rPr>
              <a:t>“</a:t>
            </a:r>
            <a:r>
              <a:rPr lang="en-US" altLang="ja-JP" sz="1000">
                <a:latin typeface="Times New Roman" charset="0"/>
                <a:ea typeface="MS PGothic" charset="0"/>
              </a:rPr>
              <a:t>Why would they care?</a:t>
            </a:r>
            <a:r>
              <a:rPr lang="ja-JP" altLang="en-US" sz="1000">
                <a:latin typeface="Times New Roman" charset="0"/>
                <a:ea typeface="MS PGothic" charset="0"/>
              </a:rPr>
              <a:t>”</a:t>
            </a:r>
            <a:r>
              <a:rPr lang="en-US" altLang="ja-JP" sz="1000">
                <a:latin typeface="Times New Roman" charset="0"/>
                <a:ea typeface="MS PGothic" charset="0"/>
              </a:rPr>
              <a:t> is a good place to start. Ask yourself </a:t>
            </a:r>
            <a:r>
              <a:rPr lang="ja-JP" altLang="en-US" sz="1000">
                <a:latin typeface="Times New Roman" charset="0"/>
                <a:ea typeface="MS PGothic" charset="0"/>
              </a:rPr>
              <a:t>“</a:t>
            </a:r>
            <a:r>
              <a:rPr lang="en-US" altLang="ja-JP" sz="1000">
                <a:latin typeface="Times New Roman" charset="0"/>
                <a:ea typeface="MS PGothic" charset="0"/>
              </a:rPr>
              <a:t>If I didn</a:t>
            </a:r>
            <a:r>
              <a:rPr lang="ja-JP" altLang="en-US" sz="1000">
                <a:latin typeface="Times New Roman" charset="0"/>
                <a:ea typeface="MS PGothic" charset="0"/>
              </a:rPr>
              <a:t>’</a:t>
            </a:r>
            <a:r>
              <a:rPr lang="en-US" altLang="ja-JP" sz="1000">
                <a:latin typeface="Times New Roman" charset="0"/>
                <a:ea typeface="MS PGothic" charset="0"/>
              </a:rPr>
              <a:t>t know anything about this event, would I care?</a:t>
            </a:r>
            <a:r>
              <a:rPr lang="ja-JP" altLang="en-US" sz="1000">
                <a:latin typeface="Times New Roman" charset="0"/>
                <a:ea typeface="MS PGothic" charset="0"/>
              </a:rPr>
              <a:t>”</a:t>
            </a:r>
            <a:r>
              <a:rPr lang="en-US" altLang="ja-JP" sz="1000">
                <a:latin typeface="Times New Roman" charset="0"/>
                <a:ea typeface="MS PGothic" charset="0"/>
              </a:rPr>
              <a:t> If not, </a:t>
            </a:r>
            <a:r>
              <a:rPr lang="ja-JP" altLang="en-US" sz="1000">
                <a:latin typeface="Times New Roman" charset="0"/>
                <a:ea typeface="MS PGothic" charset="0"/>
              </a:rPr>
              <a:t>“</a:t>
            </a:r>
            <a:r>
              <a:rPr lang="en-US" altLang="ja-JP" sz="1000">
                <a:latin typeface="Times New Roman" charset="0"/>
                <a:ea typeface="MS PGothic" charset="0"/>
              </a:rPr>
              <a:t>What would make me care? Why would it matter?</a:t>
            </a:r>
            <a:r>
              <a:rPr lang="ja-JP" altLang="en-US" sz="1000">
                <a:latin typeface="Times New Roman" charset="0"/>
                <a:ea typeface="MS PGothic" charset="0"/>
              </a:rPr>
              <a:t>”</a:t>
            </a:r>
            <a:r>
              <a:rPr lang="en-US" altLang="ja-JP" sz="1000">
                <a:latin typeface="Times New Roman" charset="0"/>
                <a:ea typeface="MS PGothic" charset="0"/>
              </a:rPr>
              <a:t> The event on its own may not be newsworthy, but perhaps someone attending or participating may provide you and angle.</a:t>
            </a:r>
          </a:p>
          <a:p>
            <a:endParaRPr lang="en-US">
              <a:latin typeface="Times New Roman" charset="0"/>
              <a:ea typeface="MS PGothic" charset="0"/>
            </a:endParaRPr>
          </a:p>
        </p:txBody>
      </p:sp>
    </p:spTree>
    <p:extLst>
      <p:ext uri="{BB962C8B-B14F-4D97-AF65-F5344CB8AC3E}">
        <p14:creationId xmlns:p14="http://schemas.microsoft.com/office/powerpoint/2010/main" val="37637899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97D6119-BC03-0341-9740-2211B2620D39}" type="datetime3">
              <a:rPr lang="en-US" sz="1300"/>
              <a:pPr/>
              <a:t>27 February 2015</a:t>
            </a:fld>
            <a:endParaRPr lang="en-US" sz="1300"/>
          </a:p>
        </p:txBody>
      </p:sp>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1530F76-11DA-B046-A836-0B3712ED1D88}" type="slidenum">
              <a:rPr lang="en-US" sz="1300"/>
              <a:pPr/>
              <a:t>40</a:t>
            </a:fld>
            <a:endParaRPr lang="en-US" sz="130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latin typeface="Times New Roman" charset="0"/>
                <a:ea typeface="MS PGothic" charset="0"/>
              </a:rPr>
              <a:t>Targeting media outlets</a:t>
            </a:r>
            <a:endParaRPr lang="en-US">
              <a:latin typeface="Times New Roman" charset="0"/>
              <a:ea typeface="MS PGothic" charset="0"/>
            </a:endParaRPr>
          </a:p>
          <a:p>
            <a:r>
              <a:rPr lang="en-US">
                <a:latin typeface="Times New Roman" charset="0"/>
                <a:ea typeface="MS PGothic" charset="0"/>
              </a:rPr>
              <a:t>When you put together an advertising plan, you need to select those media most likely to reach your customers. The same holds true when you decide which media to contact for publicity. Most publications and news shows already have detailed analyses of their audiences, in order to justify their advertising rates. You can get a reader or viewer profile simply by calling or writing to the station or publication and asking for a press kit. Not only will you be able to focus on the medium most appropriate to your audience, but you will also know which types of stories these media use. Once you know, you can tailor your story to fit their format. In addition to the print media, you might find a number of radio and television shows in your area. If you do your homework before you approach the media, and demonstrate to them that you approach your position professionally, you</a:t>
            </a:r>
            <a:r>
              <a:rPr lang="ja-JP" altLang="en-US">
                <a:latin typeface="Times New Roman" charset="0"/>
                <a:ea typeface="MS PGothic" charset="0"/>
              </a:rPr>
              <a:t>’</a:t>
            </a:r>
            <a:r>
              <a:rPr lang="en-US" altLang="ja-JP">
                <a:latin typeface="Times New Roman" charset="0"/>
                <a:ea typeface="MS PGothic" charset="0"/>
              </a:rPr>
              <a:t>re someone who knows what works and what doesn't for your audience, you stand a good chance of getting valuable publicity. . . for free.</a:t>
            </a:r>
          </a:p>
          <a:p>
            <a:endParaRPr lang="en-US" sz="1800">
              <a:latin typeface="Times New Roman" charset="0"/>
              <a:ea typeface="MS PGothic" charset="0"/>
            </a:endParaRPr>
          </a:p>
          <a:p>
            <a:r>
              <a:rPr lang="en-US" b="1">
                <a:latin typeface="Times New Roman" charset="0"/>
                <a:ea typeface="MS PGothic" charset="0"/>
              </a:rPr>
              <a:t>Communicating with the media</a:t>
            </a:r>
            <a:endParaRPr lang="en-US">
              <a:latin typeface="Times New Roman" charset="0"/>
              <a:ea typeface="MS PGothic" charset="0"/>
            </a:endParaRPr>
          </a:p>
          <a:p>
            <a:r>
              <a:rPr lang="en-US">
                <a:latin typeface="Times New Roman" charset="0"/>
                <a:ea typeface="MS PGothic" charset="0"/>
              </a:rPr>
              <a:t>You won't get very far if you try to approach the media with nonessential news without a creative or unique angle. The media deal with unbelievable quantities of information daily, only a small portion of which appears in print or on the air. Don't add to their burden. If an editor or reporter wants more information, he or she will ask for it. </a:t>
            </a:r>
          </a:p>
        </p:txBody>
      </p:sp>
    </p:spTree>
    <p:extLst>
      <p:ext uri="{BB962C8B-B14F-4D97-AF65-F5344CB8AC3E}">
        <p14:creationId xmlns:p14="http://schemas.microsoft.com/office/powerpoint/2010/main" val="19889560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AD301BF7-0BC1-2942-8273-3D3458C943A7}" type="datetime3">
              <a:rPr lang="en-US" sz="1300"/>
              <a:pPr/>
              <a:t>27 February 2015</a:t>
            </a:fld>
            <a:endParaRPr lang="en-US" sz="1300"/>
          </a:p>
        </p:txBody>
      </p:sp>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F4D87865-3DCD-7C4F-AABB-A8CE0AD1CD5C}" type="slidenum">
              <a:rPr lang="en-US" sz="1300"/>
              <a:pPr/>
              <a:t>41</a:t>
            </a:fld>
            <a:endParaRPr lang="en-US" sz="130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806405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9BBC697-5CDB-B94B-AF2D-8831301B77B2}" type="datetime3">
              <a:rPr lang="en-US" sz="1300"/>
              <a:pPr/>
              <a:t>27 February 2015</a:t>
            </a:fld>
            <a:endParaRPr lang="en-US" sz="1300"/>
          </a:p>
        </p:txBody>
      </p:sp>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CE9E3176-73D9-6C49-BFD5-9872AEB39551}" type="slidenum">
              <a:rPr lang="en-US" sz="1300"/>
              <a:pPr/>
              <a:t>4</a:t>
            </a:fld>
            <a:endParaRPr lang="en-US" sz="13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473833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4D1571B-E6A8-8540-B756-1F7D156E8E59}" type="datetime3">
              <a:rPr lang="en-US" sz="1300"/>
              <a:pPr/>
              <a:t>27 February 2015</a:t>
            </a:fld>
            <a:endParaRPr lang="en-US" sz="1300"/>
          </a:p>
        </p:txBody>
      </p:sp>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C9B8C2B-3088-DF44-8C2C-EA2BD2BD5DD1}" type="slidenum">
              <a:rPr lang="en-US" sz="1300"/>
              <a:pPr/>
              <a:t>42</a:t>
            </a:fld>
            <a:endParaRPr lang="en-US" sz="1300"/>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7269863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B60E26-5660-1142-BB5E-A7D7A31AAB49}" type="datetime3">
              <a:rPr lang="en-US" sz="1300"/>
              <a:pPr/>
              <a:t>27 February 2015</a:t>
            </a:fld>
            <a:endParaRPr lang="en-US" sz="1300"/>
          </a:p>
        </p:txBody>
      </p:sp>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A6F5496-4BDB-3B47-991A-15793344737B}" type="slidenum">
              <a:rPr lang="en-US" sz="1300"/>
              <a:pPr/>
              <a:t>43</a:t>
            </a:fld>
            <a:endParaRPr lang="en-US" sz="130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144893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27126DF1-C0C3-924A-AAC6-4EEE9E21CC61}" type="datetime3">
              <a:rPr lang="en-US" sz="1300"/>
              <a:pPr/>
              <a:t>27 February 2015</a:t>
            </a:fld>
            <a:endParaRPr lang="en-US" sz="1300"/>
          </a:p>
        </p:txBody>
      </p:sp>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62C6EF8-2D7C-F942-B6AE-18CD9CC0C195}" type="slidenum">
              <a:rPr lang="en-US" sz="1300"/>
              <a:pPr/>
              <a:t>44</a:t>
            </a:fld>
            <a:endParaRPr lang="en-US" sz="130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0079587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8648103-409E-F34E-9701-D71C5AA72DEA}" type="datetime3">
              <a:rPr lang="en-US" sz="1300"/>
              <a:pPr/>
              <a:t>27 February 2015</a:t>
            </a:fld>
            <a:endParaRPr lang="en-US" sz="1300"/>
          </a:p>
        </p:txBody>
      </p:sp>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C49CD7B-7212-4F41-90CF-80884474F0E2}" type="slidenum">
              <a:rPr lang="en-US" sz="1300"/>
              <a:pPr/>
              <a:t>45</a:t>
            </a:fld>
            <a:endParaRPr lang="en-US" sz="130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6754540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C21BCD9-B1AB-764F-8E28-F8E3DB09E7EB}" type="datetime3">
              <a:rPr lang="en-US" sz="1300"/>
              <a:pPr/>
              <a:t>27 February 2015</a:t>
            </a:fld>
            <a:endParaRPr lang="en-US" sz="1300"/>
          </a:p>
        </p:txBody>
      </p:sp>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BF6538A-D524-934F-942A-0093137E6503}" type="slidenum">
              <a:rPr lang="en-US" sz="1300"/>
              <a:pPr/>
              <a:t>46</a:t>
            </a:fld>
            <a:endParaRPr lang="en-US" sz="130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1997575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3817108-10FC-9749-8A71-1719C59162EE}" type="datetime3">
              <a:rPr lang="en-US" sz="1300"/>
              <a:pPr/>
              <a:t>27 February 2015</a:t>
            </a:fld>
            <a:endParaRPr lang="en-US" sz="1300"/>
          </a:p>
        </p:txBody>
      </p:sp>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596A2AB-D61E-3E4E-8630-68B4A2BAFD38}" type="slidenum">
              <a:rPr lang="en-US" sz="1300"/>
              <a:pPr/>
              <a:t>50</a:t>
            </a:fld>
            <a:endParaRPr lang="en-US" sz="130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3617491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3A95A69-141A-704D-957B-964009A11176}" type="datetime3">
              <a:rPr lang="en-US" sz="1300"/>
              <a:pPr/>
              <a:t>27 February 2015</a:t>
            </a:fld>
            <a:endParaRPr lang="en-US" sz="1300"/>
          </a:p>
        </p:txBody>
      </p:sp>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2F884C5-E3CE-BB4D-8730-5FAE20BD0D90}" type="slidenum">
              <a:rPr lang="en-US" sz="1300"/>
              <a:pPr/>
              <a:t>51</a:t>
            </a:fld>
            <a:endParaRPr lang="en-US" sz="130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MS PGothic" charset="0"/>
              </a:rPr>
              <a:t>These are traditional markets, but which are still viable. Revise.</a:t>
            </a:r>
          </a:p>
        </p:txBody>
      </p:sp>
    </p:spTree>
    <p:extLst>
      <p:ext uri="{BB962C8B-B14F-4D97-AF65-F5344CB8AC3E}">
        <p14:creationId xmlns:p14="http://schemas.microsoft.com/office/powerpoint/2010/main" val="42916657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B6A46CF-898E-D24B-B98D-59A1E7AEBD0D}" type="datetime3">
              <a:rPr lang="en-US" sz="1300"/>
              <a:pPr/>
              <a:t>27 February 2015</a:t>
            </a:fld>
            <a:endParaRPr lang="en-US" sz="1300"/>
          </a:p>
        </p:txBody>
      </p:sp>
      <p:sp>
        <p:nvSpPr>
          <p:cNvPr id="239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1706BDAE-6A89-F947-8A35-E9BB20E417AD}" type="slidenum">
              <a:rPr lang="en-US" sz="1300"/>
              <a:pPr/>
              <a:t>52</a:t>
            </a:fld>
            <a:endParaRPr lang="en-US" sz="1300"/>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41860145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A9C068E-A703-A942-A3E2-1A8307E44F27}" type="datetime3">
              <a:rPr lang="en-US" sz="1300"/>
              <a:pPr/>
              <a:t>27 February 2015</a:t>
            </a:fld>
            <a:endParaRPr lang="en-US" sz="1300"/>
          </a:p>
        </p:txBody>
      </p:sp>
      <p:sp>
        <p:nvSpPr>
          <p:cNvPr id="241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0200A1DF-2329-AA44-915E-EE64E318B53F}" type="slidenum">
              <a:rPr lang="en-US" sz="1300"/>
              <a:pPr/>
              <a:t>53</a:t>
            </a:fld>
            <a:endParaRPr lang="en-US" sz="1300"/>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518217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57B0704B-08A5-CE46-8C75-EC2F29216051}" type="datetime3">
              <a:rPr lang="en-US" sz="1300"/>
              <a:pPr/>
              <a:t>27 February 2015</a:t>
            </a:fld>
            <a:endParaRPr lang="en-US" sz="1300"/>
          </a:p>
        </p:txBody>
      </p:sp>
      <p:sp>
        <p:nvSpPr>
          <p:cNvPr id="233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3E6296C-2774-8243-930A-0314D9FB4689}" type="slidenum">
              <a:rPr lang="en-US" sz="1300"/>
              <a:pPr/>
              <a:t>5</a:t>
            </a:fld>
            <a:endParaRPr lang="en-US" sz="1300"/>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269780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B30C68E0-051A-4640-A822-ED52396194E4}" type="datetime3">
              <a:rPr lang="en-US" sz="1300"/>
              <a:pPr/>
              <a:t>27 February 2015</a:t>
            </a:fld>
            <a:endParaRPr lang="en-US" sz="1300"/>
          </a:p>
        </p:txBody>
      </p:sp>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E71C6451-06C4-0843-8FE4-5D4E262D295B}" type="slidenum">
              <a:rPr lang="en-US" sz="1300"/>
              <a:pPr/>
              <a:t>6</a:t>
            </a:fld>
            <a:endParaRPr lang="en-US" sz="1300"/>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2604868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DD11FAE9-F616-404D-8060-D57338539424}" type="datetime3">
              <a:rPr lang="en-US" sz="1300"/>
              <a:pPr/>
              <a:t>27 February 2015</a:t>
            </a:fld>
            <a:endParaRPr lang="en-US" sz="1300"/>
          </a:p>
        </p:txBody>
      </p:sp>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748AF36A-68F2-9845-8FF2-AAC8F01AACF3}" type="slidenum">
              <a:rPr lang="en-US" sz="1300"/>
              <a:pPr/>
              <a:t>7</a:t>
            </a:fld>
            <a:endParaRPr lang="en-US" sz="13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33450" y="4279900"/>
            <a:ext cx="514350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Times New Roman" charset="0"/>
                <a:ea typeface="MS PGothic" charset="0"/>
              </a:rPr>
              <a:t>Metrics are at the heart of a good, customer-focused process management system and any program directed at continuous improvement. The focus on customers and performance standards show up in the form of metrics that assess your ability to meet your customers' needs and business objectives.</a:t>
            </a:r>
          </a:p>
          <a:p>
            <a:r>
              <a:rPr lang="en-US" sz="1100" b="1">
                <a:latin typeface="Times New Roman" charset="0"/>
                <a:ea typeface="MS PGothic" charset="0"/>
              </a:rPr>
              <a:t>"Specific</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your metrics are specific and targeted to the area you are measuring. For example, if you are measuring customer satisfaction, a good metric would be direct feedback from customers on how they feel about your service or product. A poorer metric would be the number of returned products or number customer complaints. While direct "internal" measure, they are indirect measures of customer satisfaction and, as such, can be misleading and produce unwanted surprises later on. "Measurable" in that you can collect data that is accurate and complete. </a:t>
            </a:r>
          </a:p>
          <a:p>
            <a:r>
              <a:rPr lang="en-US" sz="1100" b="1">
                <a:latin typeface="Times New Roman" charset="0"/>
                <a:ea typeface="MS PGothic" charset="0"/>
              </a:rPr>
              <a:t>"Actionable</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in that the metrics are easy-to-understand, and it is clear when you chart your performance over time which direction is "good" and which direction is "bad", so that you know when to take action. </a:t>
            </a:r>
          </a:p>
          <a:p>
            <a:r>
              <a:rPr lang="en-US" sz="1100" b="1">
                <a:latin typeface="Times New Roman" charset="0"/>
                <a:ea typeface="MS PGothic" charset="0"/>
              </a:rPr>
              <a:t>"Relevant</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 simply means don't measure things that are not important. A common downfall of process professionals or standards groups is to measure everything, which produces many meaningless measures. </a:t>
            </a:r>
          </a:p>
          <a:p>
            <a:r>
              <a:rPr lang="en-US" sz="1100" b="1">
                <a:latin typeface="Times New Roman" charset="0"/>
                <a:ea typeface="MS PGothic" charset="0"/>
              </a:rPr>
              <a:t>"Timely</a:t>
            </a:r>
            <a:r>
              <a:rPr lang="ja-JP" altLang="en-US" sz="1100" b="1">
                <a:latin typeface="Times New Roman" charset="0"/>
                <a:ea typeface="MS PGothic" charset="0"/>
              </a:rPr>
              <a:t>“</a:t>
            </a:r>
            <a:endParaRPr lang="en-US" altLang="ja-JP" sz="1100" b="1">
              <a:latin typeface="Times New Roman" charset="0"/>
              <a:ea typeface="MS PGothic" charset="0"/>
            </a:endParaRPr>
          </a:p>
          <a:p>
            <a:r>
              <a:rPr lang="en-US" sz="1100">
                <a:latin typeface="Times New Roman" charset="0"/>
                <a:ea typeface="MS PGothic" charset="0"/>
              </a:rPr>
              <a:t>metrics are those for which you can get the data when you need it. </a:t>
            </a:r>
          </a:p>
          <a:p>
            <a:r>
              <a:rPr lang="en-US" sz="1100">
                <a:latin typeface="Times New Roman" charset="0"/>
                <a:ea typeface="MS PGothic" charset="0"/>
              </a:rPr>
              <a:t>Metrics should be simple. If they require a lot of explanation and definition, then collecting data, and translating that data into actions becomes more difficult. Easy-to-understand metrics are easier to sell, and have a stronger impact on the process and the people who us it. </a:t>
            </a:r>
          </a:p>
          <a:p>
            <a:endParaRPr lang="en-US" sz="1100">
              <a:latin typeface="Times New Roman" charset="0"/>
              <a:ea typeface="MS PGothic" charset="0"/>
            </a:endParaRPr>
          </a:p>
        </p:txBody>
      </p:sp>
    </p:spTree>
    <p:extLst>
      <p:ext uri="{BB962C8B-B14F-4D97-AF65-F5344CB8AC3E}">
        <p14:creationId xmlns:p14="http://schemas.microsoft.com/office/powerpoint/2010/main" val="279763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a:ln/>
        </p:spPr>
      </p:sp>
      <p:sp>
        <p:nvSpPr>
          <p:cNvPr id="1024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1703284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345CBABE-9A96-534D-8EEF-2B3D34426247}" type="datetime3">
              <a:rPr lang="en-US" sz="1300"/>
              <a:pPr/>
              <a:t>27 February 2015</a:t>
            </a:fld>
            <a:endParaRPr lang="en-US" sz="1300"/>
          </a:p>
        </p:txBody>
      </p:sp>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2000">
                <a:solidFill>
                  <a:schemeClr val="tx1"/>
                </a:solidFill>
                <a:latin typeface="Times New Roman" charset="0"/>
                <a:ea typeface="ヒラギノ角ゴ Pro W3" charset="0"/>
                <a:cs typeface="ヒラギノ角ゴ Pro W3" charset="0"/>
              </a:defRPr>
            </a:lvl1pPr>
            <a:lvl2pPr marL="742950" indent="-285750" defTabSz="930275">
              <a:defRPr sz="2000">
                <a:solidFill>
                  <a:schemeClr val="tx1"/>
                </a:solidFill>
                <a:latin typeface="Times New Roman" charset="0"/>
                <a:ea typeface="ヒラギノ角ゴ Pro W3" charset="0"/>
                <a:cs typeface="ヒラギノ角ゴ Pro W3" charset="0"/>
              </a:defRPr>
            </a:lvl2pPr>
            <a:lvl3pPr marL="1143000" indent="-228600" defTabSz="930275">
              <a:defRPr sz="2000">
                <a:solidFill>
                  <a:schemeClr val="tx1"/>
                </a:solidFill>
                <a:latin typeface="Times New Roman" charset="0"/>
                <a:ea typeface="ヒラギノ角ゴ Pro W3" charset="0"/>
                <a:cs typeface="ヒラギノ角ゴ Pro W3" charset="0"/>
              </a:defRPr>
            </a:lvl3pPr>
            <a:lvl4pPr marL="1600200" indent="-228600" defTabSz="930275">
              <a:defRPr sz="2000">
                <a:solidFill>
                  <a:schemeClr val="tx1"/>
                </a:solidFill>
                <a:latin typeface="Times New Roman" charset="0"/>
                <a:ea typeface="ヒラギノ角ゴ Pro W3" charset="0"/>
                <a:cs typeface="ヒラギノ角ゴ Pro W3" charset="0"/>
              </a:defRPr>
            </a:lvl4pPr>
            <a:lvl5pPr marL="2057400" indent="-228600" defTabSz="930275">
              <a:defRPr sz="2000">
                <a:solidFill>
                  <a:schemeClr val="tx1"/>
                </a:solidFill>
                <a:latin typeface="Times New Roman" charset="0"/>
                <a:ea typeface="ヒラギノ角ゴ Pro W3" charset="0"/>
                <a:cs typeface="ヒラギノ角ゴ Pro W3" charset="0"/>
              </a:defRPr>
            </a:lvl5pPr>
            <a:lvl6pPr marL="25146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defTabSz="930275"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fld id="{455F1AF9-09C1-4F46-B918-926511F02043}" type="slidenum">
              <a:rPr lang="en-US" sz="1300"/>
              <a:pPr/>
              <a:t>9</a:t>
            </a:fld>
            <a:endParaRPr lang="en-US" sz="13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MS PGothic" charset="0"/>
            </a:endParaRPr>
          </a:p>
        </p:txBody>
      </p:sp>
    </p:spTree>
    <p:extLst>
      <p:ext uri="{BB962C8B-B14F-4D97-AF65-F5344CB8AC3E}">
        <p14:creationId xmlns:p14="http://schemas.microsoft.com/office/powerpoint/2010/main" val="3388243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37275"/>
            <a:ext cx="9144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auto">
          <a:xfrm>
            <a:off x="8077200" y="57594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28600" y="56530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0020" name="Rectangle 4"/>
          <p:cNvSpPr>
            <a:spLocks noGrp="1" noChangeArrowheads="1"/>
          </p:cNvSpPr>
          <p:nvPr>
            <p:ph type="ctrTitle"/>
          </p:nvPr>
        </p:nvSpPr>
        <p:spPr>
          <a:xfrm>
            <a:off x="1371600" y="2286000"/>
            <a:ext cx="7391400" cy="1143000"/>
          </a:xfrm>
        </p:spPr>
        <p:txBody>
          <a:bodyPr/>
          <a:lstStyle>
            <a:lvl1pPr>
              <a:defRPr sz="4000"/>
            </a:lvl1pPr>
          </a:lstStyle>
          <a:p>
            <a:r>
              <a:rPr lang="en-US"/>
              <a:t>Click to edit Master title style</a:t>
            </a:r>
          </a:p>
        </p:txBody>
      </p:sp>
      <p:sp>
        <p:nvSpPr>
          <p:cNvPr id="3030021" name="Rectangle 5"/>
          <p:cNvSpPr>
            <a:spLocks noGrp="1" noChangeArrowheads="1"/>
          </p:cNvSpPr>
          <p:nvPr>
            <p:ph type="subTitle" idx="1"/>
          </p:nvPr>
        </p:nvSpPr>
        <p:spPr>
          <a:xfrm>
            <a:off x="1371600" y="3505200"/>
            <a:ext cx="6400800" cy="685800"/>
          </a:xfrm>
        </p:spPr>
        <p:txBody>
          <a:bodyPr/>
          <a:lstStyle>
            <a:lvl1pPr marL="0" indent="0">
              <a:buFontTx/>
              <a:buNone/>
              <a:defRPr>
                <a:solidFill>
                  <a:srgbClr val="D47806"/>
                </a:solidFill>
              </a:defRPr>
            </a:lvl1pPr>
          </a:lstStyle>
          <a:p>
            <a:r>
              <a:rPr lang="en-US"/>
              <a:t>Click to edit Master subtitle style</a:t>
            </a:r>
          </a:p>
        </p:txBody>
      </p:sp>
    </p:spTree>
    <p:extLst>
      <p:ext uri="{BB962C8B-B14F-4D97-AF65-F5344CB8AC3E}">
        <p14:creationId xmlns:p14="http://schemas.microsoft.com/office/powerpoint/2010/main" val="401818186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FC34922F-61AC-5B42-B1E1-890BAAE1AD16}" type="datetime1">
              <a:rPr lang="en-US"/>
              <a:pPr>
                <a:defRPr/>
              </a:pPr>
              <a:t>2/27/15</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D2DB846E-68E7-A74A-A64E-12D7BDE430F4}" type="slidenum">
              <a:rPr lang="en-US"/>
              <a:pPr>
                <a:defRPr/>
              </a:pPr>
              <a:t>‹#›</a:t>
            </a:fld>
            <a:endParaRPr lang="en-US"/>
          </a:p>
        </p:txBody>
      </p:sp>
    </p:spTree>
    <p:extLst>
      <p:ext uri="{BB962C8B-B14F-4D97-AF65-F5344CB8AC3E}">
        <p14:creationId xmlns:p14="http://schemas.microsoft.com/office/powerpoint/2010/main" val="1946439097"/>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9202E07C-0A20-9E4E-A793-D8E56117B8F1}" type="datetime1">
              <a:rPr lang="en-US"/>
              <a:pPr>
                <a:defRPr/>
              </a:pPr>
              <a:t>2/27/15</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5C8BEF5E-741B-2743-B149-B430A285C94A}" type="slidenum">
              <a:rPr lang="en-US"/>
              <a:pPr>
                <a:defRPr/>
              </a:pPr>
              <a:t>‹#›</a:t>
            </a:fld>
            <a:endParaRPr lang="en-US"/>
          </a:p>
        </p:txBody>
      </p:sp>
    </p:spTree>
    <p:extLst>
      <p:ext uri="{BB962C8B-B14F-4D97-AF65-F5344CB8AC3E}">
        <p14:creationId xmlns:p14="http://schemas.microsoft.com/office/powerpoint/2010/main" val="9186784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304800"/>
            <a:ext cx="19621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7340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0E3DF78-ADB9-1B43-AC2D-1209FF22DF0A}" type="datetime1">
              <a:rPr lang="en-US"/>
              <a:pPr>
                <a:defRPr/>
              </a:pPr>
              <a:t>2/27/15</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64002DE9-1EE6-0C46-9980-AD1B0CF5E27F}" type="slidenum">
              <a:rPr lang="en-US"/>
              <a:pPr>
                <a:defRPr/>
              </a:pPr>
              <a:t>‹#›</a:t>
            </a:fld>
            <a:endParaRPr lang="en-US"/>
          </a:p>
        </p:txBody>
      </p:sp>
    </p:spTree>
    <p:extLst>
      <p:ext uri="{BB962C8B-B14F-4D97-AF65-F5344CB8AC3E}">
        <p14:creationId xmlns:p14="http://schemas.microsoft.com/office/powerpoint/2010/main" val="173708139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pic>
        <p:nvPicPr>
          <p:cNvPr id="4"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524000"/>
            <a:ext cx="7848600" cy="4495800"/>
          </a:xfrm>
        </p:spPr>
        <p:txBody>
          <a:bodyPr/>
          <a:lstStyle/>
          <a:p>
            <a:pPr lvl="0"/>
            <a:endParaRPr lang="en-US" noProof="0" smtClean="0"/>
          </a:p>
        </p:txBody>
      </p:sp>
    </p:spTree>
    <p:extLst>
      <p:ext uri="{BB962C8B-B14F-4D97-AF65-F5344CB8AC3E}">
        <p14:creationId xmlns:p14="http://schemas.microsoft.com/office/powerpoint/2010/main" val="359878093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pic>
        <p:nvPicPr>
          <p:cNvPr id="5" name="Picture 1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1000" y="5468143"/>
            <a:ext cx="9509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04800"/>
            <a:ext cx="7848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532468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2CF40CFA-7A73-614A-BAAC-757032AB9B4E}" type="datetime1">
              <a:rPr lang="en-US"/>
              <a:pPr>
                <a:defRPr/>
              </a:pPr>
              <a:t>2/27/15</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F4639A68-9A89-C348-8EB1-D2713009C772}" type="slidenum">
              <a:rPr lang="en-US"/>
              <a:pPr>
                <a:defRPr/>
              </a:pPr>
              <a:t>‹#›</a:t>
            </a:fld>
            <a:endParaRPr lang="en-US"/>
          </a:p>
        </p:txBody>
      </p:sp>
    </p:spTree>
    <p:extLst>
      <p:ext uri="{BB962C8B-B14F-4D97-AF65-F5344CB8AC3E}">
        <p14:creationId xmlns:p14="http://schemas.microsoft.com/office/powerpoint/2010/main" val="276304220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454238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FA5A325-E24D-EC49-9FD8-F4A281EEFC6B}" type="datetime1">
              <a:rPr lang="en-US"/>
              <a:pPr>
                <a:defRPr/>
              </a:pPr>
              <a:t>2/27/15</a:t>
            </a:fld>
            <a:endParaRPr lang="en-US"/>
          </a:p>
        </p:txBody>
      </p:sp>
      <p:sp>
        <p:nvSpPr>
          <p:cNvPr id="5" name="Footer Placeholder 4"/>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7BDB1D6D-37AE-234D-8FE6-99D149015EE9}" type="slidenum">
              <a:rPr lang="en-US"/>
              <a:pPr>
                <a:defRPr/>
              </a:pPr>
              <a:t>‹#›</a:t>
            </a:fld>
            <a:endParaRPr lang="en-US"/>
          </a:p>
        </p:txBody>
      </p:sp>
    </p:spTree>
    <p:extLst>
      <p:ext uri="{BB962C8B-B14F-4D97-AF65-F5344CB8AC3E}">
        <p14:creationId xmlns:p14="http://schemas.microsoft.com/office/powerpoint/2010/main" val="20221384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524000"/>
            <a:ext cx="38481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5A759B87-DBA8-1C4C-93DC-9349C606442C}" type="datetime1">
              <a:rPr lang="en-US"/>
              <a:pPr>
                <a:defRPr/>
              </a:pPr>
              <a:t>2/27/15</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2172C403-F72B-0C43-B298-AD78DFBF420E}" type="slidenum">
              <a:rPr lang="en-US"/>
              <a:pPr>
                <a:defRPr/>
              </a:pPr>
              <a:t>‹#›</a:t>
            </a:fld>
            <a:endParaRPr lang="en-US"/>
          </a:p>
        </p:txBody>
      </p:sp>
    </p:spTree>
    <p:extLst>
      <p:ext uri="{BB962C8B-B14F-4D97-AF65-F5344CB8AC3E}">
        <p14:creationId xmlns:p14="http://schemas.microsoft.com/office/powerpoint/2010/main" val="2329893791"/>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053321E3-343A-7545-9639-EE5EE787D951}" type="datetime1">
              <a:rPr lang="en-US"/>
              <a:pPr>
                <a:defRPr/>
              </a:pPr>
              <a:t>2/27/15</a:t>
            </a:fld>
            <a:endParaRPr lang="en-US"/>
          </a:p>
        </p:txBody>
      </p:sp>
      <p:sp>
        <p:nvSpPr>
          <p:cNvPr id="8" name="Footer Placeholder 7"/>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9" name="Slide Number Placeholder 8"/>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1D10BB3A-BEF7-F345-8D60-013BE3BE74A5}" type="slidenum">
              <a:rPr lang="en-US"/>
              <a:pPr>
                <a:defRPr/>
              </a:pPr>
              <a:t>‹#›</a:t>
            </a:fld>
            <a:endParaRPr lang="en-US"/>
          </a:p>
        </p:txBody>
      </p:sp>
    </p:spTree>
    <p:extLst>
      <p:ext uri="{BB962C8B-B14F-4D97-AF65-F5344CB8AC3E}">
        <p14:creationId xmlns:p14="http://schemas.microsoft.com/office/powerpoint/2010/main" val="2079587054"/>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7867285E-B4DA-784A-9405-87F89D221FA2}" type="datetime1">
              <a:rPr lang="en-US"/>
              <a:pPr>
                <a:defRPr/>
              </a:pPr>
              <a:t>2/27/15</a:t>
            </a:fld>
            <a:endParaRPr lang="en-US"/>
          </a:p>
        </p:txBody>
      </p:sp>
      <p:sp>
        <p:nvSpPr>
          <p:cNvPr id="4" name="Footer Placeholder 3"/>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5" name="Slide Number Placeholder 4"/>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373CBEC-B2C8-8644-BFC9-BE319DC3DA73}" type="slidenum">
              <a:rPr lang="en-US"/>
              <a:pPr>
                <a:defRPr/>
              </a:pPr>
              <a:t>‹#›</a:t>
            </a:fld>
            <a:endParaRPr lang="en-US"/>
          </a:p>
        </p:txBody>
      </p:sp>
    </p:spTree>
    <p:extLst>
      <p:ext uri="{BB962C8B-B14F-4D97-AF65-F5344CB8AC3E}">
        <p14:creationId xmlns:p14="http://schemas.microsoft.com/office/powerpoint/2010/main" val="1759842962"/>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DCDA80B2-89C9-394F-851D-B4A56121553C}" type="datetime1">
              <a:rPr lang="en-US"/>
              <a:pPr>
                <a:defRPr/>
              </a:pPr>
              <a:t>2/27/15</a:t>
            </a:fld>
            <a:endParaRPr lang="en-US"/>
          </a:p>
        </p:txBody>
      </p:sp>
      <p:sp>
        <p:nvSpPr>
          <p:cNvPr id="3" name="Footer Placeholder 2"/>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4" name="Slide Number Placeholder 3"/>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BB297198-AFF0-2B45-82FF-0CF478B3E73C}" type="slidenum">
              <a:rPr lang="en-US"/>
              <a:pPr>
                <a:defRPr/>
              </a:pPr>
              <a:t>‹#›</a:t>
            </a:fld>
            <a:endParaRPr lang="en-US"/>
          </a:p>
        </p:txBody>
      </p:sp>
    </p:spTree>
    <p:extLst>
      <p:ext uri="{BB962C8B-B14F-4D97-AF65-F5344CB8AC3E}">
        <p14:creationId xmlns:p14="http://schemas.microsoft.com/office/powerpoint/2010/main" val="3246780566"/>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03363" y="6465888"/>
            <a:ext cx="1447800" cy="228600"/>
          </a:xfrm>
          <a:prstGeom prst="rect">
            <a:avLst/>
          </a:prstGeom>
        </p:spPr>
        <p:txBody>
          <a:bodyPr/>
          <a:lstStyle>
            <a:lvl1pPr>
              <a:defRPr smtClean="0"/>
            </a:lvl1pPr>
          </a:lstStyle>
          <a:p>
            <a:pPr>
              <a:defRPr/>
            </a:pPr>
            <a:fld id="{49A3107E-4A87-2A40-9BF0-145717469706}" type="datetime1">
              <a:rPr lang="en-US"/>
              <a:pPr>
                <a:defRPr/>
              </a:pPr>
              <a:t>2/27/15</a:t>
            </a:fld>
            <a:endParaRPr lang="en-US"/>
          </a:p>
        </p:txBody>
      </p:sp>
      <p:sp>
        <p:nvSpPr>
          <p:cNvPr id="6" name="Footer Placeholder 5"/>
          <p:cNvSpPr>
            <a:spLocks noGrp="1"/>
          </p:cNvSpPr>
          <p:nvPr>
            <p:ph type="ftr" sz="quarter" idx="11"/>
          </p:nvPr>
        </p:nvSpPr>
        <p:spPr>
          <a:xfrm>
            <a:off x="77788" y="6477000"/>
            <a:ext cx="1371600" cy="381000"/>
          </a:xfrm>
          <a:prstGeom prst="rect">
            <a:avLst/>
          </a:prstGeom>
        </p:spPr>
        <p:txBody>
          <a:bodyPr/>
          <a:lstStyle>
            <a:lvl1pPr>
              <a:defRPr>
                <a:solidFill>
                  <a:schemeClr val="tx1"/>
                </a:solidFill>
              </a:defRPr>
            </a:lvl1pPr>
          </a:lstStyle>
          <a:p>
            <a:pPr>
              <a:defRPr/>
            </a:pPr>
            <a:endParaRPr lang="en-US"/>
          </a:p>
        </p:txBody>
      </p:sp>
      <p:sp>
        <p:nvSpPr>
          <p:cNvPr id="7" name="Slide Number Placeholder 6"/>
          <p:cNvSpPr>
            <a:spLocks noGrp="1"/>
          </p:cNvSpPr>
          <p:nvPr>
            <p:ph type="sldNum" sz="quarter" idx="12"/>
          </p:nvPr>
        </p:nvSpPr>
        <p:spPr>
          <a:xfrm>
            <a:off x="3122613" y="6467475"/>
            <a:ext cx="1295400" cy="228600"/>
          </a:xfrm>
          <a:prstGeom prst="rect">
            <a:avLst/>
          </a:prstGeom>
        </p:spPr>
        <p:txBody>
          <a:bodyPr/>
          <a:lstStyle>
            <a:lvl1pPr>
              <a:defRPr/>
            </a:lvl1pPr>
          </a:lstStyle>
          <a:p>
            <a:pPr>
              <a:defRPr/>
            </a:pPr>
            <a:r>
              <a:rPr lang="en-US"/>
              <a:t>Slide </a:t>
            </a:r>
            <a:fld id="{C110C95D-4958-EA4A-BB4D-77B8F92BC373}" type="slidenum">
              <a:rPr lang="en-US"/>
              <a:pPr>
                <a:defRPr/>
              </a:pPr>
              <a:t>‹#›</a:t>
            </a:fld>
            <a:endParaRPr lang="en-US"/>
          </a:p>
        </p:txBody>
      </p:sp>
    </p:spTree>
    <p:extLst>
      <p:ext uri="{BB962C8B-B14F-4D97-AF65-F5344CB8AC3E}">
        <p14:creationId xmlns:p14="http://schemas.microsoft.com/office/powerpoint/2010/main" val="2080421366"/>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8" Type="http://schemas.openxmlformats.org/officeDocument/2006/relationships/image" Target="../media/image3.png"/><Relationship Id="rId1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ot_ba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17220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8600" y="5729288"/>
            <a:ext cx="1717675"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7" descr="top_ba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55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9000" name="Rectangle 8"/>
          <p:cNvSpPr>
            <a:spLocks noGrp="1" noChangeArrowheads="1"/>
          </p:cNvSpPr>
          <p:nvPr>
            <p:ph type="title"/>
          </p:nvPr>
        </p:nvSpPr>
        <p:spPr bwMode="auto">
          <a:xfrm>
            <a:off x="609600" y="304800"/>
            <a:ext cx="7848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Oval 9"/>
          <p:cNvSpPr>
            <a:spLocks noChangeArrowheads="1"/>
          </p:cNvSpPr>
          <p:nvPr/>
        </p:nvSpPr>
        <p:spPr bwMode="auto">
          <a:xfrm>
            <a:off x="1447800"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1" name="Oval 10"/>
          <p:cNvSpPr>
            <a:spLocks noChangeArrowheads="1"/>
          </p:cNvSpPr>
          <p:nvPr/>
        </p:nvSpPr>
        <p:spPr bwMode="auto">
          <a:xfrm>
            <a:off x="3087688" y="6556375"/>
            <a:ext cx="76200" cy="76200"/>
          </a:xfrm>
          <a:prstGeom prst="ellipse">
            <a:avLst/>
          </a:prstGeom>
          <a:solidFill>
            <a:srgbClr val="475EB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1032" name="Rectangle 11"/>
          <p:cNvSpPr>
            <a:spLocks noGrp="1" noChangeArrowheads="1"/>
          </p:cNvSpPr>
          <p:nvPr>
            <p:ph type="body" idx="1"/>
          </p:nvPr>
        </p:nvSpPr>
        <p:spPr bwMode="auto">
          <a:xfrm>
            <a:off x="609600" y="1524000"/>
            <a:ext cx="7848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3" name="Picture 1"/>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bwMode="auto">
          <a:xfrm>
            <a:off x="8001000" y="5791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40" r:id="rId1"/>
    <p:sldLayoutId id="2147485041" r:id="rId2"/>
    <p:sldLayoutId id="2147485053" r:id="rId3"/>
    <p:sldLayoutId id="2147485042" r:id="rId4"/>
    <p:sldLayoutId id="2147485043" r:id="rId5"/>
    <p:sldLayoutId id="2147485044" r:id="rId6"/>
    <p:sldLayoutId id="2147485045" r:id="rId7"/>
    <p:sldLayoutId id="2147485046" r:id="rId8"/>
    <p:sldLayoutId id="2147485047" r:id="rId9"/>
    <p:sldLayoutId id="2147485048" r:id="rId10"/>
    <p:sldLayoutId id="2147485049" r:id="rId11"/>
    <p:sldLayoutId id="2147485050" r:id="rId12"/>
    <p:sldLayoutId id="2147485051" r:id="rId13"/>
    <p:sldLayoutId id="2147485052" r:id="rId14"/>
  </p:sldLayoutIdLst>
  <p:transition xmlns:p14="http://schemas.microsoft.com/office/powerpoint/2010/main" advClick="0"/>
  <p:timing>
    <p:tnLst>
      <p:par>
        <p:cTn xmlns:p14="http://schemas.microsoft.com/office/powerpoint/2010/main" id="1" dur="indefinite" restart="never" nodeType="tmRoot"/>
      </p:par>
    </p:tnLst>
  </p:timing>
  <p:hf sldNum="0" hdr="0" ftr="0" dt="0"/>
  <p:txStyles>
    <p:titleStyle>
      <a:lvl1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mj-lt"/>
          <a:ea typeface="MS PGothic" pitchFamily="34" charset="-128"/>
          <a:cs typeface="MS PGothic" charset="0"/>
        </a:defRPr>
      </a:lvl1pPr>
      <a:lvl2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2pPr>
      <a:lvl3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3pPr>
      <a:lvl4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4pPr>
      <a:lvl5pPr algn="l" rtl="0" eaLnBrk="0" fontAlgn="base" hangingPunct="0">
        <a:spcBef>
          <a:spcPct val="0"/>
        </a:spcBef>
        <a:spcAft>
          <a:spcPct val="0"/>
        </a:spcAft>
        <a:defRPr sz="3600" b="1">
          <a:solidFill>
            <a:srgbClr val="475EB2"/>
          </a:solidFill>
          <a:effectLst>
            <a:outerShdw blurRad="38100" dist="38100" dir="2700000" algn="tl">
              <a:srgbClr val="DDDDDD"/>
            </a:outerShdw>
          </a:effectLst>
          <a:latin typeface="Trebuchet MS" pitchFamily="110" charset="0"/>
          <a:ea typeface="MS PGothic" pitchFamily="34" charset="-128"/>
          <a:cs typeface="MS PGothic" charset="0"/>
        </a:defRPr>
      </a:lvl5pPr>
      <a:lvl6pPr marL="4572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6pPr>
      <a:lvl7pPr marL="9144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7pPr>
      <a:lvl8pPr marL="13716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8pPr>
      <a:lvl9pPr marL="1828800" algn="l" rtl="0" fontAlgn="base">
        <a:spcBef>
          <a:spcPct val="0"/>
        </a:spcBef>
        <a:spcAft>
          <a:spcPct val="0"/>
        </a:spcAft>
        <a:defRPr sz="3600" b="1">
          <a:solidFill>
            <a:srgbClr val="475EB2"/>
          </a:solidFill>
          <a:effectLst>
            <a:outerShdw blurRad="38100" dist="38100" dir="2700000" algn="tl">
              <a:srgbClr val="DDDDDD"/>
            </a:outerShdw>
          </a:effectLst>
          <a:latin typeface="Trebuchet MS" pitchFamily="110" charset="0"/>
        </a:defRPr>
      </a:lvl9pPr>
    </p:titleStyle>
    <p:bodyStyle>
      <a:lvl1pPr marL="342900" indent="-342900" algn="l" rtl="0" eaLnBrk="0" fontAlgn="base" hangingPunct="0">
        <a:spcBef>
          <a:spcPct val="10000"/>
        </a:spcBef>
        <a:spcAft>
          <a:spcPct val="30000"/>
        </a:spcAft>
        <a:buClr>
          <a:srgbClr val="D47806"/>
        </a:buClr>
        <a:buChar char="•"/>
        <a:defRPr sz="2600">
          <a:solidFill>
            <a:srgbClr val="704600"/>
          </a:solidFill>
          <a:latin typeface="+mn-lt"/>
          <a:ea typeface="MS PGothic" pitchFamily="34" charset="-128"/>
          <a:cs typeface="MS PGothic" charset="0"/>
        </a:defRPr>
      </a:lvl1pPr>
      <a:lvl2pPr marL="742950" indent="-285750" algn="l" rtl="0" eaLnBrk="0" fontAlgn="base" hangingPunct="0">
        <a:spcBef>
          <a:spcPct val="10000"/>
        </a:spcBef>
        <a:spcAft>
          <a:spcPct val="30000"/>
        </a:spcAft>
        <a:buClr>
          <a:srgbClr val="D47806"/>
        </a:buClr>
        <a:buChar char="•"/>
        <a:defRPr sz="2400">
          <a:solidFill>
            <a:srgbClr val="704600"/>
          </a:solidFill>
          <a:latin typeface="+mn-lt"/>
          <a:ea typeface="MS PGothic" pitchFamily="34" charset="-128"/>
          <a:cs typeface="MS PGothic" charset="0"/>
        </a:defRPr>
      </a:lvl2pPr>
      <a:lvl3pPr marL="1143000" indent="-228600" algn="l" rtl="0" eaLnBrk="0" fontAlgn="base" hangingPunct="0">
        <a:spcBef>
          <a:spcPct val="10000"/>
        </a:spcBef>
        <a:spcAft>
          <a:spcPct val="30000"/>
        </a:spcAft>
        <a:buClr>
          <a:srgbClr val="D47806"/>
        </a:buClr>
        <a:buChar char="•"/>
        <a:defRPr sz="2200">
          <a:solidFill>
            <a:srgbClr val="704600"/>
          </a:solidFill>
          <a:latin typeface="+mn-lt"/>
          <a:ea typeface="ヒラギノ角ゴ Pro W3" charset="-128"/>
          <a:cs typeface="ヒラギノ角ゴ Pro W3" charset="-128"/>
        </a:defRPr>
      </a:lvl3pPr>
      <a:lvl4pPr marL="1600200" indent="-228600" algn="l" rtl="0" eaLnBrk="0" fontAlgn="base" hangingPunct="0">
        <a:spcBef>
          <a:spcPct val="10000"/>
        </a:spcBef>
        <a:spcAft>
          <a:spcPct val="30000"/>
        </a:spcAft>
        <a:buClr>
          <a:srgbClr val="D47806"/>
        </a:buClr>
        <a:buChar char="•"/>
        <a:defRPr sz="2000">
          <a:solidFill>
            <a:srgbClr val="704600"/>
          </a:solidFill>
          <a:latin typeface="+mn-lt"/>
          <a:ea typeface="ヒラギノ角ゴ Pro W3" charset="-128"/>
          <a:cs typeface="ヒラギノ角ゴ Pro W3" charset="0"/>
        </a:defRPr>
      </a:lvl4pPr>
      <a:lvl5pPr marL="2057400" indent="-228600" algn="l" rtl="0" eaLnBrk="0" fontAlgn="base" hangingPunct="0">
        <a:spcBef>
          <a:spcPct val="10000"/>
        </a:spcBef>
        <a:spcAft>
          <a:spcPct val="30000"/>
        </a:spcAft>
        <a:buClr>
          <a:srgbClr val="D47806"/>
        </a:buClr>
        <a:buChar char="•"/>
        <a:defRPr>
          <a:solidFill>
            <a:srgbClr val="704600"/>
          </a:solidFill>
          <a:latin typeface="+mn-lt"/>
          <a:ea typeface="ヒラギノ角ゴ Pro W3" charset="-128"/>
          <a:cs typeface="ヒラギノ角ゴ Pro W3" charset="0"/>
        </a:defRPr>
      </a:lvl5pPr>
      <a:lvl6pPr marL="25146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6pPr>
      <a:lvl7pPr marL="29718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7pPr>
      <a:lvl8pPr marL="34290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8pPr>
      <a:lvl9pPr marL="3886200" indent="-228600" algn="l" rtl="0" fontAlgn="base">
        <a:spcBef>
          <a:spcPct val="10000"/>
        </a:spcBef>
        <a:spcAft>
          <a:spcPct val="30000"/>
        </a:spcAft>
        <a:buClr>
          <a:srgbClr val="D47806"/>
        </a:buClr>
        <a:buChar char="•"/>
        <a:defRPr>
          <a:solidFill>
            <a:srgbClr val="704600"/>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HOqRjNXxXBA" TargetMode="External"/><Relationship Id="rId3" Type="http://schemas.openxmlformats.org/officeDocument/2006/relationships/hyperlink" Target="http://www.ebizmba.com/articles/social-networking-websit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livingsocial.com/cities/106-cedar-rapids" TargetMode="External"/><Relationship Id="rId4" Type="http://schemas.openxmlformats.org/officeDocument/2006/relationships/hyperlink" Target="http://www.heresthedealia.com/engine/Splash.aspx?contestid=23713" TargetMode="External"/><Relationship Id="rId5" Type="http://schemas.openxmlformats.org/officeDocument/2006/relationships/hyperlink" Target="http://www.suddenvalues.com/eastiowa/" TargetMode="External"/><Relationship Id="rId1" Type="http://schemas.openxmlformats.org/officeDocument/2006/relationships/slideLayout" Target="../slideLayouts/slideLayout2.xml"/><Relationship Id="rId2" Type="http://schemas.openxmlformats.org/officeDocument/2006/relationships/hyperlink" Target="http://www.groupon.com/browse/cedar-rapids-iowa-city?category=activities-and-nightlif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6.xml.rels><?xml version="1.0" encoding="UTF-8" standalone="yes"?>
<Relationships xmlns="http://schemas.openxmlformats.org/package/2006/relationships"><Relationship Id="rId3" Type="http://schemas.openxmlformats.org/officeDocument/2006/relationships/hyperlink" Target="http://www.Barbershop.org" TargetMode="External"/><Relationship Id="rId4" Type="http://schemas.openxmlformats.org/officeDocument/2006/relationships/hyperlink" Target="http://www.farwesterndistrict.org/"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facebook.com/groups/6063140428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1060" name="Rectangle 4"/>
          <p:cNvSpPr>
            <a:spLocks noGrp="1" noChangeArrowheads="1"/>
          </p:cNvSpPr>
          <p:nvPr>
            <p:ph type="ctrTitle"/>
          </p:nvPr>
        </p:nvSpPr>
        <p:spPr>
          <a:xfrm>
            <a:off x="1371600" y="1295400"/>
            <a:ext cx="7391400" cy="1143000"/>
          </a:xfrm>
        </p:spPr>
        <p:txBody>
          <a:bodyPr/>
          <a:lstStyle/>
          <a:p>
            <a:pPr>
              <a:defRPr/>
            </a:pPr>
            <a:r>
              <a:rPr lang="en-US" dirty="0">
                <a:latin typeface="Trebuchet MS" charset="0"/>
                <a:ea typeface="MS PGothic" charset="0"/>
              </a:rPr>
              <a:t>Marketing &amp; Public Relations</a:t>
            </a:r>
            <a:br>
              <a:rPr lang="en-US" dirty="0">
                <a:latin typeface="Trebuchet MS" charset="0"/>
                <a:ea typeface="MS PGothic" charset="0"/>
              </a:rPr>
            </a:br>
            <a:r>
              <a:rPr lang="en-US" dirty="0" smtClean="0">
                <a:latin typeface="Trebuchet MS" charset="0"/>
                <a:ea typeface="MS PGothic" charset="0"/>
              </a:rPr>
              <a:t>FWD </a:t>
            </a:r>
            <a:r>
              <a:rPr lang="en-US" dirty="0">
                <a:latin typeface="American Typewriter" charset="0"/>
                <a:ea typeface="MS PGothic" charset="0"/>
              </a:rPr>
              <a:t>LEADERSHIP ACADEMY</a:t>
            </a:r>
          </a:p>
        </p:txBody>
      </p:sp>
      <p:sp>
        <p:nvSpPr>
          <p:cNvPr id="17410" name="Rectangle 5"/>
          <p:cNvSpPr>
            <a:spLocks noGrp="1" noChangeArrowheads="1"/>
          </p:cNvSpPr>
          <p:nvPr>
            <p:ph type="subTitle" idx="1"/>
          </p:nvPr>
        </p:nvSpPr>
        <p:spPr>
          <a:xfrm>
            <a:off x="1371600" y="2895600"/>
            <a:ext cx="6400800" cy="2057400"/>
          </a:xfrm>
        </p:spPr>
        <p:txBody>
          <a:bodyPr/>
          <a:lstStyle/>
          <a:p>
            <a:pPr algn="ctr">
              <a:spcBef>
                <a:spcPts val="0"/>
              </a:spcBef>
              <a:spcAft>
                <a:spcPts val="600"/>
              </a:spcAft>
            </a:pPr>
            <a:r>
              <a:rPr lang="en-US" dirty="0">
                <a:latin typeface="Trebuchet MS" charset="0"/>
                <a:ea typeface="MS PGothic" charset="0"/>
              </a:rPr>
              <a:t> </a:t>
            </a:r>
            <a:endParaRPr lang="en-US" dirty="0" smtClean="0">
              <a:latin typeface="Trebuchet MS" charset="0"/>
              <a:ea typeface="MS PGothic" charset="0"/>
            </a:endParaRPr>
          </a:p>
          <a:p>
            <a:pPr algn="ctr">
              <a:spcBef>
                <a:spcPts val="0"/>
              </a:spcBef>
              <a:spcAft>
                <a:spcPts val="600"/>
              </a:spcAft>
            </a:pPr>
            <a:r>
              <a:rPr lang="en-US" dirty="0" smtClean="0">
                <a:latin typeface="Trebuchet MS" charset="0"/>
                <a:ea typeface="MS PGothic" charset="0"/>
              </a:rPr>
              <a:t>Adapted </a:t>
            </a:r>
            <a:r>
              <a:rPr lang="en-US" dirty="0">
                <a:latin typeface="Trebuchet MS" charset="0"/>
                <a:ea typeface="MS PGothic" charset="0"/>
              </a:rPr>
              <a:t>for 2015 Leadership </a:t>
            </a:r>
            <a:r>
              <a:rPr lang="en-US" dirty="0" smtClean="0">
                <a:latin typeface="Trebuchet MS" charset="0"/>
                <a:ea typeface="MS PGothic" charset="0"/>
              </a:rPr>
              <a:t>Academy</a:t>
            </a:r>
          </a:p>
          <a:p>
            <a:pPr algn="ctr">
              <a:spcBef>
                <a:spcPts val="0"/>
              </a:spcBef>
              <a:spcAft>
                <a:spcPts val="600"/>
              </a:spcAft>
            </a:pPr>
            <a:r>
              <a:rPr lang="en-US" dirty="0">
                <a:latin typeface="Trebuchet MS" charset="0"/>
                <a:ea typeface="MS PGothic" charset="0"/>
              </a:rPr>
              <a:t>f</a:t>
            </a:r>
            <a:r>
              <a:rPr lang="en-US" dirty="0" smtClean="0">
                <a:latin typeface="Trebuchet MS" charset="0"/>
                <a:ea typeface="MS PGothic" charset="0"/>
              </a:rPr>
              <a:t>rom presentations by </a:t>
            </a:r>
            <a:r>
              <a:rPr lang="en-US" dirty="0">
                <a:latin typeface="Trebuchet MS" charset="0"/>
                <a:ea typeface="MS PGothic" charset="0"/>
              </a:rPr>
              <a:t>Craig </a:t>
            </a:r>
            <a:r>
              <a:rPr lang="en-US" dirty="0" smtClean="0">
                <a:latin typeface="Trebuchet MS" charset="0"/>
                <a:ea typeface="MS PGothic" charset="0"/>
              </a:rPr>
              <a:t>Hughes,</a:t>
            </a:r>
            <a:endParaRPr lang="en-US" dirty="0">
              <a:latin typeface="Trebuchet MS" charset="0"/>
              <a:ea typeface="MS PGothic" charset="0"/>
            </a:endParaRPr>
          </a:p>
          <a:p>
            <a:pPr algn="ctr">
              <a:spcBef>
                <a:spcPts val="0"/>
              </a:spcBef>
              <a:spcAft>
                <a:spcPts val="600"/>
              </a:spcAft>
            </a:pPr>
            <a:r>
              <a:rPr lang="en-US" dirty="0">
                <a:latin typeface="Trebuchet MS" charset="0"/>
                <a:ea typeface="MS PGothic" charset="0"/>
              </a:rPr>
              <a:t>DVP2 – </a:t>
            </a:r>
            <a:r>
              <a:rPr lang="en-US" dirty="0" smtClean="0">
                <a:latin typeface="Trebuchet MS" charset="0"/>
                <a:ea typeface="MS PGothic" charset="0"/>
              </a:rPr>
              <a:t>FWD, and BHS</a:t>
            </a:r>
            <a:endParaRPr lang="en-US" dirty="0">
              <a:latin typeface="Trebuchet MS" charset="0"/>
              <a:ea typeface="MS PGothic" charset="0"/>
            </a:endParaRPr>
          </a:p>
          <a:p>
            <a:pPr algn="ctr">
              <a:spcBef>
                <a:spcPts val="0"/>
              </a:spcBef>
              <a:spcAft>
                <a:spcPts val="600"/>
              </a:spcAft>
            </a:pPr>
            <a:endParaRPr lang="en-US" dirty="0">
              <a:latin typeface="Trebuchet MS" charset="0"/>
              <a:ea typeface="MS PGothic" charset="0"/>
            </a:endParaRPr>
          </a:p>
          <a:p>
            <a:pPr algn="ctr">
              <a:spcBef>
                <a:spcPts val="0"/>
              </a:spcBef>
              <a:spcAft>
                <a:spcPts val="600"/>
              </a:spcAft>
            </a:pPr>
            <a:endParaRPr lang="en-US" dirty="0" smtClean="0">
              <a:latin typeface="Trebuchet MS" charset="0"/>
              <a:ea typeface="MS PGothic" charset="0"/>
            </a:endParaRPr>
          </a:p>
          <a:p>
            <a:pPr algn="ctr">
              <a:spcBef>
                <a:spcPts val="0"/>
              </a:spcBef>
              <a:spcAft>
                <a:spcPts val="600"/>
              </a:spcAft>
            </a:pPr>
            <a:r>
              <a:rPr lang="en-US" dirty="0" smtClean="0">
                <a:latin typeface="Trebuchet MS" charset="0"/>
                <a:ea typeface="MS PGothic"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9090" name="Rectangle 2"/>
          <p:cNvSpPr>
            <a:spLocks noGrp="1" noChangeArrowheads="1"/>
          </p:cNvSpPr>
          <p:nvPr>
            <p:ph type="title"/>
          </p:nvPr>
        </p:nvSpPr>
        <p:spPr>
          <a:xfrm>
            <a:off x="609600" y="-76200"/>
            <a:ext cx="7848600" cy="1143000"/>
          </a:xfrm>
        </p:spPr>
        <p:txBody>
          <a:bodyPr/>
          <a:lstStyle/>
          <a:p>
            <a:pPr>
              <a:defRPr/>
            </a:pPr>
            <a:r>
              <a:rPr lang="en-US" dirty="0">
                <a:latin typeface="Trebuchet MS" charset="0"/>
                <a:ea typeface="MS PGothic" charset="0"/>
              </a:rPr>
              <a:t>Tools of the Trade</a:t>
            </a:r>
          </a:p>
        </p:txBody>
      </p:sp>
      <p:sp>
        <p:nvSpPr>
          <p:cNvPr id="79874" name="Rectangle 3"/>
          <p:cNvSpPr>
            <a:spLocks noGrp="1" noChangeArrowheads="1"/>
          </p:cNvSpPr>
          <p:nvPr>
            <p:ph idx="1"/>
          </p:nvPr>
        </p:nvSpPr>
        <p:spPr>
          <a:xfrm>
            <a:off x="609600" y="914400"/>
            <a:ext cx="7848600" cy="4800600"/>
          </a:xfrm>
        </p:spPr>
        <p:txBody>
          <a:bodyPr/>
          <a:lstStyle/>
          <a:p>
            <a:pPr>
              <a:lnSpc>
                <a:spcPct val="80000"/>
              </a:lnSpc>
              <a:buFontTx/>
              <a:buNone/>
            </a:pPr>
            <a:r>
              <a:rPr lang="en-US" sz="2400" b="1" dirty="0">
                <a:latin typeface="Trebuchet MS" charset="0"/>
                <a:ea typeface="MS PGothic" charset="0"/>
              </a:rPr>
              <a:t>What should be on your computer</a:t>
            </a:r>
          </a:p>
          <a:p>
            <a:pPr>
              <a:lnSpc>
                <a:spcPct val="80000"/>
              </a:lnSpc>
            </a:pPr>
            <a:r>
              <a:rPr lang="en-US" sz="2100" dirty="0">
                <a:latin typeface="Trebuchet MS" charset="0"/>
                <a:ea typeface="MS PGothic" charset="0"/>
              </a:rPr>
              <a:t>MS Office: Word processing, spreadsheets, </a:t>
            </a:r>
            <a:r>
              <a:rPr lang="en-US" sz="2100" dirty="0" smtClean="0">
                <a:latin typeface="Trebuchet MS" charset="0"/>
                <a:ea typeface="MS PGothic" charset="0"/>
              </a:rPr>
              <a:t>PowerPoint</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Adobe Creative Suite: InDesign for page layout, </a:t>
            </a:r>
            <a:r>
              <a:rPr lang="en-US" sz="2100" dirty="0" err="1">
                <a:latin typeface="Trebuchet MS" charset="0"/>
                <a:ea typeface="MS PGothic" charset="0"/>
              </a:rPr>
              <a:t>PhotoShop</a:t>
            </a:r>
            <a:r>
              <a:rPr lang="en-US" sz="2100" dirty="0">
                <a:latin typeface="Trebuchet MS" charset="0"/>
                <a:ea typeface="MS PGothic" charset="0"/>
              </a:rPr>
              <a:t> for digital photo creation and processing, Illustrator for vector art, and ad creation, and Acrobat for creating PDFs</a:t>
            </a:r>
            <a:r>
              <a:rPr lang="en-US" sz="2100" dirty="0" smtClean="0">
                <a:latin typeface="Trebuchet MS" charset="0"/>
                <a:ea typeface="MS PGothic" charset="0"/>
              </a:rPr>
              <a:t>.</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iTunes or other music library software for creating and duplicating learning </a:t>
            </a:r>
            <a:r>
              <a:rPr lang="en-US" sz="2100" dirty="0" smtClean="0">
                <a:latin typeface="Trebuchet MS" charset="0"/>
                <a:ea typeface="MS PGothic" charset="0"/>
              </a:rPr>
              <a:t>tracks</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Helpful apps: Music Converter Pro, Pitch </a:t>
            </a:r>
            <a:r>
              <a:rPr lang="en-US" sz="2100" dirty="0" smtClean="0">
                <a:latin typeface="Trebuchet MS" charset="0"/>
                <a:ea typeface="MS PGothic" charset="0"/>
              </a:rPr>
              <a:t>Pipe</a:t>
            </a:r>
          </a:p>
          <a:p>
            <a:pPr>
              <a:lnSpc>
                <a:spcPct val="80000"/>
              </a:lnSpc>
            </a:pPr>
            <a:endParaRPr lang="en-US" sz="2100" dirty="0">
              <a:latin typeface="Trebuchet MS" charset="0"/>
              <a:ea typeface="MS PGothic" charset="0"/>
            </a:endParaRPr>
          </a:p>
          <a:p>
            <a:pPr>
              <a:lnSpc>
                <a:spcPct val="80000"/>
              </a:lnSpc>
            </a:pPr>
            <a:r>
              <a:rPr lang="en-US" sz="2100" dirty="0">
                <a:latin typeface="Trebuchet MS" charset="0"/>
                <a:ea typeface="MS PGothic" charset="0"/>
              </a:rPr>
              <a:t>File sharing, backup Cloud-based apps Dropbox, Google Drive, iCloud</a:t>
            </a:r>
          </a:p>
          <a:p>
            <a:pPr>
              <a:lnSpc>
                <a:spcPct val="80000"/>
              </a:lnSpc>
            </a:pPr>
            <a:endParaRPr lang="en-US" sz="2100" dirty="0">
              <a:latin typeface="Trebuchet MS" charset="0"/>
              <a:ea typeface="MS PGothic" charset="0"/>
            </a:endParaRPr>
          </a:p>
          <a:p>
            <a:pPr>
              <a:lnSpc>
                <a:spcPct val="80000"/>
              </a:lnSpc>
            </a:pPr>
            <a:endParaRPr lang="en-US" sz="21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overview</a:t>
            </a:r>
            <a:endParaRPr lang="en-US" dirty="0"/>
          </a:p>
        </p:txBody>
      </p:sp>
      <p:sp>
        <p:nvSpPr>
          <p:cNvPr id="81922" name="Content Placeholder 2"/>
          <p:cNvSpPr>
            <a:spLocks noGrp="1"/>
          </p:cNvSpPr>
          <p:nvPr>
            <p:ph idx="1"/>
          </p:nvPr>
        </p:nvSpPr>
        <p:spPr/>
        <p:txBody>
          <a:bodyPr/>
          <a:lstStyle/>
          <a:p>
            <a:r>
              <a:rPr lang="en-US" dirty="0">
                <a:latin typeface="Trebuchet MS" charset="0"/>
                <a:ea typeface="MS PGothic" charset="0"/>
                <a:hlinkClick r:id="rId2"/>
              </a:rPr>
              <a:t>The Power of Social Media</a:t>
            </a:r>
            <a:endParaRPr lang="en-US" dirty="0">
              <a:latin typeface="Trebuchet MS" charset="0"/>
              <a:ea typeface="MS PGothic" charset="0"/>
            </a:endParaRPr>
          </a:p>
          <a:p>
            <a:r>
              <a:rPr lang="en-US" dirty="0">
                <a:latin typeface="Trebuchet MS" charset="0"/>
                <a:ea typeface="MS PGothic" charset="0"/>
                <a:hlinkClick r:id="rId3"/>
              </a:rPr>
              <a:t>Top social media websites</a:t>
            </a: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Social media tools</a:t>
            </a:r>
            <a:endParaRPr lang="en-US" dirty="0"/>
          </a:p>
        </p:txBody>
      </p:sp>
      <p:sp>
        <p:nvSpPr>
          <p:cNvPr id="82946" name="Content Placeholder 2"/>
          <p:cNvSpPr>
            <a:spLocks noGrp="1"/>
          </p:cNvSpPr>
          <p:nvPr>
            <p:ph idx="1"/>
          </p:nvPr>
        </p:nvSpPr>
        <p:spPr/>
        <p:txBody>
          <a:bodyPr/>
          <a:lstStyle/>
          <a:p>
            <a:r>
              <a:rPr lang="en-US" dirty="0">
                <a:latin typeface="Trebuchet MS" charset="0"/>
                <a:ea typeface="MS PGothic" charset="0"/>
              </a:rPr>
              <a:t>Google+, Gmail, Drive, Forms, Calendar, Maps</a:t>
            </a:r>
          </a:p>
          <a:p>
            <a:r>
              <a:rPr lang="en-US" dirty="0">
                <a:latin typeface="Trebuchet MS" charset="0"/>
                <a:ea typeface="MS PGothic" charset="0"/>
              </a:rPr>
              <a:t>Dropbox:  File backup and sharing</a:t>
            </a:r>
          </a:p>
          <a:p>
            <a:r>
              <a:rPr lang="en-US" dirty="0">
                <a:latin typeface="Trebuchet MS" charset="0"/>
                <a:ea typeface="MS PGothic" charset="0"/>
              </a:rPr>
              <a:t>Facebook: Social bonding and outreach</a:t>
            </a:r>
          </a:p>
          <a:p>
            <a:r>
              <a:rPr lang="en-US" dirty="0">
                <a:latin typeface="Trebuchet MS" charset="0"/>
                <a:ea typeface="MS PGothic" charset="0"/>
              </a:rPr>
              <a:t>YouTube: Video content deposits and withdrawals</a:t>
            </a:r>
          </a:p>
          <a:p>
            <a:r>
              <a:rPr lang="en-US" dirty="0" err="1" smtClean="0">
                <a:latin typeface="Trebuchet MS" charset="0"/>
                <a:ea typeface="MS PGothic" charset="0"/>
              </a:rPr>
              <a:t>Mailchimp</a:t>
            </a:r>
            <a:r>
              <a:rPr lang="en-US" dirty="0" smtClean="0">
                <a:latin typeface="Trebuchet MS" charset="0"/>
                <a:ea typeface="MS PGothic" charset="0"/>
              </a:rPr>
              <a:t>, </a:t>
            </a:r>
            <a:r>
              <a:rPr lang="en-US" dirty="0" err="1" smtClean="0">
                <a:latin typeface="Trebuchet MS" charset="0"/>
                <a:ea typeface="MS PGothic" charset="0"/>
              </a:rPr>
              <a:t>Acymailing</a:t>
            </a:r>
            <a:r>
              <a:rPr lang="en-US" dirty="0" smtClean="0">
                <a:latin typeface="Trebuchet MS" charset="0"/>
                <a:ea typeface="MS PGothic" charset="0"/>
              </a:rPr>
              <a:t>: </a:t>
            </a:r>
            <a:r>
              <a:rPr lang="en-US" dirty="0">
                <a:latin typeface="Trebuchet MS" charset="0"/>
                <a:ea typeface="MS PGothic" charset="0"/>
              </a:rPr>
              <a:t>Free email blasts, ad </a:t>
            </a:r>
          </a:p>
          <a:p>
            <a:r>
              <a:rPr lang="en-US" dirty="0">
                <a:latin typeface="Trebuchet MS" charset="0"/>
                <a:ea typeface="MS PGothic" charset="0"/>
              </a:rPr>
              <a:t>Lynda.com: </a:t>
            </a:r>
            <a:r>
              <a:rPr lang="en-US" dirty="0" smtClean="0">
                <a:latin typeface="Trebuchet MS" charset="0"/>
                <a:ea typeface="MS PGothic" charset="0"/>
              </a:rPr>
              <a:t>How-to </a:t>
            </a:r>
            <a:r>
              <a:rPr lang="en-US" dirty="0">
                <a:latin typeface="Trebuchet MS" charset="0"/>
                <a:ea typeface="MS PGothic" charset="0"/>
              </a:rPr>
              <a:t>instruction</a:t>
            </a:r>
          </a:p>
          <a:p>
            <a:endParaRPr lang="en-US" dirty="0">
              <a:latin typeface="Trebuchet MS" charset="0"/>
              <a:ea typeface="MS PGothic" charset="0"/>
            </a:endParaRPr>
          </a:p>
          <a:p>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626" name="Rectangle 1026"/>
          <p:cNvSpPr>
            <a:spLocks noGrp="1" noChangeArrowheads="1"/>
          </p:cNvSpPr>
          <p:nvPr>
            <p:ph type="title"/>
          </p:nvPr>
        </p:nvSpPr>
        <p:spPr/>
        <p:txBody>
          <a:bodyPr/>
          <a:lstStyle/>
          <a:p>
            <a:pPr>
              <a:defRPr/>
            </a:pPr>
            <a:r>
              <a:rPr lang="en-US">
                <a:latin typeface="Trebuchet MS" charset="0"/>
                <a:ea typeface="MS PGothic" charset="0"/>
              </a:rPr>
              <a:t>Chapter websites</a:t>
            </a:r>
          </a:p>
        </p:txBody>
      </p:sp>
      <p:sp>
        <p:nvSpPr>
          <p:cNvPr id="83970" name="Rectangle 1027"/>
          <p:cNvSpPr>
            <a:spLocks noGrp="1" noChangeArrowheads="1"/>
          </p:cNvSpPr>
          <p:nvPr>
            <p:ph idx="1"/>
          </p:nvPr>
        </p:nvSpPr>
        <p:spPr>
          <a:xfrm>
            <a:off x="609600" y="1447800"/>
            <a:ext cx="7848600" cy="4495800"/>
          </a:xfrm>
        </p:spPr>
        <p:txBody>
          <a:bodyPr/>
          <a:lstStyle/>
          <a:p>
            <a:r>
              <a:rPr lang="en-US" sz="3000" b="1">
                <a:latin typeface="Trebuchet MS" charset="0"/>
                <a:ea typeface="MS PGothic" charset="0"/>
              </a:rPr>
              <a:t>Public facing</a:t>
            </a:r>
            <a:r>
              <a:rPr lang="en-US" sz="3000">
                <a:latin typeface="Trebuchet MS" charset="0"/>
                <a:ea typeface="MS PGothic" charset="0"/>
              </a:rPr>
              <a:t> </a:t>
            </a:r>
          </a:p>
          <a:p>
            <a:pPr lvl="1"/>
            <a:r>
              <a:rPr lang="en-US" sz="2800">
                <a:latin typeface="Trebuchet MS" charset="0"/>
                <a:ea typeface="MS PGothic" charset="0"/>
              </a:rPr>
              <a:t>Contact us… find us… hire us… learn more </a:t>
            </a:r>
          </a:p>
          <a:p>
            <a:pPr lvl="1"/>
            <a:r>
              <a:rPr lang="en-US" sz="2800">
                <a:latin typeface="Trebuchet MS" charset="0"/>
                <a:ea typeface="MS PGothic" charset="0"/>
              </a:rPr>
              <a:t>General image and recruiting</a:t>
            </a:r>
          </a:p>
          <a:p>
            <a:pPr lvl="1"/>
            <a:r>
              <a:rPr lang="en-US" sz="2800">
                <a:latin typeface="Trebuchet MS" charset="0"/>
                <a:ea typeface="MS PGothic" charset="0"/>
              </a:rPr>
              <a:t>Publicity and ticket orders</a:t>
            </a:r>
          </a:p>
          <a:p>
            <a:r>
              <a:rPr lang="en-US" sz="3000" b="1">
                <a:latin typeface="Trebuchet MS" charset="0"/>
                <a:ea typeface="MS PGothic" charset="0"/>
              </a:rPr>
              <a:t>Internal facing</a:t>
            </a:r>
          </a:p>
          <a:p>
            <a:pPr lvl="1"/>
            <a:r>
              <a:rPr lang="en-US" sz="2800">
                <a:latin typeface="Trebuchet MS" charset="0"/>
                <a:ea typeface="MS PGothic" charset="0"/>
              </a:rPr>
              <a:t>Internal communication, administration, chapter management functions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6674" name="Rectangle 1026"/>
          <p:cNvSpPr>
            <a:spLocks noGrp="1" noChangeArrowheads="1"/>
          </p:cNvSpPr>
          <p:nvPr>
            <p:ph type="title"/>
          </p:nvPr>
        </p:nvSpPr>
        <p:spPr/>
        <p:txBody>
          <a:bodyPr/>
          <a:lstStyle/>
          <a:p>
            <a:pPr>
              <a:defRPr/>
            </a:pPr>
            <a:r>
              <a:rPr lang="en-US" dirty="0" smtClean="0">
                <a:latin typeface="Trebuchet MS" charset="0"/>
                <a:ea typeface="MS PGothic" charset="0"/>
              </a:rPr>
              <a:t>5 </a:t>
            </a:r>
            <a:r>
              <a:rPr lang="en-US" dirty="0">
                <a:latin typeface="Trebuchet MS" charset="0"/>
                <a:ea typeface="MS PGothic" charset="0"/>
              </a:rPr>
              <a:t>things a public-facing </a:t>
            </a:r>
            <a:r>
              <a:rPr lang="en-US" dirty="0" smtClean="0">
                <a:latin typeface="Trebuchet MS" charset="0"/>
                <a:ea typeface="MS PGothic" charset="0"/>
              </a:rPr>
              <a:t>website should </a:t>
            </a:r>
            <a:r>
              <a:rPr lang="en-US" dirty="0">
                <a:latin typeface="Trebuchet MS" charset="0"/>
                <a:ea typeface="MS PGothic" charset="0"/>
              </a:rPr>
              <a:t>have</a:t>
            </a:r>
          </a:p>
        </p:txBody>
      </p:sp>
      <p:sp>
        <p:nvSpPr>
          <p:cNvPr id="86018" name="Rectangle 1027"/>
          <p:cNvSpPr>
            <a:spLocks noGrp="1" noChangeArrowheads="1"/>
          </p:cNvSpPr>
          <p:nvPr>
            <p:ph idx="1"/>
          </p:nvPr>
        </p:nvSpPr>
        <p:spPr/>
        <p:txBody>
          <a:bodyPr/>
          <a:lstStyle/>
          <a:p>
            <a:pPr marL="533400" indent="-533400">
              <a:lnSpc>
                <a:spcPct val="90000"/>
              </a:lnSpc>
              <a:buFont typeface="Wingdings" charset="0"/>
              <a:buAutoNum type="arabicPeriod"/>
            </a:pPr>
            <a:r>
              <a:rPr lang="en-US" b="1" dirty="0">
                <a:solidFill>
                  <a:srgbClr val="CC0000"/>
                </a:solidFill>
                <a:latin typeface="Trebuchet MS" charset="0"/>
                <a:ea typeface="MS PGothic" charset="0"/>
              </a:rPr>
              <a:t>Faces!</a:t>
            </a:r>
          </a:p>
          <a:p>
            <a:pPr marL="914400" lvl="1" indent="-457200">
              <a:lnSpc>
                <a:spcPct val="90000"/>
              </a:lnSpc>
              <a:buFont typeface="Wingdings" charset="0"/>
              <a:buBlip>
                <a:blip r:embed="rId3"/>
              </a:buBlip>
            </a:pPr>
            <a:r>
              <a:rPr lang="en-US" dirty="0">
                <a:latin typeface="Trebuchet MS" charset="0"/>
                <a:ea typeface="MS PGothic" charset="0"/>
              </a:rPr>
              <a:t>What</a:t>
            </a:r>
            <a:r>
              <a:rPr lang="ja-JP" altLang="en-US" dirty="0">
                <a:latin typeface="Trebuchet MS" charset="0"/>
                <a:ea typeface="MS PGothic" charset="0"/>
              </a:rPr>
              <a:t>’</a:t>
            </a:r>
            <a:r>
              <a:rPr lang="en-US" altLang="ja-JP" dirty="0">
                <a:latin typeface="Trebuchet MS" charset="0"/>
                <a:ea typeface="MS PGothic" charset="0"/>
              </a:rPr>
              <a:t>s a good </a:t>
            </a:r>
            <a:r>
              <a:rPr lang="en-US" altLang="ja-JP" dirty="0" smtClean="0">
                <a:latin typeface="Trebuchet MS" charset="0"/>
                <a:ea typeface="MS PGothic" charset="0"/>
              </a:rPr>
              <a:t>picture?</a:t>
            </a:r>
          </a:p>
          <a:p>
            <a:pPr marL="914400" lvl="1" indent="-457200">
              <a:lnSpc>
                <a:spcPct val="90000"/>
              </a:lnSpc>
              <a:buFont typeface="Wingdings" charset="0"/>
              <a:buBlip>
                <a:blip r:embed="rId3"/>
              </a:buBlip>
            </a:pPr>
            <a:r>
              <a:rPr lang="en-US" sz="2600" dirty="0" smtClean="0">
                <a:latin typeface="Trebuchet MS" charset="0"/>
                <a:ea typeface="ヒラギノ角ゴ Pro W3" charset="0"/>
                <a:cs typeface="ヒラギノ角ゴ Pro W3" charset="0"/>
              </a:rPr>
              <a:t>Action </a:t>
            </a:r>
            <a:r>
              <a:rPr lang="en-US" sz="2600" dirty="0">
                <a:latin typeface="Trebuchet MS" charset="0"/>
                <a:ea typeface="ヒラギノ角ゴ Pro W3" charset="0"/>
                <a:cs typeface="ヒラギノ角ゴ Pro W3" charset="0"/>
              </a:rPr>
              <a:t>(candid) vs. staged/posed </a:t>
            </a:r>
          </a:p>
          <a:p>
            <a:pPr marL="533400" indent="-533400">
              <a:lnSpc>
                <a:spcPct val="90000"/>
              </a:lnSpc>
              <a:buFont typeface="Wingdings" charset="0"/>
              <a:buAutoNum type="arabicPeriod"/>
            </a:pPr>
            <a:r>
              <a:rPr lang="en-US" dirty="0">
                <a:latin typeface="Trebuchet MS" charset="0"/>
                <a:ea typeface="MS PGothic" charset="0"/>
              </a:rPr>
              <a:t>Value proposition: Why you should see us, hear us, sing with us</a:t>
            </a:r>
          </a:p>
          <a:p>
            <a:pPr marL="533400" indent="-533400">
              <a:lnSpc>
                <a:spcPct val="90000"/>
              </a:lnSpc>
              <a:buFont typeface="Wingdings" charset="0"/>
              <a:buAutoNum type="arabicPeriod"/>
            </a:pPr>
            <a:r>
              <a:rPr lang="en-US" dirty="0">
                <a:latin typeface="Trebuchet MS" charset="0"/>
                <a:ea typeface="MS PGothic" charset="0"/>
              </a:rPr>
              <a:t>Come see us</a:t>
            </a:r>
          </a:p>
          <a:p>
            <a:pPr marL="533400" indent="-533400">
              <a:lnSpc>
                <a:spcPct val="90000"/>
              </a:lnSpc>
              <a:buFont typeface="Wingdings" charset="0"/>
              <a:buAutoNum type="arabicPeriod"/>
            </a:pPr>
            <a:r>
              <a:rPr lang="en-US" dirty="0">
                <a:latin typeface="Trebuchet MS" charset="0"/>
                <a:ea typeface="MS PGothic" charset="0"/>
              </a:rPr>
              <a:t>Contact info</a:t>
            </a:r>
          </a:p>
          <a:p>
            <a:pPr marL="533400" indent="-533400">
              <a:lnSpc>
                <a:spcPct val="90000"/>
              </a:lnSpc>
              <a:buFont typeface="Wingdings" charset="0"/>
              <a:buAutoNum type="arabicPeriod"/>
            </a:pPr>
            <a:r>
              <a:rPr lang="en-US" dirty="0">
                <a:latin typeface="Trebuchet MS" charset="0"/>
                <a:ea typeface="MS PGothic" charset="0"/>
              </a:rPr>
              <a:t>Map to meeting: create own or use MapQuest or others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0530" name="Rectangle 2"/>
          <p:cNvSpPr>
            <a:spLocks noGrp="1" noChangeArrowheads="1"/>
          </p:cNvSpPr>
          <p:nvPr>
            <p:ph type="title"/>
          </p:nvPr>
        </p:nvSpPr>
        <p:spPr/>
        <p:txBody>
          <a:bodyPr/>
          <a:lstStyle/>
          <a:p>
            <a:pPr>
              <a:defRPr/>
            </a:pPr>
            <a:r>
              <a:rPr lang="en-US" dirty="0" smtClean="0">
                <a:latin typeface="Trebuchet MS" charset="0"/>
                <a:ea typeface="MS PGothic" charset="0"/>
              </a:rPr>
              <a:t>Internal Communications</a:t>
            </a:r>
            <a:endParaRPr lang="en-US" dirty="0">
              <a:latin typeface="Trebuchet MS" charset="0"/>
              <a:ea typeface="MS PGothic" charset="0"/>
            </a:endParaRPr>
          </a:p>
        </p:txBody>
      </p:sp>
      <p:sp>
        <p:nvSpPr>
          <p:cNvPr id="93186" name="Rectangle 3"/>
          <p:cNvSpPr>
            <a:spLocks noGrp="1" noChangeArrowheads="1"/>
          </p:cNvSpPr>
          <p:nvPr>
            <p:ph idx="1"/>
          </p:nvPr>
        </p:nvSpPr>
        <p:spPr>
          <a:xfrm>
            <a:off x="609600" y="1295400"/>
            <a:ext cx="7848600" cy="4495800"/>
          </a:xfrm>
        </p:spPr>
        <p:txBody>
          <a:bodyPr/>
          <a:lstStyle/>
          <a:p>
            <a:pPr>
              <a:lnSpc>
                <a:spcPct val="90000"/>
              </a:lnSpc>
            </a:pPr>
            <a:r>
              <a:rPr lang="en-US" sz="2000" dirty="0">
                <a:latin typeface="Trebuchet MS" charset="0"/>
                <a:ea typeface="MS PGothic" charset="0"/>
              </a:rPr>
              <a:t>Direct email</a:t>
            </a:r>
          </a:p>
          <a:p>
            <a:pPr lvl="1">
              <a:lnSpc>
                <a:spcPct val="90000"/>
              </a:lnSpc>
            </a:pPr>
            <a:r>
              <a:rPr lang="en-US" sz="2000" dirty="0">
                <a:latin typeface="Trebuchet MS" charset="0"/>
                <a:ea typeface="MS PGothic" charset="0"/>
              </a:rPr>
              <a:t>Maintain everyone in simple list – manage updates using Members </a:t>
            </a:r>
            <a:r>
              <a:rPr lang="en-US" sz="2000" dirty="0" smtClean="0">
                <a:latin typeface="Trebuchet MS" charset="0"/>
                <a:ea typeface="MS PGothic" charset="0"/>
              </a:rPr>
              <a:t>Only (</a:t>
            </a:r>
            <a:r>
              <a:rPr lang="en-US" sz="2000" dirty="0" err="1" smtClean="0">
                <a:latin typeface="Trebuchet MS" charset="0"/>
                <a:ea typeface="MS PGothic" charset="0"/>
              </a:rPr>
              <a:t>Groupanizer</a:t>
            </a:r>
            <a:r>
              <a:rPr lang="en-US" sz="2000" dirty="0" smtClean="0">
                <a:latin typeface="Trebuchet MS" charset="0"/>
                <a:ea typeface="MS PGothic" charset="0"/>
              </a:rPr>
              <a:t>)</a:t>
            </a:r>
            <a:endParaRPr lang="en-US" sz="2000" dirty="0">
              <a:latin typeface="Trebuchet MS" charset="0"/>
              <a:ea typeface="MS PGothic" charset="0"/>
            </a:endParaRPr>
          </a:p>
          <a:p>
            <a:pPr lvl="1">
              <a:lnSpc>
                <a:spcPct val="90000"/>
              </a:lnSpc>
            </a:pPr>
            <a:r>
              <a:rPr lang="en-US" sz="2000" dirty="0">
                <a:latin typeface="Trebuchet MS" charset="0"/>
                <a:ea typeface="MS PGothic" charset="0"/>
              </a:rPr>
              <a:t>Best for small numbers</a:t>
            </a:r>
          </a:p>
          <a:p>
            <a:pPr lvl="1">
              <a:lnSpc>
                <a:spcPct val="90000"/>
              </a:lnSpc>
            </a:pPr>
            <a:r>
              <a:rPr lang="en-US" sz="2000" dirty="0">
                <a:latin typeface="Trebuchet MS" charset="0"/>
                <a:ea typeface="MS PGothic" charset="0"/>
              </a:rPr>
              <a:t>Email management applications</a:t>
            </a:r>
          </a:p>
          <a:p>
            <a:pPr>
              <a:lnSpc>
                <a:spcPct val="90000"/>
              </a:lnSpc>
            </a:pPr>
            <a:r>
              <a:rPr lang="en-US" sz="2000" dirty="0">
                <a:latin typeface="Trebuchet MS" charset="0"/>
                <a:ea typeface="MS PGothic" charset="0"/>
              </a:rPr>
              <a:t>Yahoo groups, etc.</a:t>
            </a:r>
          </a:p>
          <a:p>
            <a:pPr lvl="1">
              <a:lnSpc>
                <a:spcPct val="90000"/>
              </a:lnSpc>
            </a:pPr>
            <a:r>
              <a:rPr lang="en-US" sz="2000" dirty="0">
                <a:latin typeface="Trebuchet MS" charset="0"/>
                <a:ea typeface="MS PGothic" charset="0"/>
              </a:rPr>
              <a:t>Free… easy… members maintain themselves</a:t>
            </a:r>
          </a:p>
          <a:p>
            <a:pPr>
              <a:lnSpc>
                <a:spcPct val="90000"/>
              </a:lnSpc>
            </a:pPr>
            <a:r>
              <a:rPr lang="en-US" sz="2000" dirty="0">
                <a:latin typeface="Trebuchet MS" charset="0"/>
                <a:ea typeface="MS PGothic" charset="0"/>
              </a:rPr>
              <a:t>Weekly </a:t>
            </a:r>
            <a:r>
              <a:rPr lang="en-US" sz="2000" dirty="0" smtClean="0">
                <a:latin typeface="Trebuchet MS" charset="0"/>
                <a:ea typeface="MS PGothic" charset="0"/>
              </a:rPr>
              <a:t>bulletin</a:t>
            </a:r>
            <a:endParaRPr lang="en-US" sz="2000" dirty="0">
              <a:latin typeface="Trebuchet MS" charset="0"/>
              <a:ea typeface="MS PGothic" charset="0"/>
            </a:endParaRPr>
          </a:p>
          <a:p>
            <a:pPr lvl="1">
              <a:lnSpc>
                <a:spcPct val="90000"/>
              </a:lnSpc>
            </a:pPr>
            <a:r>
              <a:rPr lang="en-US" sz="2000" dirty="0">
                <a:latin typeface="Trebuchet MS" charset="0"/>
                <a:ea typeface="MS PGothic" charset="0"/>
              </a:rPr>
              <a:t>Constant reinforcement of basics, schedule, changes</a:t>
            </a:r>
          </a:p>
          <a:p>
            <a:pPr lvl="1">
              <a:lnSpc>
                <a:spcPct val="90000"/>
              </a:lnSpc>
            </a:pPr>
            <a:r>
              <a:rPr lang="en-US" sz="2000" dirty="0">
                <a:latin typeface="Trebuchet MS" charset="0"/>
                <a:ea typeface="MS PGothic" charset="0"/>
              </a:rPr>
              <a:t>Chorus calendar (Google Calendar)</a:t>
            </a:r>
          </a:p>
          <a:p>
            <a:pPr lvl="2">
              <a:lnSpc>
                <a:spcPct val="90000"/>
              </a:lnSpc>
            </a:pPr>
            <a:r>
              <a:rPr lang="en-US" sz="1800" dirty="0">
                <a:latin typeface="Trebuchet MS" charset="0"/>
                <a:ea typeface="MS PGothic" charset="0"/>
                <a:cs typeface="MS PGothic" charset="0"/>
              </a:rPr>
              <a:t>Links to website</a:t>
            </a:r>
          </a:p>
          <a:p>
            <a:pPr lvl="2">
              <a:lnSpc>
                <a:spcPct val="90000"/>
              </a:lnSpc>
            </a:pPr>
            <a:r>
              <a:rPr lang="en-US" sz="1800" dirty="0">
                <a:latin typeface="Trebuchet MS" charset="0"/>
                <a:ea typeface="MS PGothic" charset="0"/>
                <a:cs typeface="MS PGothic" charset="0"/>
              </a:rPr>
              <a:t>Allows for notifications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a:xfrm>
            <a:off x="609600" y="304800"/>
            <a:ext cx="8153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ffectLst/>
                <a:latin typeface="Trebuchet MS" charset="0"/>
                <a:ea typeface="MS PGothic" charset="0"/>
              </a:rPr>
              <a:t>How </a:t>
            </a:r>
            <a:r>
              <a:rPr lang="en-US" dirty="0" smtClean="0">
                <a:effectLst/>
                <a:latin typeface="Trebuchet MS" charset="0"/>
                <a:ea typeface="MS PGothic" charset="0"/>
              </a:rPr>
              <a:t>Members </a:t>
            </a:r>
            <a:r>
              <a:rPr lang="en-US" dirty="0">
                <a:effectLst/>
                <a:latin typeface="Trebuchet MS" charset="0"/>
                <a:ea typeface="MS PGothic" charset="0"/>
              </a:rPr>
              <a:t>can help Marketing</a:t>
            </a:r>
          </a:p>
        </p:txBody>
      </p:sp>
      <p:sp>
        <p:nvSpPr>
          <p:cNvPr id="117762" name="Rectangle 3"/>
          <p:cNvSpPr>
            <a:spLocks noGrp="1" noChangeArrowheads="1"/>
          </p:cNvSpPr>
          <p:nvPr>
            <p:ph idx="1"/>
          </p:nvPr>
        </p:nvSpPr>
        <p:spPr>
          <a:xfrm>
            <a:off x="609600" y="1447800"/>
            <a:ext cx="7848600" cy="4495800"/>
          </a:xfrm>
        </p:spPr>
        <p:txBody>
          <a:bodyPr/>
          <a:lstStyle/>
          <a:p>
            <a:pPr>
              <a:lnSpc>
                <a:spcPct val="90000"/>
              </a:lnSpc>
            </a:pPr>
            <a:r>
              <a:rPr lang="en-US" dirty="0">
                <a:latin typeface="Trebuchet MS" charset="0"/>
                <a:ea typeface="MS PGothic" charset="0"/>
              </a:rPr>
              <a:t>Every member is an ambassador of your chapter</a:t>
            </a:r>
          </a:p>
          <a:p>
            <a:pPr>
              <a:lnSpc>
                <a:spcPct val="90000"/>
              </a:lnSpc>
            </a:pPr>
            <a:r>
              <a:rPr lang="en-US" dirty="0">
                <a:latin typeface="Trebuchet MS" charset="0"/>
                <a:ea typeface="MS PGothic" charset="0"/>
              </a:rPr>
              <a:t>Give them the tools to help promote your chapter</a:t>
            </a:r>
          </a:p>
          <a:p>
            <a:pPr lvl="1">
              <a:lnSpc>
                <a:spcPct val="90000"/>
              </a:lnSpc>
            </a:pPr>
            <a:r>
              <a:rPr lang="en-US" dirty="0">
                <a:latin typeface="Trebuchet MS" charset="0"/>
                <a:ea typeface="MS PGothic" charset="0"/>
              </a:rPr>
              <a:t>Show posters</a:t>
            </a:r>
          </a:p>
          <a:p>
            <a:pPr lvl="1">
              <a:lnSpc>
                <a:spcPct val="90000"/>
              </a:lnSpc>
            </a:pPr>
            <a:r>
              <a:rPr lang="en-US" dirty="0">
                <a:latin typeface="Trebuchet MS" charset="0"/>
                <a:ea typeface="MS PGothic" charset="0"/>
              </a:rPr>
              <a:t>Active Business Cards</a:t>
            </a:r>
          </a:p>
          <a:p>
            <a:pPr lvl="1">
              <a:lnSpc>
                <a:spcPct val="90000"/>
              </a:lnSpc>
            </a:pPr>
            <a:r>
              <a:rPr lang="en-US" dirty="0" err="1">
                <a:latin typeface="Trebuchet MS" charset="0"/>
                <a:ea typeface="MS PGothic" charset="0"/>
              </a:rPr>
              <a:t>Logowear</a:t>
            </a:r>
            <a:r>
              <a:rPr lang="en-US" dirty="0">
                <a:latin typeface="Trebuchet MS" charset="0"/>
                <a:ea typeface="MS PGothic" charset="0"/>
              </a:rPr>
              <a:t> or pins (I Sing)</a:t>
            </a:r>
          </a:p>
          <a:p>
            <a:pPr lvl="1">
              <a:lnSpc>
                <a:spcPct val="90000"/>
              </a:lnSpc>
            </a:pPr>
            <a:r>
              <a:rPr lang="en-US" dirty="0" smtClean="0">
                <a:latin typeface="Trebuchet MS" charset="0"/>
                <a:ea typeface="MS PGothic" charset="0"/>
              </a:rPr>
              <a:t>Email promotions for their friends</a:t>
            </a: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Expand your public</a:t>
            </a:r>
          </a:p>
        </p:txBody>
      </p:sp>
      <p:sp>
        <p:nvSpPr>
          <p:cNvPr id="121858" name="Rectangle 3"/>
          <p:cNvSpPr>
            <a:spLocks noGrp="1" noChangeArrowheads="1"/>
          </p:cNvSpPr>
          <p:nvPr>
            <p:ph idx="1"/>
          </p:nvPr>
        </p:nvSpPr>
        <p:spPr>
          <a:xfrm>
            <a:off x="457200" y="1371600"/>
            <a:ext cx="2514600" cy="4495800"/>
          </a:xfrm>
        </p:spPr>
        <p:txBody>
          <a:bodyPr/>
          <a:lstStyle/>
          <a:p>
            <a:r>
              <a:rPr lang="en-US">
                <a:latin typeface="Trebuchet MS" charset="0"/>
                <a:ea typeface="MS PGothic" charset="0"/>
              </a:rPr>
              <a:t>Partner with other arts groups</a:t>
            </a:r>
          </a:p>
          <a:p>
            <a:r>
              <a:rPr lang="en-US">
                <a:latin typeface="Trebuchet MS" charset="0"/>
                <a:ea typeface="MS PGothic" charset="0"/>
              </a:rPr>
              <a:t>Join your local arts council</a:t>
            </a:r>
          </a:p>
          <a:p>
            <a:r>
              <a:rPr lang="en-US">
                <a:latin typeface="Trebuchet MS" charset="0"/>
                <a:ea typeface="MS PGothic" charset="0"/>
              </a:rPr>
              <a:t>Help with charitable events</a:t>
            </a:r>
          </a:p>
          <a:p>
            <a:endParaRPr lang="en-US">
              <a:latin typeface="Trebuchet MS" charset="0"/>
              <a:ea typeface="MS PGothic" charset="0"/>
            </a:endParaRPr>
          </a:p>
        </p:txBody>
      </p:sp>
      <p:pic>
        <p:nvPicPr>
          <p:cNvPr id="3584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46547">
            <a:off x="5616575" y="500063"/>
            <a:ext cx="3022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584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99001">
            <a:off x="3233738" y="1954213"/>
            <a:ext cx="2897187"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Get buy-in from schools</a:t>
            </a:r>
          </a:p>
        </p:txBody>
      </p:sp>
      <p:sp>
        <p:nvSpPr>
          <p:cNvPr id="119810" name="Rectangle 3"/>
          <p:cNvSpPr>
            <a:spLocks noGrp="1" noChangeArrowheads="1"/>
          </p:cNvSpPr>
          <p:nvPr>
            <p:ph idx="1"/>
          </p:nvPr>
        </p:nvSpPr>
        <p:spPr>
          <a:xfrm>
            <a:off x="609600" y="1219200"/>
            <a:ext cx="3733800" cy="2971800"/>
          </a:xfrm>
        </p:spPr>
        <p:txBody>
          <a:bodyPr/>
          <a:lstStyle/>
          <a:p>
            <a:r>
              <a:rPr lang="en-US">
                <a:latin typeface="Trebuchet MS" charset="0"/>
                <a:ea typeface="MS PGothic" charset="0"/>
              </a:rPr>
              <a:t>Demo a public domain song or tag</a:t>
            </a:r>
          </a:p>
          <a:p>
            <a:r>
              <a:rPr lang="en-US">
                <a:latin typeface="Trebuchet MS" charset="0"/>
                <a:ea typeface="MS PGothic" charset="0"/>
              </a:rPr>
              <a:t>Use a young quartet</a:t>
            </a:r>
          </a:p>
          <a:p>
            <a:r>
              <a:rPr lang="en-US">
                <a:latin typeface="Trebuchet MS" charset="0"/>
                <a:ea typeface="MS PGothic" charset="0"/>
              </a:rPr>
              <a:t>Present the Chorus Director with copies</a:t>
            </a:r>
          </a:p>
        </p:txBody>
      </p:sp>
      <p:pic>
        <p:nvPicPr>
          <p:cNvPr id="357380" name="Picture 4"/>
          <p:cNvPicPr>
            <a:picLocks noChangeAspect="1" noChangeArrowheads="1"/>
          </p:cNvPicPr>
          <p:nvPr/>
        </p:nvPicPr>
        <p:blipFill>
          <a:blip r:embed="rId3"/>
          <a:srcRect t="3583" b="56947"/>
          <a:stretch>
            <a:fillRect/>
          </a:stretch>
        </p:blipFill>
        <p:spPr bwMode="auto">
          <a:xfrm rot="915743">
            <a:off x="4905375" y="1722438"/>
            <a:ext cx="3933825" cy="2011362"/>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357381" name="Picture 5"/>
          <p:cNvPicPr>
            <a:picLocks noChangeAspect="1" noChangeArrowheads="1"/>
          </p:cNvPicPr>
          <p:nvPr/>
        </p:nvPicPr>
        <p:blipFill>
          <a:blip r:embed="rId4"/>
          <a:srcRect t="4332" b="40086"/>
          <a:stretch>
            <a:fillRect/>
          </a:stretch>
        </p:blipFill>
        <p:spPr bwMode="auto">
          <a:xfrm rot="-539055">
            <a:off x="5314950" y="4038600"/>
            <a:ext cx="3143250" cy="2260600"/>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357382" name="Picture 6"/>
          <p:cNvPicPr>
            <a:picLocks noChangeAspect="1" noChangeArrowheads="1"/>
          </p:cNvPicPr>
          <p:nvPr/>
        </p:nvPicPr>
        <p:blipFill>
          <a:blip r:embed="rId5"/>
          <a:srcRect t="57182"/>
          <a:stretch>
            <a:fillRect/>
          </a:stretch>
        </p:blipFill>
        <p:spPr bwMode="auto">
          <a:xfrm>
            <a:off x="1219200" y="3994150"/>
            <a:ext cx="3933825" cy="2178050"/>
          </a:xfrm>
          <a:prstGeom prst="rect">
            <a:avLst/>
          </a:prstGeom>
          <a:noFill/>
          <a:ln w="9525">
            <a:solidFill>
              <a:srgbClr val="000000"/>
            </a:solidFill>
            <a:miter lim="800000"/>
            <a:headEnd/>
            <a:tailEnd/>
          </a:ln>
          <a:effectLst>
            <a:outerShdw blurRad="63500"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Active Business Card</a:t>
            </a:r>
          </a:p>
        </p:txBody>
      </p:sp>
      <p:pic>
        <p:nvPicPr>
          <p:cNvPr id="351236" name="Picture 4" descr="SGC Ambassador Car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81400" y="1600200"/>
            <a:ext cx="4876800" cy="3657600"/>
          </a:xfrm>
          <a:effectLst>
            <a:outerShdw blurRad="63500" dist="107763" dir="2700000" algn="ctr" rotWithShape="0">
              <a:srgbClr val="000000">
                <a:alpha val="50000"/>
              </a:srgbClr>
            </a:outerShdw>
          </a:effectLst>
        </p:spPr>
      </p:pic>
      <p:sp>
        <p:nvSpPr>
          <p:cNvPr id="123907" name="Rectangle 3"/>
          <p:cNvSpPr>
            <a:spLocks noGrp="1" noChangeArrowheads="1"/>
          </p:cNvSpPr>
          <p:nvPr>
            <p:ph type="body" sz="half" idx="4294967295"/>
          </p:nvPr>
        </p:nvSpPr>
        <p:spPr>
          <a:xfrm>
            <a:off x="0" y="1524000"/>
            <a:ext cx="2895600" cy="4495800"/>
          </a:xfrm>
        </p:spPr>
        <p:txBody>
          <a:bodyPr/>
          <a:lstStyle/>
          <a:p>
            <a:r>
              <a:rPr lang="en-US" sz="2200">
                <a:latin typeface="Trebuchet MS" charset="0"/>
                <a:ea typeface="MS PGothic" charset="0"/>
              </a:rPr>
              <a:t>Two parts</a:t>
            </a:r>
          </a:p>
          <a:p>
            <a:pPr lvl="1"/>
            <a:r>
              <a:rPr lang="en-US" sz="2000">
                <a:latin typeface="Trebuchet MS" charset="0"/>
                <a:ea typeface="MS PGothic" charset="0"/>
              </a:rPr>
              <a:t>Traditional business card information</a:t>
            </a:r>
          </a:p>
          <a:p>
            <a:pPr lvl="1"/>
            <a:r>
              <a:rPr lang="en-US" sz="2000">
                <a:latin typeface="Trebuchet MS" charset="0"/>
                <a:ea typeface="MS PGothic" charset="0"/>
              </a:rPr>
              <a:t>Follow-up information for you</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39234" name="Rectangle 2"/>
          <p:cNvSpPr>
            <a:spLocks noGrp="1" noChangeArrowheads="1"/>
          </p:cNvSpPr>
          <p:nvPr>
            <p:ph type="title"/>
          </p:nvPr>
        </p:nvSpPr>
        <p:spPr>
          <a:xfrm>
            <a:off x="609600" y="152400"/>
            <a:ext cx="7848600" cy="1143000"/>
          </a:xfrm>
        </p:spPr>
        <p:txBody>
          <a:bodyPr/>
          <a:lstStyle/>
          <a:p>
            <a:pPr>
              <a:defRPr/>
            </a:pPr>
            <a:r>
              <a:rPr lang="en-US" sz="3200">
                <a:latin typeface="Trebuchet MS" charset="0"/>
                <a:ea typeface="MS PGothic" charset="0"/>
              </a:rPr>
              <a:t>Marketing, Promotion, </a:t>
            </a:r>
            <a:br>
              <a:rPr lang="en-US" sz="3200">
                <a:latin typeface="Trebuchet MS" charset="0"/>
                <a:ea typeface="MS PGothic" charset="0"/>
              </a:rPr>
            </a:br>
            <a:r>
              <a:rPr lang="en-US" sz="3200">
                <a:latin typeface="Trebuchet MS" charset="0"/>
                <a:ea typeface="MS PGothic" charset="0"/>
              </a:rPr>
              <a:t>Public Relations &amp; Publicity</a:t>
            </a:r>
          </a:p>
        </p:txBody>
      </p:sp>
      <p:sp>
        <p:nvSpPr>
          <p:cNvPr id="64518" name="Rectangle 3"/>
          <p:cNvSpPr>
            <a:spLocks noGrp="1" noChangeArrowheads="1"/>
          </p:cNvSpPr>
          <p:nvPr>
            <p:ph idx="1"/>
          </p:nvPr>
        </p:nvSpPr>
        <p:spPr/>
        <p:txBody>
          <a:bodyPr/>
          <a:lstStyle/>
          <a:p>
            <a:pPr>
              <a:lnSpc>
                <a:spcPct val="80000"/>
              </a:lnSpc>
            </a:pPr>
            <a:r>
              <a:rPr lang="en-US" sz="2400" dirty="0">
                <a:latin typeface="Trebuchet MS" charset="0"/>
                <a:ea typeface="MS PGothic" charset="0"/>
              </a:rPr>
              <a:t>If the circus is coming to town and you paint a sign saying, "Circus is coming to Fairgrounds Sunday," that's </a:t>
            </a:r>
            <a:r>
              <a:rPr lang="en-US" sz="2400" b="1" dirty="0">
                <a:latin typeface="Trebuchet MS" charset="0"/>
                <a:ea typeface="MS PGothic" charset="0"/>
              </a:rPr>
              <a:t>Advertising</a:t>
            </a:r>
            <a:r>
              <a:rPr lang="en-US" sz="2400" dirty="0">
                <a:latin typeface="Trebuchet MS" charset="0"/>
                <a:ea typeface="MS PGothic" charset="0"/>
              </a:rPr>
              <a:t>. </a:t>
            </a:r>
          </a:p>
          <a:p>
            <a:pPr>
              <a:lnSpc>
                <a:spcPct val="80000"/>
              </a:lnSpc>
            </a:pPr>
            <a:r>
              <a:rPr lang="en-US" sz="2400" dirty="0">
                <a:latin typeface="Trebuchet MS" charset="0"/>
                <a:ea typeface="MS PGothic" charset="0"/>
              </a:rPr>
              <a:t>If you put the sign on the </a:t>
            </a:r>
            <a:r>
              <a:rPr lang="en-US" sz="2400" dirty="0" smtClean="0">
                <a:latin typeface="Trebuchet MS" charset="0"/>
                <a:ea typeface="MS PGothic" charset="0"/>
              </a:rPr>
              <a:t>side of </a:t>
            </a:r>
            <a:r>
              <a:rPr lang="en-US" sz="2400" dirty="0">
                <a:latin typeface="Trebuchet MS" charset="0"/>
                <a:ea typeface="MS PGothic" charset="0"/>
              </a:rPr>
              <a:t>an elephant and walk him through town, that's a </a:t>
            </a:r>
            <a:r>
              <a:rPr lang="en-US" sz="2400" b="1" dirty="0">
                <a:latin typeface="Trebuchet MS" charset="0"/>
                <a:ea typeface="MS PGothic" charset="0"/>
              </a:rPr>
              <a:t>Promotion</a:t>
            </a:r>
            <a:r>
              <a:rPr lang="en-US" sz="2400" dirty="0">
                <a:latin typeface="Trebuchet MS" charset="0"/>
                <a:ea typeface="MS PGothic" charset="0"/>
              </a:rPr>
              <a:t>. </a:t>
            </a:r>
          </a:p>
          <a:p>
            <a:pPr>
              <a:lnSpc>
                <a:spcPct val="80000"/>
              </a:lnSpc>
            </a:pPr>
            <a:r>
              <a:rPr lang="en-US" sz="2400" dirty="0">
                <a:latin typeface="Trebuchet MS" charset="0"/>
                <a:ea typeface="MS PGothic" charset="0"/>
              </a:rPr>
              <a:t>If the elephant walks through the Mayor's flower bed, that's </a:t>
            </a:r>
            <a:r>
              <a:rPr lang="en-US" sz="2400" b="1" dirty="0">
                <a:latin typeface="Trebuchet MS" charset="0"/>
                <a:ea typeface="MS PGothic" charset="0"/>
              </a:rPr>
              <a:t>Publicity</a:t>
            </a:r>
            <a:r>
              <a:rPr lang="en-US" sz="2400" dirty="0">
                <a:latin typeface="Trebuchet MS" charset="0"/>
                <a:ea typeface="MS PGothic" charset="0"/>
              </a:rPr>
              <a:t>.</a:t>
            </a:r>
          </a:p>
          <a:p>
            <a:pPr>
              <a:lnSpc>
                <a:spcPct val="80000"/>
              </a:lnSpc>
            </a:pPr>
            <a:r>
              <a:rPr lang="en-US" sz="2400" dirty="0" smtClean="0">
                <a:latin typeface="Trebuchet MS" charset="0"/>
                <a:ea typeface="MS PGothic" charset="0"/>
              </a:rPr>
              <a:t>If 12 clowns show up in a VW to replant the </a:t>
            </a:r>
            <a:r>
              <a:rPr lang="en-US" sz="2400" dirty="0">
                <a:latin typeface="Trebuchet MS" charset="0"/>
                <a:ea typeface="MS PGothic" charset="0"/>
              </a:rPr>
              <a:t>f</a:t>
            </a:r>
            <a:r>
              <a:rPr lang="en-US" sz="2400" dirty="0" smtClean="0">
                <a:latin typeface="Trebuchet MS" charset="0"/>
                <a:ea typeface="MS PGothic" charset="0"/>
              </a:rPr>
              <a:t>lowers and the </a:t>
            </a:r>
            <a:r>
              <a:rPr lang="en-US" sz="2400" dirty="0">
                <a:latin typeface="Trebuchet MS" charset="0"/>
                <a:ea typeface="MS PGothic" charset="0"/>
              </a:rPr>
              <a:t>Mayor </a:t>
            </a:r>
            <a:r>
              <a:rPr lang="en-US" sz="2400" dirty="0" smtClean="0">
                <a:latin typeface="Trebuchet MS" charset="0"/>
                <a:ea typeface="MS PGothic" charset="0"/>
              </a:rPr>
              <a:t>laughs </a:t>
            </a:r>
            <a:r>
              <a:rPr lang="en-US" sz="2400" dirty="0">
                <a:latin typeface="Trebuchet MS" charset="0"/>
                <a:ea typeface="MS PGothic" charset="0"/>
              </a:rPr>
              <a:t>about </a:t>
            </a:r>
            <a:r>
              <a:rPr lang="en-US" sz="2400" dirty="0" smtClean="0">
                <a:latin typeface="Trebuchet MS" charset="0"/>
                <a:ea typeface="MS PGothic" charset="0"/>
              </a:rPr>
              <a:t>it and photographers record it, </a:t>
            </a:r>
            <a:r>
              <a:rPr lang="en-US" sz="2400" dirty="0">
                <a:latin typeface="Trebuchet MS" charset="0"/>
                <a:ea typeface="MS PGothic" charset="0"/>
              </a:rPr>
              <a:t>that's </a:t>
            </a:r>
            <a:r>
              <a:rPr lang="en-US" sz="2400" b="1" dirty="0">
                <a:latin typeface="Trebuchet MS" charset="0"/>
                <a:ea typeface="MS PGothic" charset="0"/>
              </a:rPr>
              <a:t>Public Relations</a:t>
            </a:r>
            <a:r>
              <a:rPr lang="en-US" sz="2400" dirty="0">
                <a:latin typeface="Trebuchet MS" charset="0"/>
                <a:ea typeface="MS PGothic" charset="0"/>
              </a:rPr>
              <a:t>.</a:t>
            </a:r>
          </a:p>
          <a:p>
            <a:pPr>
              <a:lnSpc>
                <a:spcPct val="80000"/>
              </a:lnSpc>
            </a:pPr>
            <a:r>
              <a:rPr lang="en-US" sz="2400" dirty="0">
                <a:latin typeface="Trebuchet MS" charset="0"/>
                <a:ea typeface="MS PGothic" charset="0"/>
              </a:rPr>
              <a:t>If you planned the whole thing, that's </a:t>
            </a:r>
            <a:r>
              <a:rPr lang="en-US" sz="2400" b="1" dirty="0">
                <a:latin typeface="Trebuchet MS" charset="0"/>
                <a:ea typeface="MS PGothic" charset="0"/>
              </a:rPr>
              <a:t>Marketing</a:t>
            </a:r>
            <a:r>
              <a:rPr lang="en-US" sz="2400" dirty="0" smtClean="0">
                <a:latin typeface="Trebuchet MS" charset="0"/>
                <a:ea typeface="MS PGothic" charset="0"/>
              </a:rPr>
              <a:t>!</a:t>
            </a:r>
          </a:p>
          <a:p>
            <a:pPr>
              <a:lnSpc>
                <a:spcPct val="80000"/>
              </a:lnSpc>
            </a:pPr>
            <a:r>
              <a:rPr lang="en-US" sz="2400" dirty="0" smtClean="0">
                <a:latin typeface="Trebuchet MS" charset="0"/>
                <a:ea typeface="MS PGothic" charset="0"/>
              </a:rPr>
              <a:t>-- </a:t>
            </a:r>
            <a:r>
              <a:rPr lang="en-US" sz="2400" i="1" dirty="0" smtClean="0">
                <a:latin typeface="Trebuchet MS" charset="0"/>
                <a:ea typeface="MS PGothic" charset="0"/>
              </a:rPr>
              <a:t>Author </a:t>
            </a:r>
            <a:r>
              <a:rPr lang="en-US" sz="2400" i="1" dirty="0">
                <a:latin typeface="Trebuchet MS" charset="0"/>
                <a:ea typeface="MS PGothic" charset="0"/>
              </a:rPr>
              <a:t>Unknown</a:t>
            </a:r>
            <a:r>
              <a:rPr lang="en-US" sz="2400" dirty="0">
                <a:latin typeface="Trebuchet MS" charset="0"/>
                <a:ea typeface="MS PGothic"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39234"/>
                                        </p:tgtEl>
                                        <p:attrNameLst>
                                          <p:attrName>style.visibility</p:attrName>
                                        </p:attrNameLst>
                                      </p:cBhvr>
                                      <p:to>
                                        <p:strVal val="visible"/>
                                      </p:to>
                                    </p:set>
                                    <p:animEffect transition="in" filter="fade">
                                      <p:cBhvr>
                                        <p:cTn id="7" dur="2000"/>
                                        <p:tgtEl>
                                          <p:spTgt spid="30392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4518">
                                            <p:txEl>
                                              <p:pRg st="0" end="0"/>
                                            </p:txEl>
                                          </p:spTgt>
                                        </p:tgtEl>
                                        <p:attrNameLst>
                                          <p:attrName>style.visibility</p:attrName>
                                        </p:attrNameLst>
                                      </p:cBhvr>
                                      <p:to>
                                        <p:strVal val="visible"/>
                                      </p:to>
                                    </p:set>
                                    <p:animEffect transition="in" filter="wipe(left)">
                                      <p:cBhvr>
                                        <p:cTn id="12" dur="500"/>
                                        <p:tgtEl>
                                          <p:spTgt spid="6451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4518">
                                            <p:txEl>
                                              <p:pRg st="1" end="1"/>
                                            </p:txEl>
                                          </p:spTgt>
                                        </p:tgtEl>
                                        <p:attrNameLst>
                                          <p:attrName>style.visibility</p:attrName>
                                        </p:attrNameLst>
                                      </p:cBhvr>
                                      <p:to>
                                        <p:strVal val="visible"/>
                                      </p:to>
                                    </p:set>
                                    <p:animEffect transition="in" filter="wipe(left)">
                                      <p:cBhvr>
                                        <p:cTn id="17" dur="500"/>
                                        <p:tgtEl>
                                          <p:spTgt spid="6451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4518">
                                            <p:txEl>
                                              <p:pRg st="2" end="2"/>
                                            </p:txEl>
                                          </p:spTgt>
                                        </p:tgtEl>
                                        <p:attrNameLst>
                                          <p:attrName>style.visibility</p:attrName>
                                        </p:attrNameLst>
                                      </p:cBhvr>
                                      <p:to>
                                        <p:strVal val="visible"/>
                                      </p:to>
                                    </p:set>
                                    <p:animEffect transition="in" filter="wipe(left)">
                                      <p:cBhvr>
                                        <p:cTn id="22" dur="500"/>
                                        <p:tgtEl>
                                          <p:spTgt spid="6451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4518">
                                            <p:txEl>
                                              <p:pRg st="3" end="3"/>
                                            </p:txEl>
                                          </p:spTgt>
                                        </p:tgtEl>
                                        <p:attrNameLst>
                                          <p:attrName>style.visibility</p:attrName>
                                        </p:attrNameLst>
                                      </p:cBhvr>
                                      <p:to>
                                        <p:strVal val="visible"/>
                                      </p:to>
                                    </p:set>
                                    <p:animEffect transition="in" filter="wipe(left)">
                                      <p:cBhvr>
                                        <p:cTn id="27" dur="500"/>
                                        <p:tgtEl>
                                          <p:spTgt spid="6451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4518">
                                            <p:txEl>
                                              <p:pRg st="4" end="4"/>
                                            </p:txEl>
                                          </p:spTgt>
                                        </p:tgtEl>
                                        <p:attrNameLst>
                                          <p:attrName>style.visibility</p:attrName>
                                        </p:attrNameLst>
                                      </p:cBhvr>
                                      <p:to>
                                        <p:strVal val="visible"/>
                                      </p:to>
                                    </p:set>
                                    <p:animEffect transition="in" filter="wipe(left)">
                                      <p:cBhvr>
                                        <p:cTn id="32" dur="500"/>
                                        <p:tgtEl>
                                          <p:spTgt spid="6451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4518">
                                            <p:txEl>
                                              <p:pRg st="5" end="5"/>
                                            </p:txEl>
                                          </p:spTgt>
                                        </p:tgtEl>
                                        <p:attrNameLst>
                                          <p:attrName>style.visibility</p:attrName>
                                        </p:attrNameLst>
                                      </p:cBhvr>
                                      <p:to>
                                        <p:strVal val="visible"/>
                                      </p:to>
                                    </p:set>
                                    <p:animEffect transition="in" filter="wipe(left)">
                                      <p:cBhvr>
                                        <p:cTn id="37" dur="500"/>
                                        <p:tgtEl>
                                          <p:spTgt spid="645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9234" grpId="0"/>
      <p:bldP spid="6451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a:xfrm>
            <a:off x="609600" y="76200"/>
            <a:ext cx="7848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Trebuchet MS" charset="0"/>
                <a:ea typeface="MS PGothic" charset="0"/>
              </a:rPr>
              <a:t>Give people a reason to ask</a:t>
            </a:r>
          </a:p>
        </p:txBody>
      </p:sp>
      <p:pic>
        <p:nvPicPr>
          <p:cNvPr id="3594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2808" r="13301"/>
          <a:stretch>
            <a:fillRect/>
          </a:stretch>
        </p:blipFill>
        <p:spPr>
          <a:xfrm>
            <a:off x="3124200" y="1066800"/>
            <a:ext cx="5715000" cy="45339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25955" name="Rectangle 6"/>
          <p:cNvSpPr>
            <a:spLocks noChangeArrowheads="1"/>
          </p:cNvSpPr>
          <p:nvPr/>
        </p:nvSpPr>
        <p:spPr bwMode="auto">
          <a:xfrm>
            <a:off x="457200" y="1371600"/>
            <a:ext cx="2514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Wear your chapter</a:t>
            </a:r>
            <a:r>
              <a:rPr lang="ja-JP" altLang="en-US" sz="2600">
                <a:solidFill>
                  <a:srgbClr val="704600"/>
                </a:solidFill>
                <a:latin typeface="Trebuchet MS" charset="0"/>
                <a:ea typeface="MS PGothic" charset="0"/>
                <a:cs typeface="MS PGothic" charset="0"/>
              </a:rPr>
              <a:t>’</a:t>
            </a:r>
            <a:r>
              <a:rPr lang="en-US" altLang="ja-JP" sz="2600">
                <a:solidFill>
                  <a:srgbClr val="704600"/>
                </a:solidFill>
                <a:latin typeface="Trebuchet MS" charset="0"/>
                <a:ea typeface="MS PGothic" charset="0"/>
                <a:cs typeface="MS PGothic" charset="0"/>
              </a:rPr>
              <a:t>s logo</a:t>
            </a:r>
          </a:p>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Carry your music</a:t>
            </a:r>
          </a:p>
          <a:p>
            <a:pPr marL="342900" indent="-342900">
              <a:spcBef>
                <a:spcPct val="10000"/>
              </a:spcBef>
              <a:spcAft>
                <a:spcPct val="30000"/>
              </a:spcAft>
              <a:buClr>
                <a:srgbClr val="D47806"/>
              </a:buClr>
              <a:buFontTx/>
              <a:buChar char="•"/>
            </a:pPr>
            <a:r>
              <a:rPr lang="en-US" sz="2600">
                <a:solidFill>
                  <a:srgbClr val="704600"/>
                </a:solidFill>
                <a:latin typeface="Trebuchet MS" charset="0"/>
                <a:ea typeface="MS PGothic" charset="0"/>
                <a:cs typeface="MS PGothic" charset="0"/>
              </a:rPr>
              <a:t>Sing in public (not just in the shower)</a:t>
            </a:r>
          </a:p>
          <a:p>
            <a:pPr marL="342900" indent="-342900">
              <a:spcBef>
                <a:spcPct val="10000"/>
              </a:spcBef>
              <a:spcAft>
                <a:spcPct val="30000"/>
              </a:spcAft>
              <a:buClr>
                <a:srgbClr val="D47806"/>
              </a:buClr>
              <a:buFontTx/>
              <a:buChar char="•"/>
            </a:pPr>
            <a:endParaRPr lang="en-US" sz="2600">
              <a:solidFill>
                <a:srgbClr val="704600"/>
              </a:solidFill>
              <a:latin typeface="Trebuchet MS" charset="0"/>
              <a:ea typeface="MS PGothic" charset="0"/>
              <a:cs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7042" name="Rectangle 1026"/>
          <p:cNvSpPr>
            <a:spLocks noGrp="1" noChangeArrowheads="1"/>
          </p:cNvSpPr>
          <p:nvPr>
            <p:ph type="ctrTitle"/>
          </p:nvPr>
        </p:nvSpPr>
        <p:spPr>
          <a:xfrm>
            <a:off x="1143000" y="1981200"/>
            <a:ext cx="7391400" cy="1143000"/>
          </a:xfrm>
        </p:spPr>
        <p:txBody>
          <a:bodyPr/>
          <a:lstStyle/>
          <a:p>
            <a:pPr>
              <a:defRPr/>
            </a:pPr>
            <a:r>
              <a:rPr lang="en-US">
                <a:latin typeface="Trebuchet MS" charset="0"/>
                <a:ea typeface="MS PGothic" charset="0"/>
              </a:rPr>
              <a:t>Group Question </a:t>
            </a:r>
          </a:p>
        </p:txBody>
      </p:sp>
      <p:sp>
        <p:nvSpPr>
          <p:cNvPr id="139266" name="Rectangle 1027"/>
          <p:cNvSpPr>
            <a:spLocks noGrp="1" noChangeArrowheads="1"/>
          </p:cNvSpPr>
          <p:nvPr>
            <p:ph type="subTitle" idx="1"/>
          </p:nvPr>
        </p:nvSpPr>
        <p:spPr>
          <a:xfrm>
            <a:off x="1143000" y="3200400"/>
            <a:ext cx="7239000" cy="1143000"/>
          </a:xfrm>
        </p:spPr>
        <p:txBody>
          <a:bodyPr/>
          <a:lstStyle/>
          <a:p>
            <a:pPr>
              <a:lnSpc>
                <a:spcPct val="90000"/>
              </a:lnSpc>
            </a:pPr>
            <a:r>
              <a:rPr lang="en-US" sz="2400" dirty="0">
                <a:latin typeface="Trebuchet MS" charset="0"/>
                <a:ea typeface="MS PGothic" charset="0"/>
              </a:rPr>
              <a:t>Is the brand you present to the public centered around being the XYZ chapter of the Barbershop Harmony Society or do you build your brand around the chorus name, or both</a:t>
            </a:r>
            <a:r>
              <a:rPr lang="en-US" sz="2400" dirty="0" smtClean="0">
                <a:latin typeface="Trebuchet MS" charset="0"/>
                <a:ea typeface="MS PGothic" charset="0"/>
              </a:rPr>
              <a:t>? </a:t>
            </a:r>
          </a:p>
          <a:p>
            <a:pPr>
              <a:lnSpc>
                <a:spcPct val="90000"/>
              </a:lnSpc>
            </a:pPr>
            <a:r>
              <a:rPr lang="en-US" sz="2400" dirty="0" smtClean="0">
                <a:latin typeface="Trebuchet MS" charset="0"/>
                <a:ea typeface="MS PGothic" charset="0"/>
              </a:rPr>
              <a:t>Also, do you bill yourself as a Barbershop group or as a male chorus?</a:t>
            </a:r>
          </a:p>
          <a:p>
            <a:pPr>
              <a:lnSpc>
                <a:spcPct val="90000"/>
              </a:lnSpc>
            </a:pPr>
            <a:endParaRPr lang="en-US" sz="2400" dirty="0">
              <a:latin typeface="Trebuchet MS" charset="0"/>
              <a:ea typeface="MS PGothic" charset="0"/>
            </a:endParaRPr>
          </a:p>
          <a:p>
            <a:pPr>
              <a:lnSpc>
                <a:spcPct val="90000"/>
              </a:lnSpc>
            </a:pPr>
            <a:endParaRPr lang="en-US" sz="24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0994" name="Rectangle 2"/>
          <p:cNvSpPr>
            <a:spLocks noGrp="1" noChangeArrowheads="1"/>
          </p:cNvSpPr>
          <p:nvPr>
            <p:ph type="title"/>
          </p:nvPr>
        </p:nvSpPr>
        <p:spPr/>
        <p:txBody>
          <a:bodyPr/>
          <a:lstStyle/>
          <a:p>
            <a:pPr>
              <a:defRPr/>
            </a:pPr>
            <a:r>
              <a:rPr lang="en-US" dirty="0" smtClean="0">
                <a:latin typeface="Trebuchet MS" charset="0"/>
                <a:ea typeface="MS PGothic" charset="0"/>
              </a:rPr>
              <a:t>Arrange for Public </a:t>
            </a:r>
            <a:r>
              <a:rPr lang="en-US" dirty="0">
                <a:latin typeface="Trebuchet MS" charset="0"/>
                <a:ea typeface="MS PGothic" charset="0"/>
              </a:rPr>
              <a:t>Performances</a:t>
            </a:r>
          </a:p>
        </p:txBody>
      </p:sp>
      <p:sp>
        <p:nvSpPr>
          <p:cNvPr id="63490" name="Rectangle 3"/>
          <p:cNvSpPr>
            <a:spLocks noGrp="1" noChangeArrowheads="1"/>
          </p:cNvSpPr>
          <p:nvPr>
            <p:ph idx="1"/>
          </p:nvPr>
        </p:nvSpPr>
        <p:spPr>
          <a:xfrm>
            <a:off x="609600" y="1447800"/>
            <a:ext cx="7848600" cy="4191000"/>
          </a:xfrm>
        </p:spPr>
        <p:txBody>
          <a:bodyPr/>
          <a:lstStyle/>
          <a:p>
            <a:pPr>
              <a:lnSpc>
                <a:spcPct val="90000"/>
              </a:lnSpc>
            </a:pPr>
            <a:r>
              <a:rPr lang="en-US" sz="2400" dirty="0">
                <a:latin typeface="Trebuchet MS" charset="0"/>
                <a:ea typeface="MS PGothic" charset="0"/>
              </a:rPr>
              <a:t>Surf websites</a:t>
            </a:r>
          </a:p>
          <a:p>
            <a:pPr>
              <a:lnSpc>
                <a:spcPct val="90000"/>
              </a:lnSpc>
            </a:pPr>
            <a:r>
              <a:rPr lang="en-US" sz="2400" dirty="0">
                <a:latin typeface="Trebuchet MS" charset="0"/>
                <a:ea typeface="MS PGothic" charset="0"/>
              </a:rPr>
              <a:t>Send a proactive email</a:t>
            </a:r>
          </a:p>
          <a:p>
            <a:pPr>
              <a:lnSpc>
                <a:spcPct val="90000"/>
              </a:lnSpc>
            </a:pPr>
            <a:r>
              <a:rPr lang="en-US" sz="2400" dirty="0">
                <a:latin typeface="Trebuchet MS" charset="0"/>
                <a:ea typeface="MS PGothic" charset="0"/>
              </a:rPr>
              <a:t>Follow-up with a phone call</a:t>
            </a:r>
          </a:p>
          <a:p>
            <a:pPr>
              <a:lnSpc>
                <a:spcPct val="90000"/>
              </a:lnSpc>
            </a:pPr>
            <a:r>
              <a:rPr lang="en-US" sz="2400" dirty="0">
                <a:latin typeface="Trebuchet MS" charset="0"/>
                <a:ea typeface="MS PGothic" charset="0"/>
              </a:rPr>
              <a:t>Follow-up with direct mail piece</a:t>
            </a:r>
          </a:p>
          <a:p>
            <a:pPr>
              <a:lnSpc>
                <a:spcPct val="90000"/>
              </a:lnSpc>
            </a:pPr>
            <a:r>
              <a:rPr lang="en-US" sz="2400" dirty="0">
                <a:latin typeface="Trebuchet MS" charset="0"/>
                <a:ea typeface="MS PGothic" charset="0"/>
              </a:rPr>
              <a:t>Join the Chamber of Commerce and/or CVB</a:t>
            </a:r>
          </a:p>
          <a:p>
            <a:pPr>
              <a:lnSpc>
                <a:spcPct val="90000"/>
              </a:lnSpc>
            </a:pPr>
            <a:r>
              <a:rPr lang="en-US" sz="2400" dirty="0">
                <a:latin typeface="Trebuchet MS" charset="0"/>
                <a:ea typeface="MS PGothic" charset="0"/>
              </a:rPr>
              <a:t>Seek highly visible appearances (national anthems)</a:t>
            </a:r>
          </a:p>
          <a:p>
            <a:pPr>
              <a:lnSpc>
                <a:spcPct val="90000"/>
              </a:lnSpc>
            </a:pPr>
            <a:r>
              <a:rPr lang="en-US" sz="2400" dirty="0">
                <a:latin typeface="Trebuchet MS" charset="0"/>
                <a:ea typeface="MS PGothic" charset="0"/>
              </a:rPr>
              <a:t>Offer incentives to membership to secure a performance</a:t>
            </a:r>
          </a:p>
          <a:p>
            <a:pPr>
              <a:lnSpc>
                <a:spcPct val="90000"/>
              </a:lnSpc>
            </a:pPr>
            <a:r>
              <a:rPr lang="en-US" sz="2400" dirty="0">
                <a:latin typeface="Trebuchet MS" charset="0"/>
                <a:ea typeface="MS PGothic" charset="0"/>
              </a:rPr>
              <a:t>Develop relationships with talent agents in the area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0658" name="Rectangle 2"/>
          <p:cNvSpPr>
            <a:spLocks noGrp="1" noChangeArrowheads="1"/>
          </p:cNvSpPr>
          <p:nvPr>
            <p:ph type="title"/>
          </p:nvPr>
        </p:nvSpPr>
        <p:spPr>
          <a:xfrm>
            <a:off x="609600" y="0"/>
            <a:ext cx="7848600" cy="1143000"/>
          </a:xfrm>
        </p:spPr>
        <p:txBody>
          <a:bodyPr/>
          <a:lstStyle/>
          <a:p>
            <a:pPr>
              <a:defRPr/>
            </a:pPr>
            <a:r>
              <a:rPr lang="en-US">
                <a:latin typeface="Trebuchet MS" charset="0"/>
                <a:ea typeface="MS PGothic" charset="0"/>
              </a:rPr>
              <a:t>Singing Valentines</a:t>
            </a:r>
          </a:p>
        </p:txBody>
      </p:sp>
      <p:sp>
        <p:nvSpPr>
          <p:cNvPr id="157698" name="Rectangle 3"/>
          <p:cNvSpPr>
            <a:spLocks noGrp="1" noChangeArrowheads="1"/>
          </p:cNvSpPr>
          <p:nvPr>
            <p:ph idx="1"/>
          </p:nvPr>
        </p:nvSpPr>
        <p:spPr>
          <a:xfrm>
            <a:off x="609600" y="990600"/>
            <a:ext cx="7848600" cy="4953000"/>
          </a:xfrm>
        </p:spPr>
        <p:txBody>
          <a:bodyPr/>
          <a:lstStyle/>
          <a:p>
            <a:pPr>
              <a:lnSpc>
                <a:spcPct val="90000"/>
              </a:lnSpc>
              <a:buFontTx/>
              <a:buNone/>
            </a:pPr>
            <a:r>
              <a:rPr lang="en-US" sz="2800" b="1" dirty="0">
                <a:latin typeface="Trebuchet MS" charset="0"/>
                <a:ea typeface="MS PGothic" charset="0"/>
              </a:rPr>
              <a:t>Why?</a:t>
            </a:r>
          </a:p>
          <a:p>
            <a:pPr lvl="1">
              <a:lnSpc>
                <a:spcPct val="90000"/>
              </a:lnSpc>
            </a:pPr>
            <a:r>
              <a:rPr lang="en-US" dirty="0">
                <a:latin typeface="Trebuchet MS" charset="0"/>
                <a:ea typeface="MS PGothic" charset="0"/>
              </a:rPr>
              <a:t>Easy source of funding</a:t>
            </a:r>
          </a:p>
          <a:p>
            <a:pPr lvl="1">
              <a:lnSpc>
                <a:spcPct val="90000"/>
              </a:lnSpc>
            </a:pPr>
            <a:r>
              <a:rPr lang="en-US" dirty="0">
                <a:latin typeface="Trebuchet MS" charset="0"/>
                <a:ea typeface="MS PGothic" charset="0"/>
              </a:rPr>
              <a:t>Tried </a:t>
            </a:r>
            <a:r>
              <a:rPr lang="ja-JP" altLang="en-US" dirty="0">
                <a:latin typeface="Trebuchet MS" charset="0"/>
                <a:ea typeface="MS PGothic" charset="0"/>
              </a:rPr>
              <a:t>‘</a:t>
            </a:r>
            <a:r>
              <a:rPr lang="en-US" altLang="ja-JP" dirty="0">
                <a:latin typeface="Trebuchet MS" charset="0"/>
                <a:ea typeface="MS PGothic" charset="0"/>
              </a:rPr>
              <a:t>n</a:t>
            </a:r>
            <a:r>
              <a:rPr lang="ja-JP" altLang="en-US" dirty="0">
                <a:latin typeface="Trebuchet MS" charset="0"/>
                <a:ea typeface="MS PGothic" charset="0"/>
              </a:rPr>
              <a:t>’</a:t>
            </a:r>
            <a:r>
              <a:rPr lang="en-US" altLang="ja-JP" dirty="0">
                <a:latin typeface="Trebuchet MS" charset="0"/>
                <a:ea typeface="MS PGothic" charset="0"/>
              </a:rPr>
              <a:t> true methodology</a:t>
            </a:r>
          </a:p>
          <a:p>
            <a:pPr lvl="1">
              <a:lnSpc>
                <a:spcPct val="90000"/>
              </a:lnSpc>
            </a:pPr>
            <a:r>
              <a:rPr lang="en-US" dirty="0">
                <a:latin typeface="Trebuchet MS" charset="0"/>
                <a:ea typeface="MS PGothic" charset="0"/>
              </a:rPr>
              <a:t>Community minded program</a:t>
            </a:r>
          </a:p>
          <a:p>
            <a:pPr lvl="1">
              <a:lnSpc>
                <a:spcPct val="90000"/>
              </a:lnSpc>
            </a:pPr>
            <a:r>
              <a:rPr lang="en-US" dirty="0">
                <a:latin typeface="Trebuchet MS" charset="0"/>
                <a:ea typeface="MS PGothic" charset="0"/>
              </a:rPr>
              <a:t>Experience one-on-one</a:t>
            </a:r>
          </a:p>
          <a:p>
            <a:pPr lvl="1">
              <a:lnSpc>
                <a:spcPct val="90000"/>
              </a:lnSpc>
            </a:pPr>
            <a:r>
              <a:rPr lang="en-US" dirty="0">
                <a:latin typeface="Trebuchet MS" charset="0"/>
                <a:ea typeface="MS PGothic" charset="0"/>
              </a:rPr>
              <a:t>Many </a:t>
            </a:r>
            <a:r>
              <a:rPr lang="en-US" dirty="0" smtClean="0">
                <a:latin typeface="Trebuchet MS" charset="0"/>
                <a:ea typeface="MS PGothic" charset="0"/>
              </a:rPr>
              <a:t>chapters’ </a:t>
            </a:r>
            <a:r>
              <a:rPr lang="en-US" dirty="0">
                <a:latin typeface="Trebuchet MS" charset="0"/>
                <a:ea typeface="MS PGothic" charset="0"/>
              </a:rPr>
              <a:t>sole fundraising project</a:t>
            </a:r>
          </a:p>
          <a:p>
            <a:pPr lvl="1">
              <a:lnSpc>
                <a:spcPct val="90000"/>
              </a:lnSpc>
            </a:pPr>
            <a:r>
              <a:rPr lang="en-US" dirty="0">
                <a:latin typeface="Trebuchet MS" charset="0"/>
                <a:ea typeface="MS PGothic" charset="0"/>
              </a:rPr>
              <a:t>Novelty of performing in business</a:t>
            </a:r>
          </a:p>
          <a:p>
            <a:pPr lvl="1">
              <a:lnSpc>
                <a:spcPct val="90000"/>
              </a:lnSpc>
            </a:pPr>
            <a:r>
              <a:rPr lang="en-US" dirty="0">
                <a:latin typeface="Trebuchet MS" charset="0"/>
                <a:ea typeface="MS PGothic" charset="0"/>
              </a:rPr>
              <a:t>Total chapter involvement for short period of time</a:t>
            </a:r>
          </a:p>
          <a:p>
            <a:pPr lvl="1">
              <a:lnSpc>
                <a:spcPct val="90000"/>
              </a:lnSpc>
            </a:pPr>
            <a:r>
              <a:rPr lang="en-US" dirty="0">
                <a:latin typeface="Trebuchet MS" charset="0"/>
                <a:ea typeface="MS PGothic" charset="0"/>
              </a:rPr>
              <a:t>Consider telephone messages vs. in-person</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3794" name="Rectangle 2"/>
          <p:cNvSpPr>
            <a:spLocks noGrp="1" noChangeArrowheads="1"/>
          </p:cNvSpPr>
          <p:nvPr>
            <p:ph type="title"/>
          </p:nvPr>
        </p:nvSpPr>
        <p:spPr/>
        <p:txBody>
          <a:bodyPr/>
          <a:lstStyle/>
          <a:p>
            <a:pPr>
              <a:defRPr/>
            </a:pPr>
            <a:r>
              <a:rPr lang="en-US">
                <a:latin typeface="Trebuchet MS" charset="0"/>
                <a:ea typeface="MS PGothic" charset="0"/>
              </a:rPr>
              <a:t>Donors &amp; Sponsorships</a:t>
            </a:r>
          </a:p>
        </p:txBody>
      </p:sp>
      <p:sp>
        <p:nvSpPr>
          <p:cNvPr id="161794" name="Rectangle 3"/>
          <p:cNvSpPr>
            <a:spLocks noGrp="1" noChangeArrowheads="1"/>
          </p:cNvSpPr>
          <p:nvPr>
            <p:ph idx="1"/>
          </p:nvPr>
        </p:nvSpPr>
        <p:spPr>
          <a:xfrm>
            <a:off x="685800" y="1143000"/>
            <a:ext cx="7848600" cy="4495800"/>
          </a:xfrm>
        </p:spPr>
        <p:txBody>
          <a:bodyPr/>
          <a:lstStyle/>
          <a:p>
            <a:r>
              <a:rPr lang="en-US" sz="2200">
                <a:latin typeface="Trebuchet MS" charset="0"/>
                <a:ea typeface="MS PGothic" charset="0"/>
              </a:rPr>
              <a:t>Chapters enjoying the most success in fundraising tend to be very involved in their community, </a:t>
            </a:r>
            <a:r>
              <a:rPr lang="en-US" sz="2200" b="1" i="1">
                <a:latin typeface="Trebuchet MS" charset="0"/>
                <a:ea typeface="MS PGothic" charset="0"/>
              </a:rPr>
              <a:t>operate with a purpose</a:t>
            </a:r>
            <a:r>
              <a:rPr lang="en-US" sz="2200">
                <a:latin typeface="Trebuchet MS" charset="0"/>
                <a:ea typeface="MS PGothic" charset="0"/>
              </a:rPr>
              <a:t> and are focused on serving others. A chapter with the single focus of singing well will have a harder time making their message resonate with potential funding sources. </a:t>
            </a:r>
          </a:p>
          <a:p>
            <a:r>
              <a:rPr lang="en-US" sz="2200">
                <a:latin typeface="Trebuchet MS" charset="0"/>
                <a:ea typeface="MS PGothic" charset="0"/>
              </a:rPr>
              <a:t>Create benefit package (promotions, bulletins, mailings, mention in news releases, etc)</a:t>
            </a:r>
          </a:p>
          <a:p>
            <a:r>
              <a:rPr lang="en-US" sz="2200">
                <a:latin typeface="Trebuchet MS" charset="0"/>
                <a:ea typeface="MS PGothic" charset="0"/>
              </a:rPr>
              <a:t>Guidelines for chapter fulfillment of benefits</a:t>
            </a:r>
          </a:p>
          <a:p>
            <a:r>
              <a:rPr lang="en-US" sz="2200">
                <a:latin typeface="Trebuchet MS" charset="0"/>
                <a:ea typeface="MS PGothic" charset="0"/>
              </a:rPr>
              <a:t>Start with chapter members and their employers</a:t>
            </a:r>
          </a:p>
          <a:p>
            <a:r>
              <a:rPr lang="en-US" sz="2200">
                <a:latin typeface="Trebuchet MS" charset="0"/>
                <a:ea typeface="MS PGothic" charset="0"/>
              </a:rPr>
              <a:t>Newspaper thank you ads for other donors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42" name="Rectangle 2"/>
          <p:cNvSpPr>
            <a:spLocks noGrp="1" noChangeArrowheads="1"/>
          </p:cNvSpPr>
          <p:nvPr>
            <p:ph type="title"/>
          </p:nvPr>
        </p:nvSpPr>
        <p:spPr/>
        <p:txBody>
          <a:bodyPr/>
          <a:lstStyle/>
          <a:p>
            <a:pPr>
              <a:defRPr/>
            </a:pPr>
            <a:r>
              <a:rPr lang="en-US" dirty="0">
                <a:latin typeface="Trebuchet MS" charset="0"/>
                <a:ea typeface="MS PGothic" charset="0"/>
              </a:rPr>
              <a:t>Performing Arts Grants</a:t>
            </a:r>
          </a:p>
        </p:txBody>
      </p:sp>
      <p:sp>
        <p:nvSpPr>
          <p:cNvPr id="163842" name="Rectangle 3"/>
          <p:cNvSpPr>
            <a:spLocks noGrp="1" noChangeArrowheads="1"/>
          </p:cNvSpPr>
          <p:nvPr>
            <p:ph idx="1"/>
          </p:nvPr>
        </p:nvSpPr>
        <p:spPr>
          <a:xfrm>
            <a:off x="609600" y="1447800"/>
            <a:ext cx="7848600" cy="4495800"/>
          </a:xfrm>
        </p:spPr>
        <p:txBody>
          <a:bodyPr/>
          <a:lstStyle/>
          <a:p>
            <a:r>
              <a:rPr lang="en-US" sz="2200" dirty="0">
                <a:latin typeface="Trebuchet MS" charset="0"/>
                <a:ea typeface="MS PGothic" charset="0"/>
              </a:rPr>
              <a:t>Chapters enjoying the most success in fundraising tend to be very involved in their community. Potential grant resources will often be interested in the mission and vision of the chapter as well as an understanding of the chapter</a:t>
            </a:r>
            <a:r>
              <a:rPr lang="ja-JP" altLang="en-US" sz="2200" dirty="0">
                <a:latin typeface="Trebuchet MS" charset="0"/>
                <a:ea typeface="MS PGothic" charset="0"/>
              </a:rPr>
              <a:t>’</a:t>
            </a:r>
            <a:r>
              <a:rPr lang="en-US" altLang="ja-JP" sz="2200" dirty="0">
                <a:latin typeface="Trebuchet MS" charset="0"/>
                <a:ea typeface="MS PGothic" charset="0"/>
              </a:rPr>
              <a:t>s budget and planning process.  </a:t>
            </a:r>
          </a:p>
          <a:p>
            <a:r>
              <a:rPr lang="en-US" sz="2200" dirty="0">
                <a:latin typeface="Trebuchet MS" charset="0"/>
                <a:ea typeface="MS PGothic" charset="0"/>
              </a:rPr>
              <a:t>Researching in library</a:t>
            </a:r>
          </a:p>
          <a:p>
            <a:r>
              <a:rPr lang="en-US" sz="2200" dirty="0">
                <a:latin typeface="Trebuchet MS" charset="0"/>
                <a:ea typeface="MS PGothic" charset="0"/>
              </a:rPr>
              <a:t>Specific guidelines to follow</a:t>
            </a:r>
          </a:p>
          <a:p>
            <a:r>
              <a:rPr lang="en-US" sz="2200" dirty="0">
                <a:latin typeface="Trebuchet MS" charset="0"/>
                <a:ea typeface="MS PGothic" charset="0"/>
              </a:rPr>
              <a:t>Checking newspaper articles and other organizational funded</a:t>
            </a:r>
          </a:p>
          <a:p>
            <a:r>
              <a:rPr lang="en-US" sz="2200" dirty="0">
                <a:latin typeface="Trebuchet MS" charset="0"/>
                <a:ea typeface="MS PGothic" charset="0"/>
              </a:rPr>
              <a:t>Check newspaper thank you advertisements for donors</a:t>
            </a:r>
          </a:p>
          <a:p>
            <a:r>
              <a:rPr lang="en-US" sz="2200" dirty="0">
                <a:latin typeface="Trebuchet MS" charset="0"/>
                <a:ea typeface="MS PGothic" charset="0"/>
              </a:rPr>
              <a:t>Check or partner with Community Foundations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5234" name="Rectangle 2"/>
          <p:cNvSpPr>
            <a:spLocks noGrp="1" noChangeArrowheads="1"/>
          </p:cNvSpPr>
          <p:nvPr>
            <p:ph type="title"/>
          </p:nvPr>
        </p:nvSpPr>
        <p:spPr/>
        <p:txBody>
          <a:bodyPr/>
          <a:lstStyle/>
          <a:p>
            <a:pPr>
              <a:defRPr/>
            </a:pPr>
            <a:r>
              <a:rPr lang="en-US" dirty="0">
                <a:latin typeface="Trebuchet MS" charset="0"/>
                <a:ea typeface="MS PGothic" charset="0"/>
              </a:rPr>
              <a:t>Tools of the </a:t>
            </a:r>
            <a:r>
              <a:rPr lang="en-US" dirty="0" smtClean="0">
                <a:latin typeface="Trebuchet MS" charset="0"/>
                <a:ea typeface="MS PGothic" charset="0"/>
              </a:rPr>
              <a:t>Trade - Marketing</a:t>
            </a:r>
            <a:endParaRPr lang="en-US" dirty="0">
              <a:latin typeface="Trebuchet MS" charset="0"/>
              <a:ea typeface="MS PGothic" charset="0"/>
            </a:endParaRPr>
          </a:p>
        </p:txBody>
      </p:sp>
      <p:sp>
        <p:nvSpPr>
          <p:cNvPr id="172034" name="Rectangle 3"/>
          <p:cNvSpPr>
            <a:spLocks noGrp="1" noChangeArrowheads="1"/>
          </p:cNvSpPr>
          <p:nvPr>
            <p:ph idx="1"/>
          </p:nvPr>
        </p:nvSpPr>
        <p:spPr>
          <a:xfrm>
            <a:off x="914400" y="1219200"/>
            <a:ext cx="7848600" cy="4495800"/>
          </a:xfrm>
        </p:spPr>
        <p:txBody>
          <a:bodyPr/>
          <a:lstStyle/>
          <a:p>
            <a:pPr>
              <a:lnSpc>
                <a:spcPct val="80000"/>
              </a:lnSpc>
              <a:buFontTx/>
              <a:buNone/>
            </a:pPr>
            <a:r>
              <a:rPr lang="en-US" sz="2200" b="1" dirty="0">
                <a:latin typeface="Trebuchet MS" charset="0"/>
                <a:ea typeface="MS PGothic" charset="0"/>
              </a:rPr>
              <a:t>OTHER TOOLS</a:t>
            </a:r>
          </a:p>
          <a:p>
            <a:pPr>
              <a:lnSpc>
                <a:spcPct val="80000"/>
              </a:lnSpc>
            </a:pPr>
            <a:r>
              <a:rPr lang="en-US" sz="2200" dirty="0">
                <a:latin typeface="Trebuchet MS" charset="0"/>
                <a:ea typeface="MS PGothic" charset="0"/>
              </a:rPr>
              <a:t>Mailing lists (accurate and updated) </a:t>
            </a:r>
          </a:p>
          <a:p>
            <a:pPr lvl="1">
              <a:lnSpc>
                <a:spcPct val="80000"/>
              </a:lnSpc>
            </a:pPr>
            <a:r>
              <a:rPr lang="en-US" sz="2000" dirty="0">
                <a:latin typeface="Trebuchet MS" charset="0"/>
                <a:ea typeface="MS PGothic" charset="0"/>
              </a:rPr>
              <a:t> all past booking contacts </a:t>
            </a:r>
          </a:p>
          <a:p>
            <a:pPr lvl="1">
              <a:lnSpc>
                <a:spcPct val="80000"/>
              </a:lnSpc>
            </a:pPr>
            <a:r>
              <a:rPr lang="en-US" sz="2000" dirty="0">
                <a:latin typeface="Trebuchet MS" charset="0"/>
                <a:ea typeface="MS PGothic" charset="0"/>
              </a:rPr>
              <a:t>media contacts</a:t>
            </a:r>
          </a:p>
          <a:p>
            <a:pPr lvl="1">
              <a:lnSpc>
                <a:spcPct val="80000"/>
              </a:lnSpc>
            </a:pPr>
            <a:r>
              <a:rPr lang="en-US" sz="2000" dirty="0">
                <a:latin typeface="Trebuchet MS" charset="0"/>
                <a:ea typeface="MS PGothic" charset="0"/>
              </a:rPr>
              <a:t>Vocal music educators </a:t>
            </a:r>
          </a:p>
          <a:p>
            <a:pPr lvl="1">
              <a:lnSpc>
                <a:spcPct val="80000"/>
              </a:lnSpc>
            </a:pPr>
            <a:r>
              <a:rPr lang="en-US" sz="2000" dirty="0">
                <a:latin typeface="Trebuchet MS" charset="0"/>
                <a:ea typeface="MS PGothic" charset="0"/>
              </a:rPr>
              <a:t>Ticket buyers</a:t>
            </a:r>
          </a:p>
          <a:p>
            <a:pPr lvl="1">
              <a:lnSpc>
                <a:spcPct val="80000"/>
              </a:lnSpc>
            </a:pPr>
            <a:r>
              <a:rPr lang="en-US" sz="2000" dirty="0">
                <a:latin typeface="Trebuchet MS" charset="0"/>
                <a:ea typeface="MS PGothic" charset="0"/>
              </a:rPr>
              <a:t>Advertisers</a:t>
            </a:r>
          </a:p>
          <a:p>
            <a:pPr lvl="1">
              <a:lnSpc>
                <a:spcPct val="80000"/>
              </a:lnSpc>
            </a:pPr>
            <a:r>
              <a:rPr lang="en-US" sz="2000" dirty="0">
                <a:latin typeface="Trebuchet MS" charset="0"/>
                <a:ea typeface="MS PGothic" charset="0"/>
              </a:rPr>
              <a:t>Signing Valentines clients</a:t>
            </a:r>
          </a:p>
          <a:p>
            <a:pPr lvl="1">
              <a:lnSpc>
                <a:spcPct val="80000"/>
              </a:lnSpc>
            </a:pPr>
            <a:endParaRPr lang="en-US" sz="2000" dirty="0">
              <a:latin typeface="Trebuchet MS" charset="0"/>
              <a:ea typeface="MS PGothic" charset="0"/>
            </a:endParaRPr>
          </a:p>
          <a:p>
            <a:pPr>
              <a:lnSpc>
                <a:spcPct val="80000"/>
              </a:lnSpc>
            </a:pPr>
            <a:r>
              <a:rPr lang="en-US" sz="2200" dirty="0">
                <a:latin typeface="Trebuchet MS" charset="0"/>
                <a:ea typeface="MS PGothic" charset="0"/>
              </a:rPr>
              <a:t>PRESS KIT- Design a slick PR kit that tells them who you are, what you do, and why they should hire you.</a:t>
            </a:r>
          </a:p>
          <a:p>
            <a:pPr>
              <a:lnSpc>
                <a:spcPct val="80000"/>
              </a:lnSpc>
            </a:pPr>
            <a:endParaRPr lang="en-US" sz="22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8610" name="Rectangle 2"/>
          <p:cNvSpPr>
            <a:spLocks noGrp="1" noChangeArrowheads="1"/>
          </p:cNvSpPr>
          <p:nvPr>
            <p:ph type="title"/>
          </p:nvPr>
        </p:nvSpPr>
        <p:spPr/>
        <p:txBody>
          <a:bodyPr/>
          <a:lstStyle/>
          <a:p>
            <a:pPr>
              <a:defRPr/>
            </a:pPr>
            <a:r>
              <a:rPr lang="en-US">
                <a:latin typeface="Trebuchet MS" charset="0"/>
                <a:ea typeface="MS PGothic" charset="0"/>
              </a:rPr>
              <a:t>Customer Mailing Lists</a:t>
            </a:r>
          </a:p>
        </p:txBody>
      </p:sp>
      <p:sp>
        <p:nvSpPr>
          <p:cNvPr id="155650" name="Rectangle 3"/>
          <p:cNvSpPr>
            <a:spLocks noGrp="1" noChangeArrowheads="1"/>
          </p:cNvSpPr>
          <p:nvPr>
            <p:ph idx="1"/>
          </p:nvPr>
        </p:nvSpPr>
        <p:spPr>
          <a:xfrm>
            <a:off x="609600" y="1905000"/>
            <a:ext cx="7848600" cy="4114800"/>
          </a:xfrm>
        </p:spPr>
        <p:txBody>
          <a:bodyPr/>
          <a:lstStyle/>
          <a:p>
            <a:pPr>
              <a:buFontTx/>
              <a:buNone/>
            </a:pPr>
            <a:r>
              <a:rPr lang="en-US" sz="3000" b="1">
                <a:latin typeface="Trebuchet MS" charset="0"/>
                <a:ea typeface="MS PGothic" charset="0"/>
              </a:rPr>
              <a:t>Why?</a:t>
            </a:r>
          </a:p>
          <a:p>
            <a:pPr lvl="1"/>
            <a:r>
              <a:rPr lang="en-US" sz="2800">
                <a:latin typeface="Trebuchet MS" charset="0"/>
                <a:ea typeface="MS PGothic" charset="0"/>
              </a:rPr>
              <a:t>Easier on chapter members vs. one-on-one asking</a:t>
            </a:r>
          </a:p>
          <a:p>
            <a:pPr lvl="1"/>
            <a:r>
              <a:rPr lang="en-US" sz="2800">
                <a:latin typeface="Trebuchet MS" charset="0"/>
                <a:ea typeface="MS PGothic" charset="0"/>
              </a:rPr>
              <a:t>Can do more by mail than personal visits</a:t>
            </a:r>
          </a:p>
          <a:p>
            <a:pPr lvl="1"/>
            <a:r>
              <a:rPr lang="en-US" sz="2800">
                <a:latin typeface="Trebuchet MS" charset="0"/>
                <a:ea typeface="MS PGothic" charset="0"/>
              </a:rPr>
              <a:t>Exchangeable with symphony, theater, and other similar client mailing lists </a:t>
            </a:r>
          </a:p>
          <a:p>
            <a:endParaRPr lang="en-US" sz="280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7890" name="Rectangle 2"/>
          <p:cNvSpPr>
            <a:spLocks noGrp="1" noChangeArrowheads="1"/>
          </p:cNvSpPr>
          <p:nvPr>
            <p:ph type="title"/>
          </p:nvPr>
        </p:nvSpPr>
        <p:spPr/>
        <p:txBody>
          <a:bodyPr/>
          <a:lstStyle/>
          <a:p>
            <a:pPr>
              <a:defRPr/>
            </a:pPr>
            <a:r>
              <a:rPr lang="en-US">
                <a:latin typeface="Trebuchet MS" charset="0"/>
                <a:ea typeface="MS PGothic" charset="0"/>
              </a:rPr>
              <a:t>Customer Mailing Lists</a:t>
            </a:r>
          </a:p>
        </p:txBody>
      </p:sp>
      <p:sp>
        <p:nvSpPr>
          <p:cNvPr id="165890" name="Rectangle 3"/>
          <p:cNvSpPr>
            <a:spLocks noGrp="1" noChangeArrowheads="1"/>
          </p:cNvSpPr>
          <p:nvPr>
            <p:ph idx="1"/>
          </p:nvPr>
        </p:nvSpPr>
        <p:spPr/>
        <p:txBody>
          <a:bodyPr/>
          <a:lstStyle/>
          <a:p>
            <a:r>
              <a:rPr lang="en-US" dirty="0" smtClean="0">
                <a:latin typeface="Trebuchet MS" charset="0"/>
                <a:ea typeface="MS PGothic" charset="0"/>
              </a:rPr>
              <a:t>Develop a special </a:t>
            </a:r>
            <a:r>
              <a:rPr lang="en-US" dirty="0">
                <a:latin typeface="Trebuchet MS" charset="0"/>
                <a:ea typeface="MS PGothic" charset="0"/>
              </a:rPr>
              <a:t>database</a:t>
            </a:r>
          </a:p>
          <a:p>
            <a:r>
              <a:rPr lang="en-US" dirty="0">
                <a:latin typeface="Trebuchet MS" charset="0"/>
                <a:ea typeface="MS PGothic" charset="0"/>
              </a:rPr>
              <a:t>Find someone other than a member to </a:t>
            </a:r>
            <a:r>
              <a:rPr lang="en-US" dirty="0" smtClean="0">
                <a:latin typeface="Trebuchet MS" charset="0"/>
                <a:ea typeface="MS PGothic" charset="0"/>
              </a:rPr>
              <a:t>maintain</a:t>
            </a:r>
          </a:p>
          <a:p>
            <a:pPr>
              <a:lnSpc>
                <a:spcPct val="80000"/>
              </a:lnSpc>
            </a:pPr>
            <a:endParaRPr lang="en-US" sz="2200" dirty="0" smtClean="0">
              <a:latin typeface="Trebuchet MS" charset="0"/>
              <a:ea typeface="MS PGothic" charset="0"/>
            </a:endParaRPr>
          </a:p>
          <a:p>
            <a:pPr>
              <a:lnSpc>
                <a:spcPct val="80000"/>
              </a:lnSpc>
            </a:pPr>
            <a:r>
              <a:rPr lang="en-US" sz="2200" dirty="0" smtClean="0">
                <a:latin typeface="Trebuchet MS" charset="0"/>
                <a:ea typeface="MS PGothic" charset="0"/>
              </a:rPr>
              <a:t>Mailing </a:t>
            </a:r>
            <a:r>
              <a:rPr lang="en-US" sz="2200" dirty="0">
                <a:latin typeface="Trebuchet MS" charset="0"/>
                <a:ea typeface="MS PGothic" charset="0"/>
              </a:rPr>
              <a:t>lists (accurate and updated) </a:t>
            </a:r>
          </a:p>
          <a:p>
            <a:pPr lvl="1">
              <a:lnSpc>
                <a:spcPct val="80000"/>
              </a:lnSpc>
            </a:pPr>
            <a:r>
              <a:rPr lang="en-US" sz="2000" dirty="0" smtClean="0">
                <a:latin typeface="Trebuchet MS" charset="0"/>
                <a:ea typeface="MS PGothic" charset="0"/>
              </a:rPr>
              <a:t>past </a:t>
            </a:r>
            <a:r>
              <a:rPr lang="en-US" sz="2000" dirty="0">
                <a:latin typeface="Trebuchet MS" charset="0"/>
                <a:ea typeface="MS PGothic" charset="0"/>
              </a:rPr>
              <a:t>booking contacts </a:t>
            </a:r>
          </a:p>
          <a:p>
            <a:pPr lvl="1">
              <a:lnSpc>
                <a:spcPct val="80000"/>
              </a:lnSpc>
            </a:pPr>
            <a:r>
              <a:rPr lang="en-US" sz="2000" dirty="0">
                <a:latin typeface="Trebuchet MS" charset="0"/>
                <a:ea typeface="MS PGothic" charset="0"/>
              </a:rPr>
              <a:t>media contacts</a:t>
            </a:r>
          </a:p>
          <a:p>
            <a:pPr lvl="1">
              <a:lnSpc>
                <a:spcPct val="80000"/>
              </a:lnSpc>
            </a:pPr>
            <a:r>
              <a:rPr lang="en-US" sz="2000" dirty="0">
                <a:latin typeface="Trebuchet MS" charset="0"/>
                <a:ea typeface="MS PGothic" charset="0"/>
              </a:rPr>
              <a:t>Vocal music educators </a:t>
            </a:r>
          </a:p>
          <a:p>
            <a:pPr lvl="1">
              <a:lnSpc>
                <a:spcPct val="80000"/>
              </a:lnSpc>
            </a:pPr>
            <a:r>
              <a:rPr lang="en-US" sz="2000" dirty="0">
                <a:latin typeface="Trebuchet MS" charset="0"/>
                <a:ea typeface="MS PGothic" charset="0"/>
              </a:rPr>
              <a:t>Ticket buyers</a:t>
            </a:r>
          </a:p>
          <a:p>
            <a:pPr lvl="1">
              <a:lnSpc>
                <a:spcPct val="80000"/>
              </a:lnSpc>
            </a:pPr>
            <a:r>
              <a:rPr lang="en-US" sz="2000" dirty="0">
                <a:latin typeface="Trebuchet MS" charset="0"/>
                <a:ea typeface="MS PGothic" charset="0"/>
              </a:rPr>
              <a:t>Advertisers</a:t>
            </a:r>
          </a:p>
          <a:p>
            <a:pPr lvl="1">
              <a:lnSpc>
                <a:spcPct val="80000"/>
              </a:lnSpc>
            </a:pPr>
            <a:r>
              <a:rPr lang="en-US" sz="2000" dirty="0">
                <a:latin typeface="Trebuchet MS" charset="0"/>
                <a:ea typeface="MS PGothic" charset="0"/>
              </a:rPr>
              <a:t>Signing Valentines c</a:t>
            </a:r>
            <a:r>
              <a:rPr lang="en-US" sz="2000" dirty="0" smtClean="0">
                <a:latin typeface="Trebuchet MS" charset="0"/>
                <a:ea typeface="MS PGothic" charset="0"/>
              </a:rPr>
              <a:t>lients</a:t>
            </a:r>
            <a:endParaRPr lang="en-US" sz="2000" dirty="0">
              <a:latin typeface="Trebuchet MS" charset="0"/>
              <a:ea typeface="MS PGothic" charset="0"/>
            </a:endParaRPr>
          </a:p>
          <a:p>
            <a:pPr lvl="1">
              <a:lnSpc>
                <a:spcPct val="80000"/>
              </a:lnSpc>
            </a:pPr>
            <a:endParaRPr lang="en-US" sz="2000" dirty="0">
              <a:latin typeface="Trebuchet MS" charset="0"/>
              <a:ea typeface="MS PGothic" charset="0"/>
            </a:endParaRPr>
          </a:p>
          <a:p>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4642" name="Rectangle 2"/>
          <p:cNvSpPr>
            <a:spLocks noGrp="1" noChangeArrowheads="1"/>
          </p:cNvSpPr>
          <p:nvPr>
            <p:ph type="ctrTitle"/>
          </p:nvPr>
        </p:nvSpPr>
        <p:spPr/>
        <p:txBody>
          <a:bodyPr/>
          <a:lstStyle/>
          <a:p>
            <a:pPr>
              <a:defRPr/>
            </a:pPr>
            <a:r>
              <a:rPr lang="en-US" dirty="0">
                <a:latin typeface="Trebuchet MS" charset="0"/>
                <a:ea typeface="MS PGothic" charset="0"/>
              </a:rPr>
              <a:t>Public </a:t>
            </a:r>
            <a:r>
              <a:rPr lang="en-US" dirty="0" smtClean="0">
                <a:latin typeface="Trebuchet MS" charset="0"/>
                <a:ea typeface="MS PGothic" charset="0"/>
              </a:rPr>
              <a:t>Relations – </a:t>
            </a:r>
            <a:r>
              <a:rPr lang="en-US" sz="3200" dirty="0" smtClean="0">
                <a:latin typeface="Trebuchet MS" charset="0"/>
                <a:ea typeface="MS PGothic" charset="0"/>
              </a:rPr>
              <a:t>placing stories</a:t>
            </a:r>
            <a:endParaRPr lang="en-US" dirty="0">
              <a:latin typeface="Trebuchet MS" charset="0"/>
              <a:ea typeface="MS PGothic" charset="0"/>
            </a:endParaRPr>
          </a:p>
        </p:txBody>
      </p:sp>
      <p:sp>
        <p:nvSpPr>
          <p:cNvPr id="191490" name="Rectangle 3"/>
          <p:cNvSpPr>
            <a:spLocks noGrp="1" noChangeArrowheads="1"/>
          </p:cNvSpPr>
          <p:nvPr>
            <p:ph type="subTitle" idx="1"/>
          </p:nvPr>
        </p:nvSpPr>
        <p:spPr/>
        <p:txBody>
          <a:bodyPr/>
          <a:lstStyle/>
          <a:p>
            <a:r>
              <a:rPr lang="en-US">
                <a:latin typeface="Trebuchet MS" charset="0"/>
                <a:ea typeface="MS PGothic" charset="0"/>
              </a:rPr>
              <a:t>What</a:t>
            </a:r>
            <a:r>
              <a:rPr lang="ja-JP" altLang="en-US">
                <a:latin typeface="Trebuchet MS" charset="0"/>
                <a:ea typeface="MS PGothic" charset="0"/>
              </a:rPr>
              <a:t>’</a:t>
            </a:r>
            <a:r>
              <a:rPr lang="en-US" altLang="ja-JP">
                <a:latin typeface="Trebuchet MS" charset="0"/>
                <a:ea typeface="MS PGothic" charset="0"/>
              </a:rPr>
              <a:t>s Interesting To The Media?</a:t>
            </a:r>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2578" name="Rectangle 1026"/>
          <p:cNvSpPr>
            <a:spLocks noGrp="1" noChangeArrowheads="1"/>
          </p:cNvSpPr>
          <p:nvPr>
            <p:ph type="title"/>
          </p:nvPr>
        </p:nvSpPr>
        <p:spPr>
          <a:xfrm>
            <a:off x="609600" y="0"/>
            <a:ext cx="7848600" cy="1143000"/>
          </a:xfrm>
        </p:spPr>
        <p:txBody>
          <a:bodyPr/>
          <a:lstStyle/>
          <a:p>
            <a:pPr>
              <a:defRPr/>
            </a:pPr>
            <a:r>
              <a:rPr lang="en-US" sz="3900" dirty="0" smtClean="0">
                <a:latin typeface="Trebuchet MS" charset="0"/>
                <a:ea typeface="MS PGothic" charset="0"/>
              </a:rPr>
              <a:t>Recommended Activities:</a:t>
            </a:r>
            <a:r>
              <a:rPr lang="en-US" sz="3900" dirty="0">
                <a:latin typeface="Trebuchet MS" charset="0"/>
                <a:ea typeface="MS PGothic" charset="0"/>
              </a:rPr>
              <a:t>	</a:t>
            </a:r>
          </a:p>
        </p:txBody>
      </p:sp>
      <p:sp>
        <p:nvSpPr>
          <p:cNvPr id="71682" name="Rectangle 1027"/>
          <p:cNvSpPr>
            <a:spLocks noGrp="1" noChangeArrowheads="1"/>
          </p:cNvSpPr>
          <p:nvPr>
            <p:ph idx="1"/>
          </p:nvPr>
        </p:nvSpPr>
        <p:spPr>
          <a:xfrm>
            <a:off x="838200" y="838200"/>
            <a:ext cx="7848600" cy="4800600"/>
          </a:xfrm>
        </p:spPr>
        <p:txBody>
          <a:bodyPr/>
          <a:lstStyle/>
          <a:p>
            <a:pPr>
              <a:lnSpc>
                <a:spcPct val="80000"/>
              </a:lnSpc>
            </a:pPr>
            <a:r>
              <a:rPr lang="en-US" sz="2400" dirty="0" smtClean="0">
                <a:latin typeface="Trebuchet MS" charset="0"/>
                <a:ea typeface="MS PGothic" charset="0"/>
              </a:rPr>
              <a:t>Form </a:t>
            </a:r>
            <a:r>
              <a:rPr lang="en-US" sz="2400" dirty="0">
                <a:latin typeface="Trebuchet MS" charset="0"/>
                <a:ea typeface="MS PGothic" charset="0"/>
              </a:rPr>
              <a:t>a committee to assist </a:t>
            </a:r>
            <a:r>
              <a:rPr lang="en-US" sz="2400" dirty="0" smtClean="0">
                <a:latin typeface="Trebuchet MS" charset="0"/>
                <a:ea typeface="MS PGothic" charset="0"/>
              </a:rPr>
              <a:t>you in </a:t>
            </a:r>
            <a:r>
              <a:rPr lang="en-US" sz="2400" dirty="0">
                <a:latin typeface="Trebuchet MS" charset="0"/>
                <a:ea typeface="MS PGothic" charset="0"/>
              </a:rPr>
              <a:t>carrying out </a:t>
            </a:r>
            <a:r>
              <a:rPr lang="en-US" sz="2400" dirty="0" smtClean="0">
                <a:latin typeface="Trebuchet MS" charset="0"/>
                <a:ea typeface="MS PGothic" charset="0"/>
              </a:rPr>
              <a:t>your responsibilities</a:t>
            </a:r>
            <a:r>
              <a:rPr lang="en-US" sz="2400" dirty="0">
                <a:latin typeface="Trebuchet MS" charset="0"/>
                <a:ea typeface="MS PGothic" charset="0"/>
              </a:rPr>
              <a:t>	</a:t>
            </a:r>
          </a:p>
          <a:p>
            <a:pPr>
              <a:lnSpc>
                <a:spcPct val="80000"/>
              </a:lnSpc>
            </a:pPr>
            <a:r>
              <a:rPr lang="en-US" sz="2400" dirty="0">
                <a:latin typeface="Trebuchet MS" charset="0"/>
                <a:ea typeface="MS PGothic" charset="0"/>
              </a:rPr>
              <a:t>Create promotional materials</a:t>
            </a:r>
          </a:p>
          <a:p>
            <a:pPr>
              <a:lnSpc>
                <a:spcPct val="80000"/>
              </a:lnSpc>
            </a:pPr>
            <a:r>
              <a:rPr lang="en-US" sz="2400" dirty="0">
                <a:latin typeface="Trebuchet MS" charset="0"/>
                <a:ea typeface="MS PGothic" charset="0"/>
              </a:rPr>
              <a:t>Work with outside vendors such as graphic designers, printers and photographers</a:t>
            </a:r>
          </a:p>
          <a:p>
            <a:pPr>
              <a:lnSpc>
                <a:spcPct val="80000"/>
              </a:lnSpc>
            </a:pPr>
            <a:r>
              <a:rPr lang="en-US" sz="2400" dirty="0">
                <a:latin typeface="Trebuchet MS" charset="0"/>
                <a:ea typeface="MS PGothic" charset="0"/>
              </a:rPr>
              <a:t>Make sure all communications reflect the standards and mission of the chapter and society	</a:t>
            </a:r>
          </a:p>
          <a:p>
            <a:pPr>
              <a:lnSpc>
                <a:spcPct val="80000"/>
              </a:lnSpc>
            </a:pPr>
            <a:r>
              <a:rPr lang="en-US" sz="2400" dirty="0">
                <a:latin typeface="Trebuchet MS" charset="0"/>
                <a:ea typeface="MS PGothic" charset="0"/>
              </a:rPr>
              <a:t>Prepare and distribute all communications/promotional materials:</a:t>
            </a:r>
          </a:p>
          <a:p>
            <a:pPr lvl="1">
              <a:lnSpc>
                <a:spcPct val="80000"/>
              </a:lnSpc>
            </a:pPr>
            <a:r>
              <a:rPr lang="en-US" dirty="0">
                <a:latin typeface="Trebuchet MS" charset="0"/>
                <a:ea typeface="MS PGothic" charset="0"/>
              </a:rPr>
              <a:t>News releases</a:t>
            </a:r>
          </a:p>
          <a:p>
            <a:pPr lvl="1">
              <a:lnSpc>
                <a:spcPct val="80000"/>
              </a:lnSpc>
            </a:pPr>
            <a:r>
              <a:rPr lang="en-US" dirty="0">
                <a:latin typeface="Trebuchet MS" charset="0"/>
                <a:ea typeface="MS PGothic" charset="0"/>
              </a:rPr>
              <a:t>Chapter/District bulletin stories as needed</a:t>
            </a:r>
          </a:p>
          <a:p>
            <a:pPr lvl="1">
              <a:lnSpc>
                <a:spcPct val="80000"/>
              </a:lnSpc>
            </a:pPr>
            <a:r>
              <a:rPr lang="en-US" dirty="0">
                <a:latin typeface="Trebuchet MS" charset="0"/>
                <a:ea typeface="MS PGothic" charset="0"/>
              </a:rPr>
              <a:t>Flyers</a:t>
            </a:r>
          </a:p>
          <a:p>
            <a:pPr lvl="1">
              <a:lnSpc>
                <a:spcPct val="80000"/>
              </a:lnSpc>
            </a:pPr>
            <a:r>
              <a:rPr lang="en-US" dirty="0">
                <a:latin typeface="Trebuchet MS" charset="0"/>
                <a:ea typeface="MS PGothic" charset="0"/>
              </a:rPr>
              <a:t>Posters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0914" name="Rectangle 2"/>
          <p:cNvSpPr>
            <a:spLocks noGrp="1" noChangeArrowheads="1"/>
          </p:cNvSpPr>
          <p:nvPr>
            <p:ph type="title"/>
          </p:nvPr>
        </p:nvSpPr>
        <p:spPr/>
        <p:txBody>
          <a:bodyPr/>
          <a:lstStyle/>
          <a:p>
            <a:pPr>
              <a:defRPr/>
            </a:pPr>
            <a:r>
              <a:rPr lang="en-US" sz="3200">
                <a:latin typeface="Trebuchet MS" charset="0"/>
                <a:ea typeface="MS PGothic" charset="0"/>
              </a:rPr>
              <a:t>Developing stories for the media</a:t>
            </a:r>
          </a:p>
        </p:txBody>
      </p:sp>
      <p:sp>
        <p:nvSpPr>
          <p:cNvPr id="209922" name="Rectangle 3"/>
          <p:cNvSpPr>
            <a:spLocks noGrp="1" noChangeArrowheads="1"/>
          </p:cNvSpPr>
          <p:nvPr>
            <p:ph idx="1"/>
          </p:nvPr>
        </p:nvSpPr>
        <p:spPr>
          <a:xfrm>
            <a:off x="609600" y="1524000"/>
            <a:ext cx="7848600" cy="4114800"/>
          </a:xfrm>
        </p:spPr>
        <p:txBody>
          <a:bodyPr/>
          <a:lstStyle/>
          <a:p>
            <a:r>
              <a:rPr lang="en-US">
                <a:latin typeface="Trebuchet MS" charset="0"/>
                <a:ea typeface="MS PGothic" charset="0"/>
              </a:rPr>
              <a:t>Decide why you want the coverage</a:t>
            </a:r>
          </a:p>
          <a:p>
            <a:r>
              <a:rPr lang="en-US">
                <a:latin typeface="Trebuchet MS" charset="0"/>
                <a:ea typeface="MS PGothic" charset="0"/>
              </a:rPr>
              <a:t>Know what</a:t>
            </a:r>
            <a:r>
              <a:rPr lang="ja-JP" altLang="en-US">
                <a:latin typeface="Trebuchet MS" charset="0"/>
                <a:ea typeface="MS PGothic" charset="0"/>
              </a:rPr>
              <a:t>’</a:t>
            </a:r>
            <a:r>
              <a:rPr lang="en-US" altLang="ja-JP">
                <a:latin typeface="Trebuchet MS" charset="0"/>
                <a:ea typeface="MS PGothic" charset="0"/>
              </a:rPr>
              <a:t>s newsworthy</a:t>
            </a:r>
          </a:p>
          <a:p>
            <a:r>
              <a:rPr lang="en-US">
                <a:latin typeface="Trebuchet MS" charset="0"/>
                <a:ea typeface="MS PGothic" charset="0"/>
              </a:rPr>
              <a:t>Develop a hook</a:t>
            </a:r>
          </a:p>
          <a:p>
            <a:r>
              <a:rPr lang="en-US">
                <a:latin typeface="Trebuchet MS" charset="0"/>
                <a:ea typeface="MS PGothic" charset="0"/>
              </a:rPr>
              <a:t>Define your approach</a:t>
            </a:r>
          </a:p>
          <a:p>
            <a:r>
              <a:rPr lang="en-US">
                <a:latin typeface="Trebuchet MS" charset="0"/>
                <a:ea typeface="MS PGothic" charset="0"/>
              </a:rPr>
              <a:t>Determine your targets</a:t>
            </a:r>
            <a:endParaRPr lang="en-US" b="1">
              <a:solidFill>
                <a:srgbClr val="CC0000"/>
              </a:solidFill>
              <a:latin typeface="Trebuchet MS" charset="0"/>
              <a:ea typeface="MS PGothic" charset="0"/>
            </a:endParaRPr>
          </a:p>
          <a:p>
            <a:pPr>
              <a:buFontTx/>
              <a:buNone/>
            </a:pPr>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6690" name="Rectangle 2"/>
          <p:cNvSpPr>
            <a:spLocks noGrp="1" noChangeArrowheads="1"/>
          </p:cNvSpPr>
          <p:nvPr>
            <p:ph type="title"/>
          </p:nvPr>
        </p:nvSpPr>
        <p:spPr/>
        <p:txBody>
          <a:bodyPr/>
          <a:lstStyle/>
          <a:p>
            <a:pPr>
              <a:defRPr/>
            </a:pPr>
            <a:r>
              <a:rPr lang="en-US">
                <a:latin typeface="Trebuchet MS" charset="0"/>
                <a:ea typeface="MS PGothic" charset="0"/>
              </a:rPr>
              <a:t>Human Interest Stories</a:t>
            </a:r>
          </a:p>
        </p:txBody>
      </p:sp>
      <p:sp>
        <p:nvSpPr>
          <p:cNvPr id="193538" name="Rectangle 3"/>
          <p:cNvSpPr>
            <a:spLocks noGrp="1" noChangeArrowheads="1"/>
          </p:cNvSpPr>
          <p:nvPr>
            <p:ph idx="1"/>
          </p:nvPr>
        </p:nvSpPr>
        <p:spPr/>
        <p:txBody>
          <a:bodyPr/>
          <a:lstStyle/>
          <a:p>
            <a:r>
              <a:rPr lang="en-US">
                <a:latin typeface="Trebuchet MS" charset="0"/>
                <a:ea typeface="MS PGothic" charset="0"/>
              </a:rPr>
              <a:t>Youth </a:t>
            </a:r>
          </a:p>
          <a:p>
            <a:r>
              <a:rPr lang="en-US">
                <a:latin typeface="Trebuchet MS" charset="0"/>
                <a:ea typeface="MS PGothic" charset="0"/>
              </a:rPr>
              <a:t>Senior Participation </a:t>
            </a:r>
          </a:p>
          <a:p>
            <a:r>
              <a:rPr lang="en-US">
                <a:latin typeface="Trebuchet MS" charset="0"/>
                <a:ea typeface="MS PGothic" charset="0"/>
              </a:rPr>
              <a:t>Multigenerational stories</a:t>
            </a:r>
          </a:p>
          <a:p>
            <a:r>
              <a:rPr lang="en-US">
                <a:latin typeface="Trebuchet MS" charset="0"/>
                <a:ea typeface="MS PGothic" charset="0"/>
              </a:rPr>
              <a:t>Surprise</a:t>
            </a:r>
          </a:p>
          <a:p>
            <a:r>
              <a:rPr lang="en-US">
                <a:latin typeface="Trebuchet MS" charset="0"/>
                <a:ea typeface="MS PGothic" charset="0"/>
              </a:rPr>
              <a:t>Excite</a:t>
            </a:r>
          </a:p>
          <a:p>
            <a:r>
              <a:rPr lang="en-US">
                <a:latin typeface="Trebuchet MS" charset="0"/>
                <a:ea typeface="MS PGothic" charset="0"/>
              </a:rPr>
              <a:t>Significant milestones</a:t>
            </a:r>
          </a:p>
          <a:p>
            <a:r>
              <a:rPr lang="en-US">
                <a:latin typeface="Trebuchet MS" charset="0"/>
                <a:ea typeface="MS PGothic" charset="0"/>
              </a:rPr>
              <a:t>Feel Good – Human interest</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8738" name="Rectangle 2"/>
          <p:cNvSpPr>
            <a:spLocks noGrp="1" noChangeArrowheads="1"/>
          </p:cNvSpPr>
          <p:nvPr>
            <p:ph type="title"/>
          </p:nvPr>
        </p:nvSpPr>
        <p:spPr>
          <a:xfrm>
            <a:off x="609600" y="152400"/>
            <a:ext cx="7848600" cy="1143000"/>
          </a:xfrm>
        </p:spPr>
        <p:txBody>
          <a:bodyPr/>
          <a:lstStyle/>
          <a:p>
            <a:pPr>
              <a:defRPr/>
            </a:pPr>
            <a:r>
              <a:rPr lang="en-US" dirty="0" smtClean="0">
                <a:latin typeface="Trebuchet MS" charset="0"/>
                <a:ea typeface="MS PGothic" charset="0"/>
              </a:rPr>
              <a:t>Achievements </a:t>
            </a:r>
            <a:r>
              <a:rPr lang="en-US" dirty="0">
                <a:latin typeface="Trebuchet MS" charset="0"/>
                <a:ea typeface="MS PGothic" charset="0"/>
              </a:rPr>
              <a:t>By Locals</a:t>
            </a:r>
          </a:p>
        </p:txBody>
      </p:sp>
      <p:sp>
        <p:nvSpPr>
          <p:cNvPr id="195586" name="Rectangle 3"/>
          <p:cNvSpPr>
            <a:spLocks noGrp="1" noChangeArrowheads="1"/>
          </p:cNvSpPr>
          <p:nvPr>
            <p:ph idx="1"/>
          </p:nvPr>
        </p:nvSpPr>
        <p:spPr>
          <a:xfrm>
            <a:off x="609600" y="1066800"/>
            <a:ext cx="7848600" cy="5410200"/>
          </a:xfrm>
        </p:spPr>
        <p:txBody>
          <a:bodyPr/>
          <a:lstStyle/>
          <a:p>
            <a:pPr>
              <a:lnSpc>
                <a:spcPct val="90000"/>
              </a:lnSpc>
            </a:pPr>
            <a:r>
              <a:rPr lang="en-US" dirty="0">
                <a:latin typeface="Trebuchet MS" charset="0"/>
                <a:ea typeface="MS PGothic" charset="0"/>
              </a:rPr>
              <a:t>Awards received </a:t>
            </a:r>
          </a:p>
          <a:p>
            <a:pPr lvl="1">
              <a:lnSpc>
                <a:spcPct val="90000"/>
              </a:lnSpc>
            </a:pPr>
            <a:r>
              <a:rPr lang="en-US" dirty="0">
                <a:latin typeface="Trebuchet MS" charset="0"/>
                <a:ea typeface="MS PGothic" charset="0"/>
              </a:rPr>
              <a:t>Successful contest participation</a:t>
            </a:r>
          </a:p>
          <a:p>
            <a:pPr lvl="1">
              <a:lnSpc>
                <a:spcPct val="90000"/>
              </a:lnSpc>
            </a:pPr>
            <a:r>
              <a:rPr lang="en-US" dirty="0">
                <a:latin typeface="Trebuchet MS" charset="0"/>
                <a:ea typeface="MS PGothic" charset="0"/>
              </a:rPr>
              <a:t>Grants &amp; support received</a:t>
            </a:r>
          </a:p>
          <a:p>
            <a:pPr>
              <a:lnSpc>
                <a:spcPct val="90000"/>
              </a:lnSpc>
            </a:pPr>
            <a:r>
              <a:rPr lang="en-US" dirty="0">
                <a:latin typeface="Trebuchet MS" charset="0"/>
                <a:ea typeface="MS PGothic" charset="0"/>
              </a:rPr>
              <a:t>Performance at…</a:t>
            </a:r>
          </a:p>
          <a:p>
            <a:pPr lvl="1">
              <a:lnSpc>
                <a:spcPct val="90000"/>
              </a:lnSpc>
            </a:pPr>
            <a:r>
              <a:rPr lang="en-US" dirty="0">
                <a:latin typeface="Trebuchet MS" charset="0"/>
                <a:ea typeface="MS PGothic" charset="0"/>
              </a:rPr>
              <a:t>Interesting place</a:t>
            </a:r>
          </a:p>
          <a:p>
            <a:pPr lvl="1">
              <a:lnSpc>
                <a:spcPct val="90000"/>
              </a:lnSpc>
            </a:pPr>
            <a:r>
              <a:rPr lang="en-US" dirty="0">
                <a:latin typeface="Trebuchet MS" charset="0"/>
                <a:ea typeface="MS PGothic" charset="0"/>
              </a:rPr>
              <a:t>Interesting audience</a:t>
            </a:r>
          </a:p>
          <a:p>
            <a:pPr>
              <a:lnSpc>
                <a:spcPct val="90000"/>
              </a:lnSpc>
            </a:pPr>
            <a:r>
              <a:rPr lang="en-US" dirty="0">
                <a:latin typeface="Trebuchet MS" charset="0"/>
                <a:ea typeface="MS PGothic" charset="0"/>
              </a:rPr>
              <a:t>Events attended</a:t>
            </a:r>
          </a:p>
          <a:p>
            <a:pPr lvl="1">
              <a:lnSpc>
                <a:spcPct val="90000"/>
              </a:lnSpc>
            </a:pPr>
            <a:r>
              <a:rPr lang="en-US" dirty="0">
                <a:latin typeface="Trebuchet MS" charset="0"/>
                <a:ea typeface="MS PGothic" charset="0"/>
              </a:rPr>
              <a:t>Conventions</a:t>
            </a:r>
          </a:p>
          <a:p>
            <a:pPr lvl="1">
              <a:lnSpc>
                <a:spcPct val="90000"/>
              </a:lnSpc>
            </a:pPr>
            <a:r>
              <a:rPr lang="en-US" dirty="0">
                <a:latin typeface="Trebuchet MS" charset="0"/>
                <a:ea typeface="MS PGothic" charset="0"/>
              </a:rPr>
              <a:t>Contests</a:t>
            </a:r>
          </a:p>
          <a:p>
            <a:pPr lvl="1">
              <a:lnSpc>
                <a:spcPct val="90000"/>
              </a:lnSpc>
            </a:pPr>
            <a:r>
              <a:rPr lang="en-US" dirty="0">
                <a:latin typeface="Trebuchet MS" charset="0"/>
                <a:ea typeface="MS PGothic" charset="0"/>
              </a:rPr>
              <a:t>Educational experiences</a:t>
            </a:r>
          </a:p>
          <a:p>
            <a:pPr lvl="1">
              <a:lnSpc>
                <a:spcPct val="90000"/>
              </a:lnSpc>
              <a:buFontTx/>
              <a:buNone/>
            </a:pPr>
            <a:endParaRPr lang="en-US"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9954" name="Rectangle 2"/>
          <p:cNvSpPr>
            <a:spLocks noGrp="1" noChangeArrowheads="1"/>
          </p:cNvSpPr>
          <p:nvPr>
            <p:ph type="title"/>
          </p:nvPr>
        </p:nvSpPr>
        <p:spPr/>
        <p:txBody>
          <a:bodyPr/>
          <a:lstStyle/>
          <a:p>
            <a:pPr>
              <a:defRPr/>
            </a:pPr>
            <a:r>
              <a:rPr lang="en-US" dirty="0" smtClean="0">
                <a:latin typeface="Trebuchet MS" charset="0"/>
                <a:ea typeface="MS PGothic" charset="0"/>
              </a:rPr>
              <a:t>Study the publications</a:t>
            </a:r>
            <a:endParaRPr lang="en-US" dirty="0">
              <a:latin typeface="Trebuchet MS" charset="0"/>
              <a:ea typeface="MS PGothic" charset="0"/>
            </a:endParaRPr>
          </a:p>
        </p:txBody>
      </p:sp>
      <p:sp>
        <p:nvSpPr>
          <p:cNvPr id="211970" name="Rectangle 3"/>
          <p:cNvSpPr>
            <a:spLocks noGrp="1" noChangeArrowheads="1"/>
          </p:cNvSpPr>
          <p:nvPr>
            <p:ph idx="1"/>
          </p:nvPr>
        </p:nvSpPr>
        <p:spPr/>
        <p:txBody>
          <a:bodyPr/>
          <a:lstStyle/>
          <a:p>
            <a:r>
              <a:rPr lang="en-US" sz="3000">
                <a:latin typeface="Trebuchet MS" charset="0"/>
                <a:ea typeface="MS PGothic" charset="0"/>
              </a:rPr>
              <a:t>Learn what you can about publications</a:t>
            </a:r>
          </a:p>
          <a:p>
            <a:r>
              <a:rPr lang="en-US" sz="3000">
                <a:latin typeface="Trebuchet MS" charset="0"/>
                <a:ea typeface="MS PGothic" charset="0"/>
              </a:rPr>
              <a:t>Learn about the writers</a:t>
            </a:r>
          </a:p>
          <a:p>
            <a:r>
              <a:rPr lang="en-US" sz="3000">
                <a:latin typeface="Trebuchet MS" charset="0"/>
                <a:ea typeface="MS PGothic" charset="0"/>
              </a:rPr>
              <a:t>Learn about the mission of the publication</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1026" name="Rectangle 1026"/>
          <p:cNvSpPr>
            <a:spLocks noGrp="1" noChangeArrowheads="1"/>
          </p:cNvSpPr>
          <p:nvPr>
            <p:ph type="title"/>
          </p:nvPr>
        </p:nvSpPr>
        <p:spPr/>
        <p:txBody>
          <a:bodyPr/>
          <a:lstStyle/>
          <a:p>
            <a:pPr>
              <a:defRPr/>
            </a:pPr>
            <a:r>
              <a:rPr lang="en-US" dirty="0" smtClean="0">
                <a:latin typeface="Trebuchet MS" charset="0"/>
                <a:ea typeface="MS PGothic" charset="0"/>
              </a:rPr>
              <a:t>Print Media</a:t>
            </a:r>
            <a:endParaRPr lang="en-US" dirty="0">
              <a:latin typeface="Trebuchet MS" charset="0"/>
              <a:ea typeface="MS PGothic" charset="0"/>
            </a:endParaRPr>
          </a:p>
        </p:txBody>
      </p:sp>
      <p:sp>
        <p:nvSpPr>
          <p:cNvPr id="207874" name="Rectangle 1027"/>
          <p:cNvSpPr>
            <a:spLocks noGrp="1" noChangeArrowheads="1"/>
          </p:cNvSpPr>
          <p:nvPr>
            <p:ph idx="1"/>
          </p:nvPr>
        </p:nvSpPr>
        <p:spPr/>
        <p:txBody>
          <a:bodyPr/>
          <a:lstStyle/>
          <a:p>
            <a:r>
              <a:rPr lang="en-US">
                <a:latin typeface="Trebuchet MS" charset="0"/>
                <a:ea typeface="MS PGothic" charset="0"/>
              </a:rPr>
              <a:t>Free Papers &amp; Newsletters</a:t>
            </a:r>
          </a:p>
          <a:p>
            <a:r>
              <a:rPr lang="en-US">
                <a:latin typeface="Trebuchet MS" charset="0"/>
                <a:ea typeface="MS PGothic" charset="0"/>
              </a:rPr>
              <a:t>Weekly Newspapers</a:t>
            </a:r>
          </a:p>
          <a:p>
            <a:r>
              <a:rPr lang="en-US">
                <a:latin typeface="Trebuchet MS" charset="0"/>
                <a:ea typeface="MS PGothic" charset="0"/>
              </a:rPr>
              <a:t>Daily Newspapers</a:t>
            </a:r>
          </a:p>
          <a:p>
            <a:r>
              <a:rPr lang="en-US">
                <a:latin typeface="Trebuchet MS" charset="0"/>
                <a:ea typeface="MS PGothic" charset="0"/>
              </a:rPr>
              <a:t>Magazines</a:t>
            </a:r>
          </a:p>
          <a:p>
            <a:r>
              <a:rPr lang="en-US">
                <a:latin typeface="Trebuchet MS" charset="0"/>
                <a:ea typeface="MS PGothic" charset="0"/>
              </a:rPr>
              <a:t>Direct Mail</a:t>
            </a:r>
          </a:p>
          <a:p>
            <a:r>
              <a:rPr lang="en-US">
                <a:latin typeface="Trebuchet MS" charset="0"/>
                <a:ea typeface="MS PGothic" charset="0"/>
              </a:rPr>
              <a:t>Posters &amp; Flyers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4882" name="Rectangle 2"/>
          <p:cNvSpPr>
            <a:spLocks noGrp="1" noChangeArrowheads="1"/>
          </p:cNvSpPr>
          <p:nvPr>
            <p:ph type="title"/>
          </p:nvPr>
        </p:nvSpPr>
        <p:spPr/>
        <p:txBody>
          <a:bodyPr/>
          <a:lstStyle/>
          <a:p>
            <a:pPr>
              <a:defRPr/>
            </a:pPr>
            <a:r>
              <a:rPr lang="en-US">
                <a:latin typeface="Trebuchet MS" charset="0"/>
                <a:ea typeface="MS PGothic" charset="0"/>
              </a:rPr>
              <a:t>Face-To-Face Meetings</a:t>
            </a:r>
          </a:p>
        </p:txBody>
      </p:sp>
      <p:sp>
        <p:nvSpPr>
          <p:cNvPr id="201730" name="Rectangle 3"/>
          <p:cNvSpPr>
            <a:spLocks noGrp="1" noChangeArrowheads="1"/>
          </p:cNvSpPr>
          <p:nvPr>
            <p:ph idx="1"/>
          </p:nvPr>
        </p:nvSpPr>
        <p:spPr/>
        <p:txBody>
          <a:bodyPr/>
          <a:lstStyle/>
          <a:p>
            <a:r>
              <a:rPr lang="en-US" dirty="0">
                <a:latin typeface="Trebuchet MS" charset="0"/>
                <a:ea typeface="MS PGothic" charset="0"/>
              </a:rPr>
              <a:t>Hand them your material if you can</a:t>
            </a:r>
          </a:p>
          <a:p>
            <a:r>
              <a:rPr lang="en-US" dirty="0">
                <a:latin typeface="Trebuchet MS" charset="0"/>
                <a:ea typeface="MS PGothic" charset="0"/>
              </a:rPr>
              <a:t>If you </a:t>
            </a:r>
            <a:r>
              <a:rPr lang="en-US" dirty="0" smtClean="0">
                <a:latin typeface="Trebuchet MS" charset="0"/>
                <a:ea typeface="MS PGothic" charset="0"/>
              </a:rPr>
              <a:t>cannot </a:t>
            </a:r>
            <a:r>
              <a:rPr lang="en-US" dirty="0">
                <a:latin typeface="Trebuchet MS" charset="0"/>
                <a:ea typeface="MS PGothic" charset="0"/>
              </a:rPr>
              <a:t>meet them to hand over material</a:t>
            </a:r>
          </a:p>
          <a:p>
            <a:pPr lvl="1"/>
            <a:r>
              <a:rPr lang="en-US" dirty="0">
                <a:latin typeface="Trebuchet MS" charset="0"/>
                <a:ea typeface="MS PGothic" charset="0"/>
              </a:rPr>
              <a:t>Follow up by telephone</a:t>
            </a:r>
          </a:p>
          <a:p>
            <a:pPr lvl="1"/>
            <a:r>
              <a:rPr lang="en-US" dirty="0">
                <a:latin typeface="Trebuchet MS" charset="0"/>
                <a:ea typeface="MS PGothic" charset="0"/>
              </a:rPr>
              <a:t>Follow up by email</a:t>
            </a:r>
          </a:p>
          <a:p>
            <a:r>
              <a:rPr lang="en-US" dirty="0">
                <a:latin typeface="Trebuchet MS" charset="0"/>
                <a:ea typeface="MS PGothic" charset="0"/>
              </a:rPr>
              <a:t>If you cannot meet the person sought, meet their associate or assistant</a:t>
            </a:r>
          </a:p>
          <a:p>
            <a:pPr lvl="1"/>
            <a:r>
              <a:rPr lang="en-US" dirty="0">
                <a:latin typeface="Trebuchet MS" charset="0"/>
                <a:ea typeface="MS PGothic" charset="0"/>
              </a:rPr>
              <a:t>Harder to ignore submission if personal</a:t>
            </a:r>
          </a:p>
          <a:p>
            <a:pPr lvl="1"/>
            <a:r>
              <a:rPr lang="en-US" dirty="0">
                <a:latin typeface="Trebuchet MS" charset="0"/>
                <a:ea typeface="MS PGothic" charset="0"/>
              </a:rPr>
              <a:t>Opportunity to answer questions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0770"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6066" name="Rectangle 3"/>
          <p:cNvSpPr>
            <a:spLocks noGrp="1" noChangeArrowheads="1"/>
          </p:cNvSpPr>
          <p:nvPr>
            <p:ph idx="1"/>
          </p:nvPr>
        </p:nvSpPr>
        <p:spPr>
          <a:xfrm>
            <a:off x="533400" y="1338263"/>
            <a:ext cx="7848600" cy="5486400"/>
          </a:xfrm>
        </p:spPr>
        <p:txBody>
          <a:bodyPr/>
          <a:lstStyle/>
          <a:p>
            <a:pPr>
              <a:buFontTx/>
              <a:buNone/>
            </a:pPr>
            <a:r>
              <a:rPr lang="en-US" sz="2800" b="1">
                <a:latin typeface="Trebuchet MS" charset="0"/>
                <a:ea typeface="MS PGothic" charset="0"/>
              </a:rPr>
              <a:t>News release - </a:t>
            </a:r>
            <a:r>
              <a:rPr lang="en-US" sz="2900" b="1">
                <a:latin typeface="Trebuchet MS" charset="0"/>
                <a:ea typeface="MS PGothic" charset="0"/>
              </a:rPr>
              <a:t>How to write one</a:t>
            </a:r>
          </a:p>
          <a:p>
            <a:r>
              <a:rPr lang="en-US" sz="2800">
                <a:latin typeface="Trebuchet MS" charset="0"/>
                <a:ea typeface="MS PGothic" charset="0"/>
              </a:rPr>
              <a:t>Keep it to one page</a:t>
            </a:r>
          </a:p>
          <a:p>
            <a:r>
              <a:rPr lang="en-US" sz="2800">
                <a:latin typeface="Trebuchet MS" charset="0"/>
                <a:ea typeface="MS PGothic" charset="0"/>
              </a:rPr>
              <a:t>Contact information about your group at the top</a:t>
            </a:r>
          </a:p>
          <a:p>
            <a:r>
              <a:rPr lang="en-US" sz="2800">
                <a:latin typeface="Trebuchet MS" charset="0"/>
                <a:ea typeface="MS PGothic" charset="0"/>
              </a:rPr>
              <a:t>The who, what, when, where and why of your story</a:t>
            </a:r>
          </a:p>
          <a:p>
            <a:r>
              <a:rPr lang="en-US" sz="2800">
                <a:latin typeface="Trebuchet MS" charset="0"/>
                <a:ea typeface="MS PGothic" charset="0"/>
              </a:rPr>
              <a:t>The date this information is appropriate for release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038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18114" name="Rectangle 3"/>
          <p:cNvSpPr>
            <a:spLocks noGrp="1" noChangeArrowheads="1"/>
          </p:cNvSpPr>
          <p:nvPr>
            <p:ph idx="1"/>
          </p:nvPr>
        </p:nvSpPr>
        <p:spPr>
          <a:xfrm>
            <a:off x="609600" y="990600"/>
            <a:ext cx="7848600" cy="5486400"/>
          </a:xfrm>
        </p:spPr>
        <p:txBody>
          <a:bodyPr/>
          <a:lstStyle/>
          <a:p>
            <a:pPr>
              <a:buFontTx/>
              <a:buNone/>
            </a:pPr>
            <a:r>
              <a:rPr lang="en-US" sz="2800" b="1" dirty="0">
                <a:latin typeface="Trebuchet MS" charset="0"/>
                <a:ea typeface="MS PGothic" charset="0"/>
              </a:rPr>
              <a:t>News release - </a:t>
            </a:r>
            <a:r>
              <a:rPr lang="en-US" sz="2900" b="1" dirty="0">
                <a:latin typeface="Trebuchet MS" charset="0"/>
                <a:ea typeface="MS PGothic" charset="0"/>
              </a:rPr>
              <a:t>How to write one </a:t>
            </a:r>
            <a:r>
              <a:rPr lang="en-US" sz="2900" b="1" dirty="0" smtClean="0">
                <a:latin typeface="Trebuchet MS" charset="0"/>
                <a:ea typeface="MS PGothic" charset="0"/>
              </a:rPr>
              <a:t> </a:t>
            </a:r>
            <a:endParaRPr lang="en-US" sz="2900" b="1" dirty="0">
              <a:latin typeface="Trebuchet MS" charset="0"/>
              <a:ea typeface="MS PGothic" charset="0"/>
            </a:endParaRPr>
          </a:p>
          <a:p>
            <a:r>
              <a:rPr lang="en-US" sz="2800" dirty="0">
                <a:latin typeface="Trebuchet MS" charset="0"/>
                <a:ea typeface="MS PGothic" charset="0"/>
              </a:rPr>
              <a:t>A headline and summary of what this story is about</a:t>
            </a:r>
          </a:p>
          <a:p>
            <a:r>
              <a:rPr lang="en-US" sz="2800" dirty="0">
                <a:latin typeface="Trebuchet MS" charset="0"/>
                <a:ea typeface="MS PGothic" charset="0"/>
              </a:rPr>
              <a:t>A short bio on your organization</a:t>
            </a:r>
          </a:p>
          <a:p>
            <a:r>
              <a:rPr lang="en-US" sz="2800" dirty="0">
                <a:latin typeface="Trebuchet MS" charset="0"/>
                <a:ea typeface="MS PGothic" charset="0"/>
              </a:rPr>
              <a:t>Describe photo opportunities that may exist</a:t>
            </a:r>
          </a:p>
          <a:p>
            <a:r>
              <a:rPr lang="en-US" sz="2800" dirty="0">
                <a:latin typeface="Trebuchet MS" charset="0"/>
                <a:ea typeface="MS PGothic" charset="0"/>
              </a:rPr>
              <a:t>A </a:t>
            </a:r>
            <a:r>
              <a:rPr lang="ja-JP" altLang="en-US" sz="2800" dirty="0">
                <a:latin typeface="Trebuchet MS" charset="0"/>
                <a:ea typeface="MS PGothic" charset="0"/>
              </a:rPr>
              <a:t>“</a:t>
            </a:r>
            <a:r>
              <a:rPr lang="en-US" altLang="ja-JP" sz="2800" dirty="0">
                <a:latin typeface="Trebuchet MS" charset="0"/>
                <a:ea typeface="MS PGothic" charset="0"/>
              </a:rPr>
              <a:t>###</a:t>
            </a:r>
            <a:r>
              <a:rPr lang="ja-JP" altLang="en-US" sz="2800" dirty="0">
                <a:latin typeface="Trebuchet MS" charset="0"/>
                <a:ea typeface="MS PGothic" charset="0"/>
              </a:rPr>
              <a:t>”</a:t>
            </a:r>
            <a:r>
              <a:rPr lang="en-US" altLang="ja-JP" sz="2800" dirty="0">
                <a:latin typeface="Trebuchet MS" charset="0"/>
                <a:ea typeface="MS PGothic" charset="0"/>
              </a:rPr>
              <a:t> symbol at the end denotes the end of the release</a:t>
            </a:r>
          </a:p>
          <a:p>
            <a:r>
              <a:rPr lang="en-US" sz="2800" dirty="0">
                <a:latin typeface="Trebuchet MS" charset="0"/>
                <a:ea typeface="MS PGothic" charset="0"/>
              </a:rPr>
              <a:t>* press releases are routinely ignored by the media.</a:t>
            </a:r>
          </a:p>
          <a:p>
            <a:endParaRPr lang="en-US" sz="30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2818" name="Rectangle 2"/>
          <p:cNvSpPr>
            <a:spLocks noGrp="1" noChangeArrowheads="1"/>
          </p:cNvSpPr>
          <p:nvPr>
            <p:ph type="title"/>
          </p:nvPr>
        </p:nvSpPr>
        <p:spPr>
          <a:xfrm>
            <a:off x="609600" y="76200"/>
            <a:ext cx="7848600" cy="1143000"/>
          </a:xfrm>
        </p:spPr>
        <p:txBody>
          <a:bodyPr/>
          <a:lstStyle/>
          <a:p>
            <a:pPr>
              <a:defRPr/>
            </a:pPr>
            <a:r>
              <a:rPr lang="en-US" dirty="0">
                <a:latin typeface="Trebuchet MS" charset="0"/>
                <a:ea typeface="MS PGothic" charset="0"/>
              </a:rPr>
              <a:t>Public Relations Tools</a:t>
            </a:r>
          </a:p>
        </p:txBody>
      </p:sp>
      <p:sp>
        <p:nvSpPr>
          <p:cNvPr id="220162"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dirty="0" smtClean="0">
                <a:latin typeface="Trebuchet MS" charset="0"/>
                <a:ea typeface="MS PGothic" charset="0"/>
              </a:rPr>
              <a:t>Sending News </a:t>
            </a:r>
            <a:r>
              <a:rPr lang="en-US" sz="2800" b="1" dirty="0">
                <a:latin typeface="Trebuchet MS" charset="0"/>
                <a:ea typeface="MS PGothic" charset="0"/>
              </a:rPr>
              <a:t>R</a:t>
            </a:r>
            <a:r>
              <a:rPr lang="en-US" sz="2800" b="1" dirty="0" smtClean="0">
                <a:latin typeface="Trebuchet MS" charset="0"/>
                <a:ea typeface="MS PGothic" charset="0"/>
              </a:rPr>
              <a:t>eleases</a:t>
            </a:r>
            <a:endParaRPr lang="en-US" sz="2800" b="1" dirty="0">
              <a:latin typeface="Trebuchet MS" charset="0"/>
              <a:ea typeface="MS PGothic" charset="0"/>
            </a:endParaRPr>
          </a:p>
          <a:p>
            <a:pPr lvl="1">
              <a:lnSpc>
                <a:spcPct val="80000"/>
              </a:lnSpc>
            </a:pPr>
            <a:r>
              <a:rPr lang="en-US" sz="2600" b="1" dirty="0">
                <a:latin typeface="Trebuchet MS" charset="0"/>
                <a:ea typeface="MS PGothic" charset="0"/>
              </a:rPr>
              <a:t>Who do you send a </a:t>
            </a:r>
            <a:r>
              <a:rPr lang="en-US" sz="2600" b="1" dirty="0" smtClean="0">
                <a:latin typeface="Trebuchet MS" charset="0"/>
                <a:ea typeface="MS PGothic" charset="0"/>
              </a:rPr>
              <a:t>news </a:t>
            </a:r>
            <a:r>
              <a:rPr lang="en-US" sz="2600" b="1" dirty="0">
                <a:latin typeface="Trebuchet MS" charset="0"/>
                <a:ea typeface="MS PGothic" charset="0"/>
              </a:rPr>
              <a:t>release to?</a:t>
            </a:r>
          </a:p>
          <a:p>
            <a:pPr lvl="2">
              <a:lnSpc>
                <a:spcPct val="80000"/>
              </a:lnSpc>
            </a:pPr>
            <a:r>
              <a:rPr lang="en-US" sz="2600" dirty="0">
                <a:latin typeface="Trebuchet MS" charset="0"/>
                <a:ea typeface="ヒラギノ角ゴ Pro W3" charset="0"/>
                <a:cs typeface="ヒラギノ角ゴ Pro W3" charset="0"/>
              </a:rPr>
              <a:t>City editor (Newspaper)</a:t>
            </a:r>
          </a:p>
          <a:p>
            <a:pPr lvl="2">
              <a:lnSpc>
                <a:spcPct val="80000"/>
              </a:lnSpc>
            </a:pPr>
            <a:r>
              <a:rPr lang="en-US" sz="2600" dirty="0">
                <a:latin typeface="Trebuchet MS" charset="0"/>
                <a:ea typeface="ヒラギノ角ゴ Pro W3" charset="0"/>
                <a:cs typeface="ヒラギノ角ゴ Pro W3" charset="0"/>
              </a:rPr>
              <a:t>News editor or publisher </a:t>
            </a:r>
            <a:r>
              <a:rPr lang="en-US" dirty="0">
                <a:latin typeface="Trebuchet MS" charset="0"/>
                <a:ea typeface="ヒラギノ角ゴ Pro W3" charset="0"/>
                <a:cs typeface="ヒラギノ角ゴ Pro W3" charset="0"/>
              </a:rPr>
              <a:t>(Community paper)</a:t>
            </a:r>
          </a:p>
          <a:p>
            <a:pPr lvl="2">
              <a:lnSpc>
                <a:spcPct val="80000"/>
              </a:lnSpc>
            </a:pPr>
            <a:r>
              <a:rPr lang="en-US" sz="2600" dirty="0">
                <a:latin typeface="Trebuchet MS" charset="0"/>
                <a:ea typeface="ヒラギノ角ゴ Pro W3" charset="0"/>
                <a:cs typeface="ヒラギノ角ゴ Pro W3" charset="0"/>
              </a:rPr>
              <a:t>Assignment editor (TV)</a:t>
            </a:r>
          </a:p>
          <a:p>
            <a:pPr lvl="2">
              <a:lnSpc>
                <a:spcPct val="80000"/>
              </a:lnSpc>
            </a:pPr>
            <a:r>
              <a:rPr lang="en-US" sz="2600" dirty="0">
                <a:latin typeface="Trebuchet MS" charset="0"/>
                <a:ea typeface="ヒラギノ角ゴ Pro W3" charset="0"/>
                <a:cs typeface="ヒラギノ角ゴ Pro W3" charset="0"/>
              </a:rPr>
              <a:t>News director (Radio)</a:t>
            </a:r>
          </a:p>
          <a:p>
            <a:pPr lvl="1">
              <a:lnSpc>
                <a:spcPct val="80000"/>
              </a:lnSpc>
            </a:pPr>
            <a:r>
              <a:rPr lang="en-US" sz="2600" b="1" dirty="0">
                <a:latin typeface="Trebuchet MS" charset="0"/>
                <a:ea typeface="MS PGothic" charset="0"/>
              </a:rPr>
              <a:t>How to distribute</a:t>
            </a:r>
            <a:endParaRPr lang="en-US" sz="2600" dirty="0">
              <a:latin typeface="Trebuchet MS" charset="0"/>
              <a:ea typeface="ヒラギノ角ゴ Pro W3" charset="0"/>
              <a:cs typeface="ヒラギノ角ゴ Pro W3" charset="0"/>
            </a:endParaRPr>
          </a:p>
          <a:p>
            <a:pPr lvl="2">
              <a:lnSpc>
                <a:spcPct val="80000"/>
              </a:lnSpc>
            </a:pPr>
            <a:r>
              <a:rPr lang="en-US" sz="2600" dirty="0">
                <a:latin typeface="Trebuchet MS" charset="0"/>
                <a:ea typeface="ヒラギノ角ゴ Pro W3" charset="0"/>
                <a:cs typeface="ヒラギノ角ゴ Pro W3" charset="0"/>
              </a:rPr>
              <a:t>Email</a:t>
            </a:r>
          </a:p>
          <a:p>
            <a:pPr lvl="2">
              <a:lnSpc>
                <a:spcPct val="80000"/>
              </a:lnSpc>
            </a:pPr>
            <a:r>
              <a:rPr lang="en-US" sz="2600" dirty="0">
                <a:latin typeface="Trebuchet MS" charset="0"/>
                <a:ea typeface="ヒラギノ角ゴ Pro W3" charset="0"/>
                <a:cs typeface="ヒラギノ角ゴ Pro W3" charset="0"/>
              </a:rPr>
              <a:t>Mail</a:t>
            </a:r>
          </a:p>
          <a:p>
            <a:pPr lvl="2">
              <a:lnSpc>
                <a:spcPct val="80000"/>
              </a:lnSpc>
            </a:pPr>
            <a:r>
              <a:rPr lang="en-US" sz="2600" dirty="0">
                <a:latin typeface="Trebuchet MS" charset="0"/>
                <a:ea typeface="ヒラギノ角ゴ Pro W3" charset="0"/>
                <a:cs typeface="ヒラギノ角ゴ Pro W3" charset="0"/>
              </a:rPr>
              <a:t>In  person </a:t>
            </a:r>
            <a:r>
              <a:rPr lang="en-US" sz="2600" dirty="0" smtClean="0">
                <a:latin typeface="Trebuchet MS" charset="0"/>
                <a:ea typeface="ヒラギノ角ゴ Pro W3" charset="0"/>
                <a:cs typeface="ヒラギノ角ゴ Pro W3" charset="0"/>
              </a:rPr>
              <a:t>(the </a:t>
            </a:r>
            <a:r>
              <a:rPr lang="en-US" sz="2600" dirty="0">
                <a:latin typeface="Trebuchet MS" charset="0"/>
                <a:ea typeface="ヒラギノ角ゴ Pro W3" charset="0"/>
                <a:cs typeface="ヒラギノ角ゴ Pro W3" charset="0"/>
              </a:rPr>
              <a:t>best way)</a:t>
            </a:r>
            <a:endParaRPr lang="en-US" sz="2600" b="1" dirty="0">
              <a:latin typeface="Trebuchet MS" charset="0"/>
              <a:ea typeface="ヒラギノ角ゴ Pro W3" charset="0"/>
              <a:cs typeface="ヒラギノ角ゴ Pro W3"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4866" name="Rectangle 2"/>
          <p:cNvSpPr>
            <a:spLocks noGrp="1" noChangeArrowheads="1"/>
          </p:cNvSpPr>
          <p:nvPr>
            <p:ph type="title"/>
          </p:nvPr>
        </p:nvSpPr>
        <p:spPr>
          <a:xfrm>
            <a:off x="609600" y="76200"/>
            <a:ext cx="7848600" cy="1143000"/>
          </a:xfrm>
        </p:spPr>
        <p:txBody>
          <a:bodyPr/>
          <a:lstStyle/>
          <a:p>
            <a:pPr>
              <a:defRPr/>
            </a:pPr>
            <a:r>
              <a:rPr lang="en-US">
                <a:latin typeface="Trebuchet MS" charset="0"/>
                <a:ea typeface="MS PGothic" charset="0"/>
              </a:rPr>
              <a:t>Public Relations Tools</a:t>
            </a:r>
          </a:p>
        </p:txBody>
      </p:sp>
      <p:sp>
        <p:nvSpPr>
          <p:cNvPr id="222210" name="Rectangle 3"/>
          <p:cNvSpPr>
            <a:spLocks noGrp="1" noChangeArrowheads="1"/>
          </p:cNvSpPr>
          <p:nvPr>
            <p:ph idx="1"/>
          </p:nvPr>
        </p:nvSpPr>
        <p:spPr>
          <a:xfrm>
            <a:off x="609600" y="1219200"/>
            <a:ext cx="7848600" cy="5257800"/>
          </a:xfrm>
        </p:spPr>
        <p:txBody>
          <a:bodyPr/>
          <a:lstStyle/>
          <a:p>
            <a:pPr>
              <a:lnSpc>
                <a:spcPct val="80000"/>
              </a:lnSpc>
              <a:buFontTx/>
              <a:buNone/>
            </a:pPr>
            <a:r>
              <a:rPr lang="en-US" sz="2800" b="1">
                <a:latin typeface="Trebuchet MS" charset="0"/>
                <a:ea typeface="MS PGothic" charset="0"/>
              </a:rPr>
              <a:t>Media kit </a:t>
            </a:r>
            <a:r>
              <a:rPr lang="en-US" sz="1600" b="1">
                <a:latin typeface="Trebuchet MS" charset="0"/>
                <a:ea typeface="MS PGothic" charset="0"/>
              </a:rPr>
              <a:t>(only helpful after media has agreed to cover your event)</a:t>
            </a:r>
          </a:p>
          <a:p>
            <a:pPr lvl="1">
              <a:lnSpc>
                <a:spcPct val="80000"/>
              </a:lnSpc>
            </a:pPr>
            <a:r>
              <a:rPr lang="en-US" sz="2600" b="1">
                <a:latin typeface="Trebuchet MS" charset="0"/>
                <a:ea typeface="MS PGothic" charset="0"/>
              </a:rPr>
              <a:t>Components</a:t>
            </a:r>
          </a:p>
          <a:p>
            <a:pPr lvl="2">
              <a:lnSpc>
                <a:spcPct val="80000"/>
              </a:lnSpc>
            </a:pPr>
            <a:r>
              <a:rPr lang="en-US" sz="2600">
                <a:latin typeface="Trebuchet MS" charset="0"/>
                <a:ea typeface="ヒラギノ角ゴ Pro W3" charset="0"/>
                <a:cs typeface="ヒラギノ角ゴ Pro W3" charset="0"/>
              </a:rPr>
              <a:t>News release</a:t>
            </a:r>
          </a:p>
          <a:p>
            <a:pPr lvl="2">
              <a:lnSpc>
                <a:spcPct val="80000"/>
              </a:lnSpc>
            </a:pPr>
            <a:r>
              <a:rPr lang="en-US" sz="2600">
                <a:latin typeface="Trebuchet MS" charset="0"/>
                <a:ea typeface="ヒラギノ角ゴ Pro W3" charset="0"/>
                <a:cs typeface="ヒラギノ角ゴ Pro W3" charset="0"/>
              </a:rPr>
              <a:t>Fact sheet or brochure</a:t>
            </a:r>
          </a:p>
          <a:p>
            <a:pPr lvl="2">
              <a:lnSpc>
                <a:spcPct val="80000"/>
              </a:lnSpc>
            </a:pPr>
            <a:r>
              <a:rPr lang="en-US" sz="2600">
                <a:latin typeface="Trebuchet MS" charset="0"/>
                <a:ea typeface="ヒラギノ角ゴ Pro W3" charset="0"/>
                <a:cs typeface="ヒラギノ角ゴ Pro W3" charset="0"/>
              </a:rPr>
              <a:t>High res, quality digital photos with identifying captions and photo credit</a:t>
            </a:r>
          </a:p>
          <a:p>
            <a:pPr lvl="2">
              <a:lnSpc>
                <a:spcPct val="80000"/>
              </a:lnSpc>
            </a:pPr>
            <a:r>
              <a:rPr lang="en-US" sz="2600">
                <a:latin typeface="Trebuchet MS" charset="0"/>
                <a:ea typeface="ヒラギノ角ゴ Pro W3" charset="0"/>
                <a:cs typeface="ヒラギノ角ゴ Pro W3" charset="0"/>
              </a:rPr>
              <a:t>Copies of previous articles written about your group</a:t>
            </a:r>
          </a:p>
          <a:p>
            <a:pPr lvl="1">
              <a:lnSpc>
                <a:spcPct val="80000"/>
              </a:lnSpc>
            </a:pPr>
            <a:r>
              <a:rPr lang="en-US" sz="2600" b="1">
                <a:latin typeface="Trebuchet MS" charset="0"/>
                <a:ea typeface="MS PGothic" charset="0"/>
              </a:rPr>
              <a:t>How to distribute</a:t>
            </a:r>
          </a:p>
          <a:p>
            <a:pPr lvl="2">
              <a:lnSpc>
                <a:spcPct val="80000"/>
              </a:lnSpc>
            </a:pPr>
            <a:r>
              <a:rPr lang="en-US" sz="2600">
                <a:latin typeface="Trebuchet MS" charset="0"/>
                <a:ea typeface="ヒラギノ角ゴ Pro W3" charset="0"/>
                <a:cs typeface="ヒラギノ角ゴ Pro W3" charset="0"/>
              </a:rPr>
              <a:t>In person, by email, on website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4626" name="Rectangle 2"/>
          <p:cNvSpPr>
            <a:spLocks noGrp="1" noChangeArrowheads="1"/>
          </p:cNvSpPr>
          <p:nvPr>
            <p:ph type="title"/>
          </p:nvPr>
        </p:nvSpPr>
        <p:spPr/>
        <p:txBody>
          <a:bodyPr/>
          <a:lstStyle/>
          <a:p>
            <a:pPr>
              <a:defRPr/>
            </a:pPr>
            <a:r>
              <a:rPr lang="en-US" sz="3900" dirty="0">
                <a:latin typeface="Trebuchet MS" charset="0"/>
                <a:ea typeface="MS PGothic" charset="0"/>
              </a:rPr>
              <a:t>Recommended </a:t>
            </a:r>
            <a:r>
              <a:rPr lang="en-US" sz="3900" dirty="0" smtClean="0">
                <a:latin typeface="Trebuchet MS" charset="0"/>
                <a:ea typeface="MS PGothic" charset="0"/>
              </a:rPr>
              <a:t>Activities:</a:t>
            </a:r>
            <a:r>
              <a:rPr lang="en-US" sz="3900" dirty="0">
                <a:latin typeface="Trebuchet MS" charset="0"/>
                <a:ea typeface="MS PGothic" charset="0"/>
              </a:rPr>
              <a:t>	</a:t>
            </a:r>
          </a:p>
        </p:txBody>
      </p:sp>
      <p:sp>
        <p:nvSpPr>
          <p:cNvPr id="73730" name="Rectangle 3"/>
          <p:cNvSpPr>
            <a:spLocks noGrp="1" noChangeArrowheads="1"/>
          </p:cNvSpPr>
          <p:nvPr>
            <p:ph idx="1"/>
          </p:nvPr>
        </p:nvSpPr>
        <p:spPr>
          <a:xfrm>
            <a:off x="609600" y="1524000"/>
            <a:ext cx="7848600" cy="4800600"/>
          </a:xfrm>
        </p:spPr>
        <p:txBody>
          <a:bodyPr/>
          <a:lstStyle/>
          <a:p>
            <a:r>
              <a:rPr lang="en-US" sz="2400">
                <a:latin typeface="Trebuchet MS" charset="0"/>
                <a:ea typeface="MS PGothic" charset="0"/>
              </a:rPr>
              <a:t>Attend Leadership Academy and, when possible, other training seminars</a:t>
            </a:r>
          </a:p>
          <a:p>
            <a:r>
              <a:rPr lang="en-US" sz="2400">
                <a:latin typeface="Trebuchet MS" charset="0"/>
                <a:ea typeface="MS PGothic" charset="0"/>
              </a:rPr>
              <a:t>Develop a public relations/marketing plan</a:t>
            </a:r>
          </a:p>
          <a:p>
            <a:r>
              <a:rPr lang="en-US" sz="2400">
                <a:latin typeface="Trebuchet MS" charset="0"/>
                <a:ea typeface="MS PGothic" charset="0"/>
              </a:rPr>
              <a:t>Build relationships between chapter and:</a:t>
            </a:r>
          </a:p>
          <a:p>
            <a:pPr lvl="1"/>
            <a:r>
              <a:rPr lang="en-US">
                <a:latin typeface="Trebuchet MS" charset="0"/>
                <a:ea typeface="MS PGothic" charset="0"/>
              </a:rPr>
              <a:t>Media</a:t>
            </a:r>
          </a:p>
          <a:p>
            <a:pPr lvl="1"/>
            <a:r>
              <a:rPr lang="en-US">
                <a:latin typeface="Trebuchet MS" charset="0"/>
                <a:ea typeface="MS PGothic" charset="0"/>
              </a:rPr>
              <a:t>Local community, civic organizations</a:t>
            </a:r>
          </a:p>
          <a:p>
            <a:pPr lvl="1"/>
            <a:r>
              <a:rPr lang="en-US">
                <a:latin typeface="Trebuchet MS" charset="0"/>
                <a:ea typeface="MS PGothic" charset="0"/>
              </a:rPr>
              <a:t>Other society chapters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4034" name="Rectangle 1026"/>
          <p:cNvSpPr>
            <a:spLocks noGrp="1" noChangeArrowheads="1"/>
          </p:cNvSpPr>
          <p:nvPr>
            <p:ph type="title"/>
          </p:nvPr>
        </p:nvSpPr>
        <p:spPr>
          <a:xfrm>
            <a:off x="609600" y="76200"/>
            <a:ext cx="8534400" cy="1143000"/>
          </a:xfrm>
        </p:spPr>
        <p:txBody>
          <a:bodyPr/>
          <a:lstStyle/>
          <a:p>
            <a:pPr>
              <a:defRPr/>
            </a:pPr>
            <a:r>
              <a:rPr lang="en-US" sz="3200" dirty="0">
                <a:ea typeface="ＭＳ Ｐゴシック" charset="0"/>
                <a:cs typeface="ＭＳ Ｐゴシック" charset="0"/>
              </a:rPr>
              <a:t>Best Ways to Approach the Media </a:t>
            </a:r>
            <a:endParaRPr lang="en-US" sz="2400" dirty="0">
              <a:ea typeface="ＭＳ Ｐゴシック" charset="0"/>
              <a:cs typeface="ＭＳ Ｐゴシック" charset="0"/>
            </a:endParaRPr>
          </a:p>
        </p:txBody>
      </p:sp>
      <p:sp>
        <p:nvSpPr>
          <p:cNvPr id="226306" name="Rectangle 1027"/>
          <p:cNvSpPr>
            <a:spLocks noGrp="1" noChangeArrowheads="1"/>
          </p:cNvSpPr>
          <p:nvPr>
            <p:ph idx="1"/>
          </p:nvPr>
        </p:nvSpPr>
        <p:spPr>
          <a:xfrm>
            <a:off x="609600" y="1524000"/>
            <a:ext cx="7848600" cy="6705600"/>
          </a:xfrm>
        </p:spPr>
        <p:txBody>
          <a:bodyPr/>
          <a:lstStyle/>
          <a:p>
            <a:pPr>
              <a:lnSpc>
                <a:spcPct val="80000"/>
              </a:lnSpc>
              <a:buFontTx/>
              <a:buNone/>
            </a:pPr>
            <a:r>
              <a:rPr lang="en-US" sz="2900" b="1">
                <a:latin typeface="Trebuchet MS" charset="0"/>
                <a:ea typeface="MS PGothic" charset="0"/>
              </a:rPr>
              <a:t> </a:t>
            </a:r>
            <a:endParaRPr lang="en-US" sz="2900">
              <a:latin typeface="Trebuchet MS" charset="0"/>
              <a:ea typeface="MS PGothic" charset="0"/>
            </a:endParaRPr>
          </a:p>
        </p:txBody>
      </p:sp>
      <p:sp>
        <p:nvSpPr>
          <p:cNvPr id="226307" name="Text Box 1028"/>
          <p:cNvSpPr txBox="1">
            <a:spLocks noChangeArrowheads="1"/>
          </p:cNvSpPr>
          <p:nvPr/>
        </p:nvSpPr>
        <p:spPr bwMode="auto">
          <a:xfrm>
            <a:off x="1143000" y="1219200"/>
            <a:ext cx="7772400" cy="418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ヒラギノ角ゴ Pro W3" charset="0"/>
                <a:cs typeface="ヒラギノ角ゴ Pro W3" charset="0"/>
              </a:defRPr>
            </a:lvl1pPr>
            <a:lvl2pPr marL="742950" indent="-285750">
              <a:defRPr sz="2000">
                <a:solidFill>
                  <a:schemeClr val="tx1"/>
                </a:solidFill>
                <a:latin typeface="Times New Roman" charset="0"/>
                <a:ea typeface="ヒラギノ角ゴ Pro W3" charset="0"/>
                <a:cs typeface="ヒラギノ角ゴ Pro W3" charset="0"/>
              </a:defRPr>
            </a:lvl2pPr>
            <a:lvl3pPr marL="1143000" indent="-228600">
              <a:defRPr sz="2000">
                <a:solidFill>
                  <a:schemeClr val="tx1"/>
                </a:solidFill>
                <a:latin typeface="Times New Roman" charset="0"/>
                <a:ea typeface="ヒラギノ角ゴ Pro W3" charset="0"/>
                <a:cs typeface="ヒラギノ角ゴ Pro W3" charset="0"/>
              </a:defRPr>
            </a:lvl3pPr>
            <a:lvl4pPr marL="1600200" indent="-228600">
              <a:defRPr sz="2000">
                <a:solidFill>
                  <a:schemeClr val="tx1"/>
                </a:solidFill>
                <a:latin typeface="Times New Roman" charset="0"/>
                <a:ea typeface="ヒラギノ角ゴ Pro W3" charset="0"/>
                <a:cs typeface="ヒラギノ角ゴ Pro W3" charset="0"/>
              </a:defRPr>
            </a:lvl4pPr>
            <a:lvl5pPr marL="2057400" indent="-228600">
              <a:defRPr sz="2000">
                <a:solidFill>
                  <a:schemeClr val="tx1"/>
                </a:solidFill>
                <a:latin typeface="Times New Roman" charset="0"/>
                <a:ea typeface="ヒラギノ角ゴ Pro W3" charset="0"/>
                <a:cs typeface="ヒラギノ角ゴ Pro W3" charset="0"/>
              </a:defRPr>
            </a:lvl5pPr>
            <a:lvl6pPr marL="25146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6pPr>
            <a:lvl7pPr marL="29718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7pPr>
            <a:lvl8pPr marL="34290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8pPr>
            <a:lvl9pPr marL="3886200" indent="-228600" eaLnBrk="0" fontAlgn="base" hangingPunct="0">
              <a:spcBef>
                <a:spcPct val="0"/>
              </a:spcBef>
              <a:spcAft>
                <a:spcPct val="0"/>
              </a:spcAft>
              <a:defRPr sz="2000">
                <a:solidFill>
                  <a:schemeClr val="tx1"/>
                </a:solidFill>
                <a:latin typeface="Times New Roman" charset="0"/>
                <a:ea typeface="ヒラギノ角ゴ Pro W3" charset="0"/>
                <a:cs typeface="ヒラギノ角ゴ Pro W3" charset="0"/>
              </a:defRPr>
            </a:lvl9pPr>
          </a:lstStyle>
          <a:p>
            <a:pPr>
              <a:spcBef>
                <a:spcPct val="50000"/>
              </a:spcBef>
              <a:buFontTx/>
              <a:buChar char="•"/>
            </a:pPr>
            <a:r>
              <a:rPr lang="en-US" sz="2800">
                <a:solidFill>
                  <a:srgbClr val="704600"/>
                </a:solidFill>
                <a:latin typeface="Trebuchet MS" charset="0"/>
              </a:rPr>
              <a:t> Determine Your Targets</a:t>
            </a:r>
          </a:p>
          <a:p>
            <a:pPr>
              <a:spcBef>
                <a:spcPct val="50000"/>
              </a:spcBef>
              <a:buFontTx/>
              <a:buChar char="•"/>
            </a:pPr>
            <a:r>
              <a:rPr lang="en-US" sz="2800">
                <a:solidFill>
                  <a:srgbClr val="704600"/>
                </a:solidFill>
                <a:latin typeface="Trebuchet MS" charset="0"/>
              </a:rPr>
              <a:t> Tell the media what you're doing and why. </a:t>
            </a:r>
          </a:p>
          <a:p>
            <a:pPr>
              <a:spcBef>
                <a:spcPct val="50000"/>
              </a:spcBef>
              <a:buFontTx/>
              <a:buChar char="•"/>
            </a:pPr>
            <a:r>
              <a:rPr lang="en-US" sz="2800">
                <a:solidFill>
                  <a:srgbClr val="704600"/>
                </a:solidFill>
                <a:latin typeface="Trebuchet MS" charset="0"/>
              </a:rPr>
              <a:t> Future stories, not accomplishments.</a:t>
            </a:r>
          </a:p>
          <a:p>
            <a:pPr>
              <a:spcBef>
                <a:spcPct val="50000"/>
              </a:spcBef>
              <a:buFontTx/>
              <a:buChar char="•"/>
            </a:pPr>
            <a:r>
              <a:rPr lang="en-US" sz="2800">
                <a:solidFill>
                  <a:srgbClr val="704600"/>
                </a:solidFill>
                <a:latin typeface="Trebuchet MS" charset="0"/>
              </a:rPr>
              <a:t> You will not get very far without a creative or unique angle</a:t>
            </a:r>
          </a:p>
          <a:p>
            <a:pPr>
              <a:spcBef>
                <a:spcPct val="50000"/>
              </a:spcBef>
              <a:buFontTx/>
              <a:buChar char="•"/>
            </a:pPr>
            <a:r>
              <a:rPr lang="en-US" sz="2800">
                <a:solidFill>
                  <a:srgbClr val="704600"/>
                </a:solidFill>
                <a:latin typeface="Trebuchet MS" charset="0"/>
              </a:rPr>
              <a:t> 5Ws &amp; How</a:t>
            </a:r>
          </a:p>
          <a:p>
            <a:pPr>
              <a:spcBef>
                <a:spcPct val="50000"/>
              </a:spcBef>
            </a:pPr>
            <a:endParaRPr lang="en-US" sz="2800">
              <a:solidFill>
                <a:srgbClr val="704600"/>
              </a:solidFill>
              <a:latin typeface="Trebuchet MS"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5858" name="Rectangle 2"/>
          <p:cNvSpPr>
            <a:spLocks noGrp="1" noChangeArrowheads="1"/>
          </p:cNvSpPr>
          <p:nvPr>
            <p:ph type="title"/>
          </p:nvPr>
        </p:nvSpPr>
        <p:spPr/>
        <p:txBody>
          <a:bodyPr/>
          <a:lstStyle/>
          <a:p>
            <a:pPr>
              <a:defRPr/>
            </a:pPr>
            <a:r>
              <a:rPr lang="en-US">
                <a:latin typeface="Trebuchet MS" charset="0"/>
                <a:ea typeface="MS PGothic" charset="0"/>
              </a:rPr>
              <a:t>Explore Local Publications</a:t>
            </a:r>
          </a:p>
        </p:txBody>
      </p:sp>
      <p:sp>
        <p:nvSpPr>
          <p:cNvPr id="228354" name="Rectangle 3"/>
          <p:cNvSpPr>
            <a:spLocks noGrp="1" noChangeArrowheads="1"/>
          </p:cNvSpPr>
          <p:nvPr>
            <p:ph idx="1"/>
          </p:nvPr>
        </p:nvSpPr>
        <p:spPr>
          <a:xfrm>
            <a:off x="609600" y="1295400"/>
            <a:ext cx="7848600" cy="5029200"/>
          </a:xfrm>
        </p:spPr>
        <p:txBody>
          <a:bodyPr/>
          <a:lstStyle/>
          <a:p>
            <a:r>
              <a:rPr lang="en-US" sz="2400">
                <a:latin typeface="Trebuchet MS" charset="0"/>
                <a:ea typeface="MS PGothic" charset="0"/>
              </a:rPr>
              <a:t>Collect papers sold in community</a:t>
            </a:r>
          </a:p>
          <a:p>
            <a:r>
              <a:rPr lang="en-US" sz="2400">
                <a:latin typeface="Trebuchet MS" charset="0"/>
                <a:ea typeface="MS PGothic" charset="0"/>
              </a:rPr>
              <a:t>Read articles about organizations like yours</a:t>
            </a:r>
          </a:p>
          <a:p>
            <a:pPr lvl="1"/>
            <a:r>
              <a:rPr lang="en-US">
                <a:latin typeface="Trebuchet MS" charset="0"/>
                <a:ea typeface="MS PGothic" charset="0"/>
              </a:rPr>
              <a:t>Note names of writers</a:t>
            </a:r>
          </a:p>
          <a:p>
            <a:pPr lvl="1"/>
            <a:r>
              <a:rPr lang="en-US">
                <a:latin typeface="Trebuchet MS" charset="0"/>
                <a:ea typeface="MS PGothic" charset="0"/>
              </a:rPr>
              <a:t>Note style of writing</a:t>
            </a:r>
          </a:p>
          <a:p>
            <a:pPr lvl="1"/>
            <a:r>
              <a:rPr lang="en-US">
                <a:latin typeface="Trebuchet MS" charset="0"/>
                <a:ea typeface="MS PGothic" charset="0"/>
              </a:rPr>
              <a:t>Note content of articles</a:t>
            </a:r>
          </a:p>
          <a:p>
            <a:r>
              <a:rPr lang="en-US" sz="2400">
                <a:latin typeface="Trebuchet MS" charset="0"/>
                <a:ea typeface="MS PGothic" charset="0"/>
              </a:rPr>
              <a:t>Clip masthead from each publication</a:t>
            </a:r>
          </a:p>
          <a:p>
            <a:pPr lvl="1"/>
            <a:r>
              <a:rPr lang="en-US">
                <a:latin typeface="Trebuchet MS" charset="0"/>
                <a:ea typeface="MS PGothic" charset="0"/>
              </a:rPr>
              <a:t>Note names of staff</a:t>
            </a:r>
          </a:p>
          <a:p>
            <a:pPr lvl="1"/>
            <a:r>
              <a:rPr lang="en-US">
                <a:latin typeface="Trebuchet MS" charset="0"/>
                <a:ea typeface="MS PGothic" charset="0"/>
              </a:rPr>
              <a:t>Note names of publisher</a:t>
            </a:r>
          </a:p>
          <a:p>
            <a:pPr lvl="1"/>
            <a:r>
              <a:rPr lang="en-US">
                <a:latin typeface="Trebuchet MS" charset="0"/>
                <a:ea typeface="MS PGothic" charset="0"/>
              </a:rPr>
              <a:t>Find them online and bookmark them</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7906" name="Rectangle 2"/>
          <p:cNvSpPr>
            <a:spLocks noGrp="1" noChangeArrowheads="1"/>
          </p:cNvSpPr>
          <p:nvPr>
            <p:ph type="title"/>
          </p:nvPr>
        </p:nvSpPr>
        <p:spPr/>
        <p:txBody>
          <a:bodyPr/>
          <a:lstStyle/>
          <a:p>
            <a:pPr>
              <a:defRPr/>
            </a:pPr>
            <a:r>
              <a:rPr lang="en-US" dirty="0" smtClean="0">
                <a:latin typeface="Trebuchet MS" charset="0"/>
                <a:ea typeface="MS PGothic" charset="0"/>
              </a:rPr>
              <a:t>Partner with Organizations</a:t>
            </a:r>
            <a:endParaRPr lang="en-US" dirty="0">
              <a:latin typeface="Trebuchet MS" charset="0"/>
              <a:ea typeface="MS PGothic" charset="0"/>
            </a:endParaRPr>
          </a:p>
        </p:txBody>
      </p:sp>
      <p:sp>
        <p:nvSpPr>
          <p:cNvPr id="230402" name="Rectangle 3"/>
          <p:cNvSpPr>
            <a:spLocks noGrp="1" noChangeArrowheads="1"/>
          </p:cNvSpPr>
          <p:nvPr>
            <p:ph idx="1"/>
          </p:nvPr>
        </p:nvSpPr>
        <p:spPr>
          <a:xfrm>
            <a:off x="609600" y="1371600"/>
            <a:ext cx="7848600" cy="4495800"/>
          </a:xfrm>
        </p:spPr>
        <p:txBody>
          <a:bodyPr/>
          <a:lstStyle/>
          <a:p>
            <a:pPr>
              <a:lnSpc>
                <a:spcPct val="90000"/>
              </a:lnSpc>
            </a:pPr>
            <a:r>
              <a:rPr lang="en-US">
                <a:latin typeface="Trebuchet MS" charset="0"/>
                <a:ea typeface="MS PGothic" charset="0"/>
              </a:rPr>
              <a:t>Chamber of Commerce </a:t>
            </a:r>
          </a:p>
          <a:p>
            <a:pPr>
              <a:lnSpc>
                <a:spcPct val="90000"/>
              </a:lnSpc>
            </a:pPr>
            <a:r>
              <a:rPr lang="en-US">
                <a:latin typeface="Trebuchet MS" charset="0"/>
                <a:ea typeface="MS PGothic" charset="0"/>
              </a:rPr>
              <a:t>Convention and Visitor</a:t>
            </a:r>
            <a:r>
              <a:rPr lang="ja-JP" altLang="en-US">
                <a:latin typeface="Trebuchet MS" charset="0"/>
                <a:ea typeface="MS PGothic" charset="0"/>
              </a:rPr>
              <a:t>’</a:t>
            </a:r>
            <a:r>
              <a:rPr lang="en-US" altLang="ja-JP">
                <a:latin typeface="Trebuchet MS" charset="0"/>
                <a:ea typeface="MS PGothic" charset="0"/>
              </a:rPr>
              <a:t>s Bureau</a:t>
            </a:r>
          </a:p>
          <a:p>
            <a:pPr>
              <a:lnSpc>
                <a:spcPct val="90000"/>
              </a:lnSpc>
            </a:pPr>
            <a:r>
              <a:rPr lang="en-US">
                <a:latin typeface="Trebuchet MS" charset="0"/>
                <a:ea typeface="MS PGothic" charset="0"/>
              </a:rPr>
              <a:t>Other Fraternal Groups</a:t>
            </a:r>
          </a:p>
          <a:p>
            <a:pPr>
              <a:lnSpc>
                <a:spcPct val="90000"/>
              </a:lnSpc>
            </a:pPr>
            <a:r>
              <a:rPr lang="en-US">
                <a:latin typeface="Trebuchet MS" charset="0"/>
                <a:ea typeface="MS PGothic" charset="0"/>
              </a:rPr>
              <a:t>Community theatre, band, orchestra</a:t>
            </a:r>
          </a:p>
          <a:p>
            <a:pPr>
              <a:lnSpc>
                <a:spcPct val="90000"/>
              </a:lnSpc>
            </a:pPr>
            <a:r>
              <a:rPr lang="en-US">
                <a:latin typeface="Trebuchet MS" charset="0"/>
                <a:ea typeface="MS PGothic" charset="0"/>
              </a:rPr>
              <a:t>Music venues</a:t>
            </a:r>
          </a:p>
          <a:p>
            <a:pPr>
              <a:lnSpc>
                <a:spcPct val="90000"/>
              </a:lnSpc>
            </a:pPr>
            <a:r>
              <a:rPr lang="en-US">
                <a:latin typeface="Trebuchet MS" charset="0"/>
                <a:ea typeface="MS PGothic" charset="0"/>
              </a:rPr>
              <a:t>Coffee shops, bookstores</a:t>
            </a:r>
          </a:p>
          <a:p>
            <a:pPr>
              <a:lnSpc>
                <a:spcPct val="90000"/>
              </a:lnSpc>
            </a:pPr>
            <a:r>
              <a:rPr lang="en-US">
                <a:latin typeface="Trebuchet MS" charset="0"/>
                <a:ea typeface="MS PGothic" charset="0"/>
              </a:rPr>
              <a:t>Women’s Barbershop groups</a:t>
            </a:r>
          </a:p>
          <a:p>
            <a:pPr>
              <a:lnSpc>
                <a:spcPct val="90000"/>
              </a:lnSpc>
            </a:pPr>
            <a:r>
              <a:rPr lang="en-US">
                <a:latin typeface="Trebuchet MS" charset="0"/>
                <a:ea typeface="MS PGothic" charset="0"/>
              </a:rPr>
              <a:t>Merchant associations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5122" name="Rectangle 2"/>
          <p:cNvSpPr>
            <a:spLocks noGrp="1" noChangeArrowheads="1"/>
          </p:cNvSpPr>
          <p:nvPr>
            <p:ph type="ctrTitle"/>
          </p:nvPr>
        </p:nvSpPr>
        <p:spPr/>
        <p:txBody>
          <a:bodyPr/>
          <a:lstStyle/>
          <a:p>
            <a:pPr>
              <a:defRPr/>
            </a:pPr>
            <a:r>
              <a:rPr lang="en-US">
                <a:latin typeface="Trebuchet MS" charset="0"/>
                <a:ea typeface="MS PGothic" charset="0"/>
              </a:rPr>
              <a:t>Advertising</a:t>
            </a:r>
          </a:p>
        </p:txBody>
      </p:sp>
      <p:sp>
        <p:nvSpPr>
          <p:cNvPr id="174082" name="Rectangle 3"/>
          <p:cNvSpPr>
            <a:spLocks noGrp="1" noChangeArrowheads="1"/>
          </p:cNvSpPr>
          <p:nvPr>
            <p:ph type="subTitle" idx="1"/>
          </p:nvPr>
        </p:nvSpPr>
        <p:spPr/>
        <p:txBody>
          <a:bodyPr/>
          <a:lstStyle/>
          <a:p>
            <a:pPr>
              <a:lnSpc>
                <a:spcPct val="80000"/>
              </a:lnSpc>
            </a:pPr>
            <a:r>
              <a:rPr lang="en-US">
                <a:latin typeface="Trebuchet MS" charset="0"/>
                <a:ea typeface="MS PGothic" charset="0"/>
              </a:rPr>
              <a:t>Benefits of Advertising (Paid vs. PSA) </a:t>
            </a:r>
            <a:br>
              <a:rPr lang="en-US">
                <a:latin typeface="Trebuchet MS" charset="0"/>
                <a:ea typeface="MS PGothic" charset="0"/>
              </a:rPr>
            </a:br>
            <a:endParaRPr lang="en-US">
              <a:latin typeface="Trebuchet MS" charset="0"/>
              <a:ea typeface="MS PGothic" charset="0"/>
            </a:endParaRPr>
          </a:p>
        </p:txBody>
      </p:sp>
    </p:spTree>
    <p:extLst>
      <p:ext uri="{BB962C8B-B14F-4D97-AF65-F5344CB8AC3E}">
        <p14:creationId xmlns:p14="http://schemas.microsoft.com/office/powerpoint/2010/main" val="393376599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7170" name="Rectangle 2"/>
          <p:cNvSpPr>
            <a:spLocks noGrp="1" noChangeArrowheads="1"/>
          </p:cNvSpPr>
          <p:nvPr>
            <p:ph type="title"/>
          </p:nvPr>
        </p:nvSpPr>
        <p:spPr/>
        <p:txBody>
          <a:bodyPr/>
          <a:lstStyle/>
          <a:p>
            <a:pPr>
              <a:defRPr/>
            </a:pPr>
            <a:r>
              <a:rPr lang="en-US">
                <a:latin typeface="Trebuchet MS" charset="0"/>
                <a:ea typeface="MS PGothic" charset="0"/>
              </a:rPr>
              <a:t>Public Service Announcements</a:t>
            </a:r>
          </a:p>
        </p:txBody>
      </p:sp>
      <p:sp>
        <p:nvSpPr>
          <p:cNvPr id="176130" name="Rectangle 3"/>
          <p:cNvSpPr>
            <a:spLocks noGrp="1" noChangeArrowheads="1"/>
          </p:cNvSpPr>
          <p:nvPr>
            <p:ph idx="1"/>
          </p:nvPr>
        </p:nvSpPr>
        <p:spPr/>
        <p:txBody>
          <a:bodyPr/>
          <a:lstStyle/>
          <a:p>
            <a:r>
              <a:rPr lang="en-US" sz="3400">
                <a:latin typeface="Trebuchet MS" charset="0"/>
                <a:ea typeface="MS PGothic" charset="0"/>
              </a:rPr>
              <a:t>Known as PSAs</a:t>
            </a:r>
          </a:p>
          <a:p>
            <a:r>
              <a:rPr lang="en-US" sz="3400">
                <a:latin typeface="Trebuchet MS" charset="0"/>
                <a:ea typeface="MS PGothic" charset="0"/>
              </a:rPr>
              <a:t>Free</a:t>
            </a:r>
          </a:p>
          <a:p>
            <a:r>
              <a:rPr lang="en-US" sz="3400">
                <a:latin typeface="Trebuchet MS" charset="0"/>
                <a:ea typeface="MS PGothic" charset="0"/>
              </a:rPr>
              <a:t>Wide circulation</a:t>
            </a:r>
          </a:p>
          <a:p>
            <a:r>
              <a:rPr lang="en-US" sz="3400">
                <a:latin typeface="Trebuchet MS" charset="0"/>
                <a:ea typeface="MS PGothic" charset="0"/>
              </a:rPr>
              <a:t>Persistent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9218" name="Rectangle 2"/>
          <p:cNvSpPr>
            <a:spLocks noGrp="1" noChangeArrowheads="1"/>
          </p:cNvSpPr>
          <p:nvPr>
            <p:ph type="title"/>
          </p:nvPr>
        </p:nvSpPr>
        <p:spPr/>
        <p:txBody>
          <a:bodyPr/>
          <a:lstStyle/>
          <a:p>
            <a:pPr>
              <a:defRPr/>
            </a:pPr>
            <a:r>
              <a:rPr lang="en-US" dirty="0">
                <a:latin typeface="Trebuchet MS" charset="0"/>
                <a:ea typeface="MS PGothic" charset="0"/>
              </a:rPr>
              <a:t>Paid Advertising</a:t>
            </a:r>
          </a:p>
        </p:txBody>
      </p:sp>
      <p:sp>
        <p:nvSpPr>
          <p:cNvPr id="178178" name="Rectangle 3"/>
          <p:cNvSpPr>
            <a:spLocks noGrp="1" noChangeArrowheads="1"/>
          </p:cNvSpPr>
          <p:nvPr>
            <p:ph idx="1"/>
          </p:nvPr>
        </p:nvSpPr>
        <p:spPr/>
        <p:txBody>
          <a:bodyPr/>
          <a:lstStyle/>
          <a:p>
            <a:r>
              <a:rPr lang="en-US" sz="3400">
                <a:latin typeface="Trebuchet MS" charset="0"/>
                <a:ea typeface="MS PGothic" charset="0"/>
              </a:rPr>
              <a:t>Control of content</a:t>
            </a:r>
          </a:p>
          <a:p>
            <a:r>
              <a:rPr lang="en-US" sz="3400">
                <a:latin typeface="Trebuchet MS" charset="0"/>
                <a:ea typeface="MS PGothic" charset="0"/>
              </a:rPr>
              <a:t>Control of timing</a:t>
            </a:r>
          </a:p>
          <a:p>
            <a:r>
              <a:rPr lang="en-US" sz="3400">
                <a:latin typeface="Trebuchet MS" charset="0"/>
                <a:ea typeface="MS PGothic" charset="0"/>
              </a:rPr>
              <a:t>Negotiate cost &amp; placement</a:t>
            </a:r>
          </a:p>
          <a:p>
            <a:r>
              <a:rPr lang="en-US" sz="3400">
                <a:latin typeface="Trebuchet MS" charset="0"/>
                <a:ea typeface="MS PGothic" charset="0"/>
              </a:rPr>
              <a:t>May lead to free coverage</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3074" name="Rectangle 1026"/>
          <p:cNvSpPr>
            <a:spLocks noGrp="1" noChangeArrowheads="1"/>
          </p:cNvSpPr>
          <p:nvPr>
            <p:ph type="title"/>
          </p:nvPr>
        </p:nvSpPr>
        <p:spPr/>
        <p:txBody>
          <a:bodyPr/>
          <a:lstStyle/>
          <a:p>
            <a:pPr>
              <a:defRPr/>
            </a:pPr>
            <a:r>
              <a:rPr lang="en-US" dirty="0" smtClean="0">
                <a:latin typeface="Trebuchet MS" charset="0"/>
                <a:ea typeface="MS PGothic" charset="0"/>
              </a:rPr>
              <a:t>Radio</a:t>
            </a:r>
            <a:endParaRPr lang="en-US" dirty="0">
              <a:latin typeface="Trebuchet MS" charset="0"/>
              <a:ea typeface="MS PGothic" charset="0"/>
            </a:endParaRPr>
          </a:p>
        </p:txBody>
      </p:sp>
      <p:sp>
        <p:nvSpPr>
          <p:cNvPr id="180226" name="Rectangle 1027"/>
          <p:cNvSpPr>
            <a:spLocks noGrp="1" noChangeArrowheads="1"/>
          </p:cNvSpPr>
          <p:nvPr>
            <p:ph idx="1"/>
          </p:nvPr>
        </p:nvSpPr>
        <p:spPr/>
        <p:txBody>
          <a:bodyPr/>
          <a:lstStyle/>
          <a:p>
            <a:r>
              <a:rPr lang="en-US">
                <a:latin typeface="Trebuchet MS" charset="0"/>
                <a:ea typeface="MS PGothic" charset="0"/>
              </a:rPr>
              <a:t>Commercial Radio</a:t>
            </a:r>
          </a:p>
          <a:p>
            <a:pPr lvl="1"/>
            <a:r>
              <a:rPr lang="en-US">
                <a:latin typeface="Trebuchet MS" charset="0"/>
                <a:ea typeface="MS PGothic" charset="0"/>
              </a:rPr>
              <a:t>Formats deliver specific audiences to your ads</a:t>
            </a:r>
          </a:p>
          <a:p>
            <a:pPr lvl="1"/>
            <a:r>
              <a:rPr lang="en-US">
                <a:latin typeface="Trebuchet MS" charset="0"/>
                <a:ea typeface="MS PGothic" charset="0"/>
              </a:rPr>
              <a:t>Create ads that deliver your selling point that includes the sounds of barbershop to a range of audiences </a:t>
            </a:r>
          </a:p>
          <a:p>
            <a:r>
              <a:rPr lang="en-US">
                <a:latin typeface="Trebuchet MS" charset="0"/>
                <a:ea typeface="MS PGothic" charset="0"/>
              </a:rPr>
              <a:t>Public radio</a:t>
            </a:r>
          </a:p>
          <a:p>
            <a:pPr lvl="1"/>
            <a:r>
              <a:rPr lang="en-US">
                <a:latin typeface="Trebuchet MS" charset="0"/>
                <a:ea typeface="MS PGothic" charset="0"/>
              </a:rPr>
              <a:t>Grant announcements reach a cultural audience</a:t>
            </a:r>
          </a:p>
          <a:p>
            <a:pPr marL="914400" lvl="2" indent="0">
              <a:buFontTx/>
              <a:buNone/>
            </a:pPr>
            <a:endParaRPr lang="en-US">
              <a:latin typeface="Trebuchet MS" charset="0"/>
              <a:ea typeface="ヒラギノ角ゴ Pro W3" charset="0"/>
              <a:cs typeface="ヒラギノ角ゴ Pro W3"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Television	</a:t>
            </a:r>
            <a:endParaRPr lang="en-US" dirty="0"/>
          </a:p>
        </p:txBody>
      </p:sp>
      <p:sp>
        <p:nvSpPr>
          <p:cNvPr id="184322" name="Content Placeholder 2"/>
          <p:cNvSpPr>
            <a:spLocks noGrp="1"/>
          </p:cNvSpPr>
          <p:nvPr>
            <p:ph idx="1"/>
          </p:nvPr>
        </p:nvSpPr>
        <p:spPr/>
        <p:txBody>
          <a:bodyPr/>
          <a:lstStyle/>
          <a:p>
            <a:r>
              <a:rPr lang="en-US">
                <a:latin typeface="Trebuchet MS" charset="0"/>
                <a:ea typeface="MS PGothic" charset="0"/>
              </a:rPr>
              <a:t>Cable: community access stations, local stations on cable</a:t>
            </a:r>
          </a:p>
          <a:p>
            <a:r>
              <a:rPr lang="en-US">
                <a:latin typeface="Trebuchet MS" charset="0"/>
                <a:ea typeface="MS PGothic" charset="0"/>
              </a:rPr>
              <a:t>Broadcast – Local digital stations are an emerging market</a:t>
            </a:r>
          </a:p>
          <a:p>
            <a:r>
              <a:rPr lang="en-US">
                <a:latin typeface="Trebuchet MS" charset="0"/>
                <a:ea typeface="MS PGothic" charset="0"/>
              </a:rPr>
              <a:t>Established stations offer PSAs</a:t>
            </a:r>
          </a:p>
          <a:p>
            <a:endParaRPr lang="en-US">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Print Ads</a:t>
            </a:r>
            <a:endParaRPr lang="en-US" dirty="0"/>
          </a:p>
        </p:txBody>
      </p:sp>
      <p:sp>
        <p:nvSpPr>
          <p:cNvPr id="185346" name="Content Placeholder 2"/>
          <p:cNvSpPr>
            <a:spLocks noGrp="1"/>
          </p:cNvSpPr>
          <p:nvPr>
            <p:ph idx="1"/>
          </p:nvPr>
        </p:nvSpPr>
        <p:spPr/>
        <p:txBody>
          <a:bodyPr/>
          <a:lstStyle/>
          <a:p>
            <a:r>
              <a:rPr lang="en-US">
                <a:latin typeface="Trebuchet MS" charset="0"/>
                <a:ea typeface="MS PGothic" charset="0"/>
              </a:rPr>
              <a:t>Daily newspaper</a:t>
            </a:r>
          </a:p>
          <a:p>
            <a:r>
              <a:rPr lang="en-US">
                <a:latin typeface="Trebuchet MS" charset="0"/>
                <a:ea typeface="MS PGothic" charset="0"/>
              </a:rPr>
              <a:t>Entertainment and “Milestones” sections</a:t>
            </a:r>
          </a:p>
          <a:p>
            <a:r>
              <a:rPr lang="en-US">
                <a:latin typeface="Trebuchet MS" charset="0"/>
                <a:ea typeface="MS PGothic" charset="0"/>
              </a:rPr>
              <a:t>Local, regional tabloids and mags</a:t>
            </a:r>
          </a:p>
          <a:p>
            <a:r>
              <a:rPr lang="en-US">
                <a:latin typeface="Trebuchet MS" charset="0"/>
                <a:ea typeface="MS PGothic" charset="0"/>
              </a:rPr>
              <a:t>Cost of print ads is high and readership is shrinking, so is it a good buy?</a:t>
            </a:r>
          </a:p>
          <a:p>
            <a:r>
              <a:rPr lang="en-US">
                <a:latin typeface="Trebuchet MS" charset="0"/>
                <a:ea typeface="MS PGothic" charset="0"/>
              </a:rPr>
              <a:t>Don’t forget school publications: monthlies, sports programs, concert programs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Internet Ads</a:t>
            </a:r>
            <a:endParaRPr lang="en-US" dirty="0"/>
          </a:p>
        </p:txBody>
      </p:sp>
      <p:sp>
        <p:nvSpPr>
          <p:cNvPr id="186370" name="Content Placeholder 2"/>
          <p:cNvSpPr>
            <a:spLocks noGrp="1"/>
          </p:cNvSpPr>
          <p:nvPr>
            <p:ph idx="1"/>
          </p:nvPr>
        </p:nvSpPr>
        <p:spPr/>
        <p:txBody>
          <a:bodyPr/>
          <a:lstStyle/>
          <a:p>
            <a:r>
              <a:rPr lang="en-US">
                <a:latin typeface="Trebuchet MS" charset="0"/>
                <a:ea typeface="MS PGothic" charset="0"/>
              </a:rPr>
              <a:t>An emerging market</a:t>
            </a:r>
          </a:p>
          <a:p>
            <a:r>
              <a:rPr lang="en-US">
                <a:latin typeface="Trebuchet MS" charset="0"/>
                <a:ea typeface="MS PGothic" charset="0"/>
              </a:rPr>
              <a:t>Facebook ads</a:t>
            </a:r>
          </a:p>
          <a:p>
            <a:r>
              <a:rPr lang="en-US">
                <a:latin typeface="Trebuchet MS" charset="0"/>
                <a:ea typeface="MS PGothic" charset="0"/>
              </a:rPr>
              <a:t>Go Daddy, etc.</a:t>
            </a:r>
          </a:p>
          <a:p>
            <a:r>
              <a:rPr lang="en-US">
                <a:latin typeface="Trebuchet MS" charset="0"/>
                <a:ea typeface="MS PGothic" charset="0"/>
                <a:hlinkClick r:id="rId2"/>
              </a:rPr>
              <a:t>Groupon</a:t>
            </a:r>
            <a:r>
              <a:rPr lang="en-US">
                <a:latin typeface="Trebuchet MS" charset="0"/>
                <a:ea typeface="MS PGothic" charset="0"/>
              </a:rPr>
              <a:t>, </a:t>
            </a:r>
            <a:r>
              <a:rPr lang="en-US">
                <a:latin typeface="Trebuchet MS" charset="0"/>
                <a:ea typeface="MS PGothic" charset="0"/>
                <a:hlinkClick r:id="rId3"/>
              </a:rPr>
              <a:t>Living Social</a:t>
            </a:r>
            <a:r>
              <a:rPr lang="en-US">
                <a:latin typeface="Trebuchet MS" charset="0"/>
                <a:ea typeface="MS PGothic" charset="0"/>
              </a:rPr>
              <a:t>, </a:t>
            </a:r>
            <a:r>
              <a:rPr lang="en-US">
                <a:latin typeface="Trebuchet MS" charset="0"/>
                <a:ea typeface="MS PGothic" charset="0"/>
                <a:hlinkClick r:id="rId4"/>
              </a:rPr>
              <a:t>Here’s the Deal</a:t>
            </a:r>
            <a:r>
              <a:rPr lang="en-US">
                <a:latin typeface="Trebuchet MS" charset="0"/>
                <a:ea typeface="MS PGothic" charset="0"/>
              </a:rPr>
              <a:t>, </a:t>
            </a:r>
            <a:r>
              <a:rPr lang="nl-NL">
                <a:latin typeface="Trebuchet MS" charset="0"/>
                <a:ea typeface="MS PGothic" charset="0"/>
                <a:hlinkClick r:id="rId5"/>
              </a:rPr>
              <a:t>Sudden Values</a:t>
            </a:r>
            <a:r>
              <a:rPr lang="nl-NL">
                <a:latin typeface="Trebuchet MS" charset="0"/>
                <a:ea typeface="MS PGothic" charset="0"/>
              </a:rPr>
              <a:t>, </a:t>
            </a:r>
            <a:r>
              <a:rPr lang="en-US">
                <a:latin typeface="Trebuchet MS" charset="0"/>
                <a:ea typeface="MS PGothic" charset="0"/>
              </a:rPr>
              <a:t>etc.</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7154" name="Rectangle 1026"/>
          <p:cNvSpPr>
            <a:spLocks noGrp="1" noChangeArrowheads="1"/>
          </p:cNvSpPr>
          <p:nvPr>
            <p:ph type="title"/>
          </p:nvPr>
        </p:nvSpPr>
        <p:spPr>
          <a:xfrm>
            <a:off x="609600" y="76200"/>
            <a:ext cx="7848600" cy="1143000"/>
          </a:xfrm>
        </p:spPr>
        <p:txBody>
          <a:bodyPr/>
          <a:lstStyle/>
          <a:p>
            <a:pPr>
              <a:defRPr/>
            </a:pPr>
            <a:r>
              <a:rPr lang="en-US" sz="3200">
                <a:latin typeface="Trebuchet MS" charset="0"/>
                <a:ea typeface="MS PGothic" charset="0"/>
              </a:rPr>
              <a:t>Components of a Basic Marketing Plan</a:t>
            </a:r>
          </a:p>
        </p:txBody>
      </p:sp>
      <p:sp>
        <p:nvSpPr>
          <p:cNvPr id="232450" name="Rectangle 1027"/>
          <p:cNvSpPr>
            <a:spLocks noGrp="1" noChangeArrowheads="1"/>
          </p:cNvSpPr>
          <p:nvPr>
            <p:ph idx="1"/>
          </p:nvPr>
        </p:nvSpPr>
        <p:spPr>
          <a:xfrm>
            <a:off x="609600" y="1524000"/>
            <a:ext cx="7848600" cy="4648200"/>
          </a:xfrm>
        </p:spPr>
        <p:txBody>
          <a:bodyPr/>
          <a:lstStyle/>
          <a:p>
            <a:pPr>
              <a:lnSpc>
                <a:spcPct val="90000"/>
              </a:lnSpc>
            </a:pPr>
            <a:r>
              <a:rPr lang="en-US" sz="2400">
                <a:latin typeface="Trebuchet MS" charset="0"/>
                <a:ea typeface="MS PGothic" charset="0"/>
              </a:rPr>
              <a:t>Executive Summary (prepare this last) </a:t>
            </a:r>
          </a:p>
          <a:p>
            <a:pPr>
              <a:lnSpc>
                <a:spcPct val="90000"/>
              </a:lnSpc>
            </a:pPr>
            <a:r>
              <a:rPr lang="en-US" sz="2400">
                <a:latin typeface="Trebuchet MS" charset="0"/>
                <a:ea typeface="MS PGothic" charset="0"/>
              </a:rPr>
              <a:t>Chapter Mission Statement (typically focused on present business scope -"who we are and what we do") </a:t>
            </a:r>
          </a:p>
          <a:p>
            <a:pPr>
              <a:lnSpc>
                <a:spcPct val="90000"/>
              </a:lnSpc>
            </a:pPr>
            <a:r>
              <a:rPr lang="en-US" sz="2400">
                <a:latin typeface="Trebuchet MS" charset="0"/>
                <a:ea typeface="MS PGothic" charset="0"/>
              </a:rPr>
              <a:t>Situational Analysis (where are you now?) </a:t>
            </a:r>
          </a:p>
          <a:p>
            <a:pPr>
              <a:lnSpc>
                <a:spcPct val="90000"/>
              </a:lnSpc>
            </a:pPr>
            <a:r>
              <a:rPr lang="en-US" sz="2400">
                <a:latin typeface="Trebuchet MS" charset="0"/>
                <a:ea typeface="MS PGothic" charset="0"/>
              </a:rPr>
              <a:t>Goals and Objectives</a:t>
            </a:r>
          </a:p>
          <a:p>
            <a:pPr>
              <a:lnSpc>
                <a:spcPct val="90000"/>
              </a:lnSpc>
            </a:pPr>
            <a:r>
              <a:rPr lang="en-US" sz="2400">
                <a:latin typeface="Trebuchet MS" charset="0"/>
                <a:ea typeface="MS PGothic" charset="0"/>
              </a:rPr>
              <a:t>Tactics to achieve the objectives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5362" name="Rectangle 1026"/>
          <p:cNvSpPr>
            <a:spLocks noGrp="1" noChangeArrowheads="1"/>
          </p:cNvSpPr>
          <p:nvPr>
            <p:ph type="title"/>
          </p:nvPr>
        </p:nvSpPr>
        <p:spPr/>
        <p:txBody>
          <a:bodyPr/>
          <a:lstStyle/>
          <a:p>
            <a:pPr>
              <a:defRPr/>
            </a:pPr>
            <a:r>
              <a:rPr lang="en-US" dirty="0" smtClean="0">
                <a:latin typeface="Trebuchet MS" charset="0"/>
                <a:ea typeface="MS PGothic" charset="0"/>
              </a:rPr>
              <a:t>Other Advertising </a:t>
            </a:r>
            <a:r>
              <a:rPr lang="en-US" dirty="0">
                <a:latin typeface="Trebuchet MS" charset="0"/>
                <a:ea typeface="MS PGothic" charset="0"/>
              </a:rPr>
              <a:t>Channels</a:t>
            </a:r>
          </a:p>
        </p:txBody>
      </p:sp>
      <p:sp>
        <p:nvSpPr>
          <p:cNvPr id="187394" name="Rectangle 1027"/>
          <p:cNvSpPr>
            <a:spLocks noGrp="1" noChangeArrowheads="1"/>
          </p:cNvSpPr>
          <p:nvPr>
            <p:ph idx="1"/>
          </p:nvPr>
        </p:nvSpPr>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
        <p:nvSpPr>
          <p:cNvPr id="187395" name="Rectangle 8"/>
          <p:cNvSpPr>
            <a:spLocks noChangeArrowheads="1"/>
          </p:cNvSpPr>
          <p:nvPr/>
        </p:nvSpPr>
        <p:spPr bwMode="auto">
          <a:xfrm>
            <a:off x="685800" y="1066800"/>
            <a:ext cx="7543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10000"/>
              </a:spcBef>
              <a:spcAft>
                <a:spcPct val="30000"/>
              </a:spcAft>
              <a:buClr>
                <a:srgbClr val="D47806"/>
              </a:buClr>
            </a:pPr>
            <a:r>
              <a:rPr lang="en-US" sz="2400" b="1" dirty="0">
                <a:solidFill>
                  <a:srgbClr val="704600"/>
                </a:solidFill>
                <a:latin typeface="Trebuchet MS" charset="0"/>
              </a:rPr>
              <a:t>Internal</a:t>
            </a:r>
          </a:p>
          <a:p>
            <a:pPr>
              <a:spcBef>
                <a:spcPct val="10000"/>
              </a:spcBef>
              <a:spcAft>
                <a:spcPct val="30000"/>
              </a:spcAft>
              <a:buClr>
                <a:srgbClr val="D47806"/>
              </a:buClr>
              <a:buFontTx/>
              <a:buChar char="•"/>
            </a:pPr>
            <a:r>
              <a:rPr lang="en-US" sz="2400" dirty="0">
                <a:solidFill>
                  <a:srgbClr val="704600"/>
                </a:solidFill>
                <a:latin typeface="Trebuchet MS" charset="0"/>
              </a:rPr>
              <a:t> Chapter Show Program</a:t>
            </a:r>
          </a:p>
          <a:p>
            <a:pPr>
              <a:spcBef>
                <a:spcPct val="10000"/>
              </a:spcBef>
              <a:spcAft>
                <a:spcPct val="30000"/>
              </a:spcAft>
              <a:buClr>
                <a:srgbClr val="D47806"/>
              </a:buClr>
              <a:buFontTx/>
              <a:buChar char="•"/>
            </a:pPr>
            <a:r>
              <a:rPr lang="en-US" sz="2400" dirty="0">
                <a:solidFill>
                  <a:srgbClr val="704600"/>
                </a:solidFill>
                <a:latin typeface="Trebuchet MS" charset="0"/>
              </a:rPr>
              <a:t> </a:t>
            </a:r>
            <a:r>
              <a:rPr lang="en-US" sz="2400" dirty="0" smtClean="0">
                <a:solidFill>
                  <a:srgbClr val="704600"/>
                </a:solidFill>
                <a:latin typeface="Trebuchet MS" charset="0"/>
              </a:rPr>
              <a:t>FWD </a:t>
            </a:r>
            <a:r>
              <a:rPr lang="en-US" sz="2400" dirty="0" err="1" smtClean="0">
                <a:solidFill>
                  <a:srgbClr val="704600"/>
                </a:solidFill>
                <a:latin typeface="Trebuchet MS" charset="0"/>
              </a:rPr>
              <a:t>Westunes</a:t>
            </a:r>
            <a:endParaRPr lang="en-US" sz="2400" dirty="0">
              <a:solidFill>
                <a:srgbClr val="704600"/>
              </a:solidFill>
              <a:latin typeface="Trebuchet MS" charset="0"/>
            </a:endParaRPr>
          </a:p>
          <a:p>
            <a:pPr>
              <a:spcBef>
                <a:spcPct val="10000"/>
              </a:spcBef>
              <a:spcAft>
                <a:spcPct val="30000"/>
              </a:spcAft>
              <a:buClr>
                <a:srgbClr val="D47806"/>
              </a:buClr>
              <a:buFontTx/>
              <a:buChar char="•"/>
            </a:pPr>
            <a:r>
              <a:rPr lang="en-US" sz="2400" dirty="0">
                <a:solidFill>
                  <a:srgbClr val="704600"/>
                </a:solidFill>
                <a:latin typeface="Trebuchet MS" charset="0"/>
              </a:rPr>
              <a:t> Harmonizer</a:t>
            </a:r>
          </a:p>
          <a:p>
            <a:pPr>
              <a:spcBef>
                <a:spcPct val="10000"/>
              </a:spcBef>
              <a:spcAft>
                <a:spcPct val="30000"/>
              </a:spcAft>
              <a:buClr>
                <a:srgbClr val="D47806"/>
              </a:buClr>
              <a:buFontTx/>
              <a:buChar char="•"/>
            </a:pPr>
            <a:r>
              <a:rPr lang="en-US" sz="2400" dirty="0">
                <a:solidFill>
                  <a:srgbClr val="704600"/>
                </a:solidFill>
                <a:latin typeface="Trebuchet MS" charset="0"/>
              </a:rPr>
              <a:t> Direct mail</a:t>
            </a:r>
          </a:p>
          <a:p>
            <a:pPr>
              <a:spcBef>
                <a:spcPct val="10000"/>
              </a:spcBef>
              <a:spcAft>
                <a:spcPct val="30000"/>
              </a:spcAft>
              <a:buClr>
                <a:srgbClr val="D47806"/>
              </a:buClr>
              <a:buFontTx/>
              <a:buChar char="•"/>
            </a:pPr>
            <a:r>
              <a:rPr lang="en-US" sz="2400" dirty="0">
                <a:solidFill>
                  <a:srgbClr val="704600"/>
                </a:solidFill>
                <a:latin typeface="Trebuchet MS" charset="0"/>
              </a:rPr>
              <a:t>Chapter Newsletter (print and/or electronic)</a:t>
            </a:r>
          </a:p>
          <a:p>
            <a:pPr>
              <a:spcBef>
                <a:spcPct val="10000"/>
              </a:spcBef>
              <a:spcAft>
                <a:spcPct val="30000"/>
              </a:spcAft>
              <a:buClr>
                <a:srgbClr val="D47806"/>
              </a:buClr>
              <a:buFontTx/>
              <a:buChar char="•"/>
            </a:pPr>
            <a:endParaRPr lang="en-US" sz="2400" dirty="0">
              <a:solidFill>
                <a:srgbClr val="704600"/>
              </a:solidFill>
              <a:latin typeface="Trebuchet MS" charset="0"/>
            </a:endParaRPr>
          </a:p>
          <a:p>
            <a:pPr>
              <a:spcBef>
                <a:spcPct val="10000"/>
              </a:spcBef>
              <a:spcAft>
                <a:spcPct val="30000"/>
              </a:spcAft>
              <a:buClr>
                <a:srgbClr val="D47806"/>
              </a:buClr>
              <a:buFontTx/>
              <a:buChar char="•"/>
            </a:pPr>
            <a:endParaRPr lang="en-US" sz="2400" dirty="0">
              <a:solidFill>
                <a:srgbClr val="704600"/>
              </a:solidFill>
              <a:latin typeface="Trebuchet MS"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1970" name="Rectangle 1026"/>
          <p:cNvSpPr>
            <a:spLocks noGrp="1" noChangeArrowheads="1"/>
          </p:cNvSpPr>
          <p:nvPr>
            <p:ph type="title"/>
          </p:nvPr>
        </p:nvSpPr>
        <p:spPr/>
        <p:txBody>
          <a:bodyPr/>
          <a:lstStyle/>
          <a:p>
            <a:pPr>
              <a:defRPr/>
            </a:pPr>
            <a:r>
              <a:rPr lang="en-US" dirty="0" smtClean="0">
                <a:latin typeface="Trebuchet MS" charset="0"/>
                <a:ea typeface="MS PGothic" charset="0"/>
              </a:rPr>
              <a:t>More Advertising Channels</a:t>
            </a:r>
            <a:endParaRPr lang="en-US" dirty="0">
              <a:latin typeface="Trebuchet MS" charset="0"/>
              <a:ea typeface="MS PGothic" charset="0"/>
            </a:endParaRPr>
          </a:p>
        </p:txBody>
      </p:sp>
      <p:graphicFrame>
        <p:nvGraphicFramePr>
          <p:cNvPr id="181258" name="Group 10"/>
          <p:cNvGraphicFramePr>
            <a:graphicFrameLocks noGrp="1"/>
          </p:cNvGraphicFramePr>
          <p:nvPr>
            <p:ph idx="1"/>
          </p:nvPr>
        </p:nvGraphicFramePr>
        <p:xfrm>
          <a:off x="609600" y="1524000"/>
          <a:ext cx="7848600" cy="4876800"/>
        </p:xfrm>
        <a:graphic>
          <a:graphicData uri="http://schemas.openxmlformats.org/drawingml/2006/table">
            <a:tbl>
              <a:tblPr/>
              <a:tblGrid>
                <a:gridCol w="3924300"/>
                <a:gridCol w="3924300"/>
              </a:tblGrid>
              <a:tr h="4876800">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Chamber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CVB Directory</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Billboard</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Web </a:t>
                      </a: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Sites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Posters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Banners at appearances, rehearsal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Coasters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Bookmarks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Business card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Swapping ads</a:t>
                      </a:r>
                    </a:p>
                  </a:txBody>
                  <a:tcPr marL="92336" marR="92336" marT="45701" marB="4570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30000"/>
                        </a:spcAft>
                        <a:buClr>
                          <a:srgbClr val="D47806"/>
                        </a:buClr>
                        <a:buSzTx/>
                        <a:buFontTx/>
                        <a:buNone/>
                        <a:tabLst/>
                      </a:pPr>
                      <a:r>
                        <a:rPr kumimoji="0" lang="en-US" sz="1800" b="1" i="0" u="none" strike="noStrike" cap="none" normalizeH="0" baseline="0" dirty="0">
                          <a:ln>
                            <a:noFill/>
                          </a:ln>
                          <a:solidFill>
                            <a:srgbClr val="704600"/>
                          </a:solidFill>
                          <a:effectLst/>
                          <a:latin typeface="Trebuchet MS" charset="0"/>
                          <a:ea typeface="ヒラギノ角ゴ Pro W3" charset="0"/>
                          <a:cs typeface="ヒラギノ角ゴ Pro W3" charset="0"/>
                        </a:rPr>
                        <a:t>External</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Classified Ads </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hlinkClick r:id=""/>
                        </a:rPr>
                        <a:t>www.craigslist.com</a:t>
                      </a: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 </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Take-One box</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Flyers</a:t>
                      </a:r>
                      <a:endPar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endParaRP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Email</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Movie Ads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Postcards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Media Releases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a:ln>
                            <a:noFill/>
                          </a:ln>
                          <a:solidFill>
                            <a:srgbClr val="704600"/>
                          </a:solidFill>
                          <a:effectLst/>
                          <a:latin typeface="Trebuchet MS" charset="0"/>
                          <a:ea typeface="ヒラギノ角ゴ Pro W3" charset="0"/>
                          <a:cs typeface="ヒラギノ角ゴ Pro W3" charset="0"/>
                        </a:rPr>
                        <a:t>Word of Mouth</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Brochures</a:t>
                      </a:r>
                    </a:p>
                    <a:p>
                      <a:pPr marL="0" marR="0" lvl="0" indent="0" algn="l" defTabSz="914400" rtl="0" eaLnBrk="0" fontAlgn="base" latinLnBrk="0" hangingPunct="0">
                        <a:lnSpc>
                          <a:spcPct val="100000"/>
                        </a:lnSpc>
                        <a:spcBef>
                          <a:spcPct val="10000"/>
                        </a:spcBef>
                        <a:spcAft>
                          <a:spcPct val="30000"/>
                        </a:spcAft>
                        <a:buClr>
                          <a:srgbClr val="D47806"/>
                        </a:buClr>
                        <a:buSzTx/>
                        <a:buFontTx/>
                        <a:buChar char="•"/>
                        <a:tabLst/>
                        <a:defRPr/>
                      </a:pPr>
                      <a:r>
                        <a:rPr kumimoji="0" lang="en-US" sz="1800" b="0" i="0" u="none" strike="noStrike" cap="none" normalizeH="0" baseline="0" dirty="0" smtClean="0">
                          <a:ln>
                            <a:noFill/>
                          </a:ln>
                          <a:solidFill>
                            <a:srgbClr val="704600"/>
                          </a:solidFill>
                          <a:effectLst/>
                          <a:latin typeface="Trebuchet MS" charset="0"/>
                          <a:ea typeface="ヒラギノ角ゴ Pro W3" charset="0"/>
                          <a:cs typeface="ヒラギノ角ゴ Pro W3" charset="0"/>
                        </a:rPr>
                        <a:t>In kind advertising</a:t>
                      </a:r>
                      <a:endParaRPr kumimoji="0" lang="en-US" sz="1800" b="0" i="0" u="none" strike="noStrike" cap="none" normalizeH="0" baseline="0" dirty="0">
                        <a:ln>
                          <a:noFill/>
                        </a:ln>
                        <a:solidFill>
                          <a:srgbClr val="CC0000"/>
                        </a:solidFill>
                        <a:effectLst/>
                        <a:latin typeface="Trebuchet MS" charset="0"/>
                        <a:ea typeface="ヒラギノ角ゴ Pro W3" charset="0"/>
                        <a:cs typeface="ヒラギノ角ゴ Pro W3" charset="0"/>
                      </a:endParaRPr>
                    </a:p>
                  </a:txBody>
                  <a:tcPr marL="92336" marR="92336" marT="45701" marB="45701" horzOverflow="overflow">
                    <a:lnL>
                      <a:noFill/>
                    </a:lnL>
                    <a:lnR>
                      <a:noFill/>
                    </a:lnR>
                    <a:lnT>
                      <a:noFill/>
                    </a:lnT>
                    <a:lnB>
                      <a:noFill/>
                    </a:lnB>
                    <a:lnTlToBr>
                      <a:noFill/>
                    </a:lnTlToBr>
                    <a:lnBlToTr>
                      <a:noFill/>
                    </a:lnBlToTr>
                    <a:noFill/>
                  </a:tcPr>
                </a:tc>
              </a:tr>
            </a:tbl>
          </a:graphicData>
        </a:graphic>
      </p:graphicFrame>
      <p:sp>
        <p:nvSpPr>
          <p:cNvPr id="189445" name="Rectangle 1027"/>
          <p:cNvSpPr>
            <a:spLocks noGrp="1" noChangeArrowheads="1"/>
          </p:cNvSpPr>
          <p:nvPr>
            <p:ph type="body" sz="half" idx="4294967295"/>
          </p:nvPr>
        </p:nvSpPr>
        <p:spPr>
          <a:xfrm>
            <a:off x="0" y="1524000"/>
            <a:ext cx="3848100" cy="4495800"/>
          </a:xfrm>
        </p:spPr>
        <p:txBody>
          <a:bodyPr/>
          <a:lstStyle/>
          <a:p>
            <a:pPr>
              <a:buFontTx/>
              <a:buNone/>
            </a:pPr>
            <a:endParaRPr lang="en-US" sz="2200">
              <a:latin typeface="Trebuchet MS" charset="0"/>
              <a:ea typeface="MS PGothic" charset="0"/>
            </a:endParaRPr>
          </a:p>
          <a:p>
            <a:pPr>
              <a:buFontTx/>
              <a:buNone/>
            </a:pPr>
            <a:endParaRPr lang="en-US" sz="220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1154" name="Rectangle 2"/>
          <p:cNvSpPr>
            <a:spLocks noGrp="1" noChangeArrowheads="1"/>
          </p:cNvSpPr>
          <p:nvPr>
            <p:ph type="title"/>
          </p:nvPr>
        </p:nvSpPr>
        <p:spPr/>
        <p:txBody>
          <a:bodyPr/>
          <a:lstStyle/>
          <a:p>
            <a:pPr>
              <a:defRPr/>
            </a:pPr>
            <a:r>
              <a:rPr lang="en-US">
                <a:latin typeface="Trebuchet MS" charset="0"/>
                <a:ea typeface="MS PGothic" charset="0"/>
              </a:rPr>
              <a:t>Expectations</a:t>
            </a:r>
          </a:p>
        </p:txBody>
      </p:sp>
      <p:sp>
        <p:nvSpPr>
          <p:cNvPr id="238594" name="Rectangle 3"/>
          <p:cNvSpPr>
            <a:spLocks noGrp="1" noChangeArrowheads="1"/>
          </p:cNvSpPr>
          <p:nvPr>
            <p:ph idx="1"/>
          </p:nvPr>
        </p:nvSpPr>
        <p:spPr/>
        <p:txBody>
          <a:bodyPr/>
          <a:lstStyle/>
          <a:p>
            <a:r>
              <a:rPr lang="en-US" sz="3400" dirty="0">
                <a:latin typeface="Trebuchet MS" charset="0"/>
                <a:ea typeface="MS PGothic" charset="0"/>
              </a:rPr>
              <a:t>Did we accomplish and meet your expectations for the Marketing &amp; PR class here at </a:t>
            </a:r>
            <a:r>
              <a:rPr lang="en-US" sz="3400" dirty="0" smtClean="0">
                <a:latin typeface="Trebuchet MS" charset="0"/>
                <a:ea typeface="MS PGothic" charset="0"/>
              </a:rPr>
              <a:t>FWD </a:t>
            </a:r>
            <a:r>
              <a:rPr lang="en-US" sz="3400" dirty="0">
                <a:latin typeface="Trebuchet MS" charset="0"/>
                <a:ea typeface="MS PGothic" charset="0"/>
              </a:rPr>
              <a:t>Leadership Academy?</a:t>
            </a:r>
          </a:p>
          <a:p>
            <a:r>
              <a:rPr lang="en-US" sz="3400" b="1" dirty="0" smtClean="0">
                <a:solidFill>
                  <a:srgbClr val="CC0000"/>
                </a:solidFill>
                <a:latin typeface="Trebuchet MS" charset="0"/>
                <a:ea typeface="MS PGothic" charset="0"/>
              </a:rPr>
              <a:t>Check your </a:t>
            </a:r>
            <a:r>
              <a:rPr lang="ja-JP" altLang="en-US" sz="3400" b="1" dirty="0">
                <a:solidFill>
                  <a:srgbClr val="CC0000"/>
                </a:solidFill>
                <a:latin typeface="Trebuchet MS" charset="0"/>
                <a:ea typeface="MS PGothic" charset="0"/>
              </a:rPr>
              <a:t>“</a:t>
            </a:r>
            <a:r>
              <a:rPr lang="en-US" altLang="ja-JP" sz="3400" b="1" dirty="0">
                <a:solidFill>
                  <a:srgbClr val="CC0000"/>
                </a:solidFill>
                <a:latin typeface="Trebuchet MS" charset="0"/>
                <a:ea typeface="MS PGothic" charset="0"/>
              </a:rPr>
              <a:t>Things to do when I go home lists</a:t>
            </a:r>
            <a:r>
              <a:rPr lang="ja-JP" altLang="en-US" sz="3400" b="1" dirty="0">
                <a:solidFill>
                  <a:srgbClr val="CC0000"/>
                </a:solidFill>
                <a:latin typeface="Trebuchet MS" charset="0"/>
                <a:ea typeface="MS PGothic" charset="0"/>
              </a:rPr>
              <a:t>”</a:t>
            </a:r>
            <a:endParaRPr lang="en-US" altLang="ja-JP" sz="3400" b="1" dirty="0">
              <a:solidFill>
                <a:srgbClr val="CC0000"/>
              </a:solidFill>
              <a:latin typeface="Trebuchet MS" charset="0"/>
              <a:ea typeface="MS PGothic" charset="0"/>
            </a:endParaRPr>
          </a:p>
          <a:p>
            <a:endParaRPr lang="en-US" sz="3400" dirty="0">
              <a:solidFill>
                <a:srgbClr val="CC0000"/>
              </a:solidFill>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8002" name="Rectangle 2"/>
          <p:cNvSpPr>
            <a:spLocks noGrp="1" noChangeArrowheads="1"/>
          </p:cNvSpPr>
          <p:nvPr>
            <p:ph type="ctrTitle"/>
          </p:nvPr>
        </p:nvSpPr>
        <p:spPr>
          <a:xfrm>
            <a:off x="1371600" y="1219200"/>
            <a:ext cx="7391400" cy="3048000"/>
          </a:xfrm>
        </p:spPr>
        <p:txBody>
          <a:bodyPr/>
          <a:lstStyle/>
          <a:p>
            <a:pPr>
              <a:defRPr/>
            </a:pPr>
            <a:r>
              <a:rPr lang="en-US">
                <a:latin typeface="Trebuchet MS" charset="0"/>
                <a:ea typeface="MS PGothic" charset="0"/>
              </a:rPr>
              <a:t>End of this Class, but the </a:t>
            </a:r>
            <a:br>
              <a:rPr lang="en-US">
                <a:latin typeface="Trebuchet MS" charset="0"/>
                <a:ea typeface="MS PGothic" charset="0"/>
              </a:rPr>
            </a:br>
            <a:r>
              <a:rPr lang="en-US">
                <a:solidFill>
                  <a:srgbClr val="FF0066"/>
                </a:solidFill>
                <a:latin typeface="Trebuchet MS" charset="0"/>
                <a:ea typeface="MS PGothic" charset="0"/>
              </a:rPr>
              <a:t>BEGINNING</a:t>
            </a:r>
            <a:r>
              <a:rPr lang="en-US">
                <a:latin typeface="Trebuchet MS" charset="0"/>
                <a:ea typeface="MS PGothic" charset="0"/>
              </a:rPr>
              <a:t> of your success as a </a:t>
            </a:r>
            <a:r>
              <a:rPr lang="ja-JP" altLang="en-US">
                <a:latin typeface="Trebuchet MS" charset="0"/>
                <a:ea typeface="MS PGothic" charset="0"/>
              </a:rPr>
              <a:t>“</a:t>
            </a:r>
            <a:r>
              <a:rPr lang="en-US" altLang="ja-JP">
                <a:latin typeface="Trebuchet MS" charset="0"/>
                <a:ea typeface="MS PGothic" charset="0"/>
              </a:rPr>
              <a:t>facilitator of change</a:t>
            </a:r>
            <a:endParaRPr lang="en-US">
              <a:latin typeface="Trebuchet MS" charset="0"/>
              <a:ea typeface="MS PGothic" charset="0"/>
            </a:endParaRPr>
          </a:p>
        </p:txBody>
      </p:sp>
      <p:sp>
        <p:nvSpPr>
          <p:cNvPr id="240642" name="Rectangle 3"/>
          <p:cNvSpPr>
            <a:spLocks noGrp="1" noChangeArrowheads="1"/>
          </p:cNvSpPr>
          <p:nvPr>
            <p:ph type="subTitle" idx="1"/>
          </p:nvPr>
        </p:nvSpPr>
        <p:spPr>
          <a:xfrm>
            <a:off x="1371600" y="3962400"/>
            <a:ext cx="6400800" cy="685800"/>
          </a:xfrm>
        </p:spPr>
        <p:txBody>
          <a:bodyPr/>
          <a:lstStyle/>
          <a:p>
            <a:r>
              <a:rPr lang="en-US" b="1">
                <a:solidFill>
                  <a:schemeClr val="accent2"/>
                </a:solidFill>
                <a:latin typeface="Trebuchet MS" charset="0"/>
                <a:ea typeface="MS PGothic" charset="0"/>
              </a:rPr>
              <a:t>     </a:t>
            </a:r>
            <a:r>
              <a:rPr lang="en-US" b="1">
                <a:solidFill>
                  <a:srgbClr val="FF0066"/>
                </a:solidFill>
                <a:latin typeface="Trebuchet MS" charset="0"/>
                <a:ea typeface="MS PGothic" charset="0"/>
              </a:rPr>
              <a:t>Go back and make a difference</a:t>
            </a:r>
            <a:endParaRPr lang="en-US">
              <a:solidFill>
                <a:srgbClr val="FF0066"/>
              </a:solidFill>
              <a:latin typeface="Trebuchet MS" charset="0"/>
              <a:ea typeface="MS PGothic" charset="0"/>
            </a:endParaRPr>
          </a:p>
        </p:txBody>
      </p:sp>
      <p:sp>
        <p:nvSpPr>
          <p:cNvPr id="240643" name="Rectangle 4"/>
          <p:cNvSpPr>
            <a:spLocks noChangeArrowheads="1"/>
          </p:cNvSpPr>
          <p:nvPr/>
        </p:nvSpPr>
        <p:spPr bwMode="auto">
          <a:xfrm>
            <a:off x="2005013" y="5029200"/>
            <a:ext cx="204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42" name="Rectangle 2"/>
          <p:cNvSpPr>
            <a:spLocks noGrp="1" noChangeArrowheads="1"/>
          </p:cNvSpPr>
          <p:nvPr>
            <p:ph type="title"/>
          </p:nvPr>
        </p:nvSpPr>
        <p:spPr/>
        <p:txBody>
          <a:bodyPr/>
          <a:lstStyle/>
          <a:p>
            <a:pPr eaLnBrk="1" hangingPunct="1">
              <a:defRPr/>
            </a:pPr>
            <a:r>
              <a:rPr lang="en-US">
                <a:latin typeface="Trebuchet MS" charset="0"/>
                <a:ea typeface="MS PGothic" charset="0"/>
              </a:rPr>
              <a:t>Information Resources</a:t>
            </a:r>
          </a:p>
        </p:txBody>
      </p:sp>
      <p:sp>
        <p:nvSpPr>
          <p:cNvPr id="82950" name="Rectangle 3"/>
          <p:cNvSpPr>
            <a:spLocks noGrp="1" noChangeArrowheads="1"/>
          </p:cNvSpPr>
          <p:nvPr>
            <p:ph idx="1"/>
          </p:nvPr>
        </p:nvSpPr>
        <p:spPr>
          <a:xfrm>
            <a:off x="609600" y="1371600"/>
            <a:ext cx="7848600" cy="4953000"/>
          </a:xfrm>
        </p:spPr>
        <p:txBody>
          <a:bodyPr/>
          <a:lstStyle/>
          <a:p>
            <a:pPr marL="914400" lvl="1" indent="-457200" eaLnBrk="1" hangingPunct="1">
              <a:defRPr/>
            </a:pPr>
            <a:r>
              <a:rPr lang="en-US" sz="2000" b="1" dirty="0" smtClean="0">
                <a:ea typeface="ＭＳ Ｐゴシック" charset="0"/>
              </a:rPr>
              <a:t>Society (online) </a:t>
            </a:r>
            <a:r>
              <a:rPr lang="de-DE" sz="2000" b="1" dirty="0" smtClean="0">
                <a:ea typeface="ＭＳ Ｐゴシック" charset="0"/>
                <a:hlinkClick r:id="rId3"/>
              </a:rPr>
              <a:t>http://www.Barbershop.org</a:t>
            </a:r>
            <a:endParaRPr lang="en-US" sz="2000" b="1" dirty="0">
              <a:ea typeface="ＭＳ Ｐゴシック" charset="0"/>
            </a:endParaRPr>
          </a:p>
          <a:p>
            <a:pPr marL="914400" lvl="1" indent="-457200" eaLnBrk="1" hangingPunct="1">
              <a:defRPr/>
            </a:pPr>
            <a:r>
              <a:rPr lang="en-US" sz="2000" b="1" dirty="0">
                <a:ea typeface="ＭＳ Ｐゴシック" charset="0"/>
              </a:rPr>
              <a:t>Sign up for Livewire </a:t>
            </a:r>
          </a:p>
          <a:p>
            <a:pPr marL="908050" lvl="1" indent="-450850" eaLnBrk="1" hangingPunct="1">
              <a:defRPr/>
            </a:pPr>
            <a:r>
              <a:rPr lang="en-US" sz="2000" b="1" dirty="0" smtClean="0">
                <a:ea typeface="ＭＳ Ｐゴシック" charset="0"/>
              </a:rPr>
              <a:t>District </a:t>
            </a:r>
            <a:r>
              <a:rPr lang="en-US" sz="2000" b="1" dirty="0" smtClean="0">
                <a:ea typeface="ＭＳ Ｐゴシック" charset="0"/>
                <a:hlinkClick r:id="rId4"/>
              </a:rPr>
              <a:t>http://www.farwesterndistrict.org</a:t>
            </a:r>
            <a:endParaRPr lang="en-US" sz="2000" b="1" dirty="0" smtClean="0">
              <a:ea typeface="ＭＳ Ｐゴシック" charset="0"/>
            </a:endParaRPr>
          </a:p>
          <a:p>
            <a:pPr marL="914400" lvl="1" indent="-457200" eaLnBrk="1" hangingPunct="1">
              <a:defRPr/>
            </a:pPr>
            <a:r>
              <a:rPr lang="en-US" sz="2000" b="1" dirty="0" smtClean="0">
                <a:ea typeface="ＭＳ Ｐゴシック" charset="0"/>
              </a:rPr>
              <a:t>People</a:t>
            </a:r>
          </a:p>
          <a:p>
            <a:pPr marL="914400" lvl="1" indent="-457200" eaLnBrk="1" hangingPunct="1">
              <a:defRPr/>
            </a:pPr>
            <a:r>
              <a:rPr lang="en-US" sz="2000" b="1" dirty="0" smtClean="0">
                <a:ea typeface="ＭＳ Ｐゴシック" charset="0"/>
              </a:rPr>
              <a:t>Internet Links </a:t>
            </a:r>
            <a:endParaRPr lang="en-US" sz="2000" b="1" dirty="0">
              <a:ea typeface="ＭＳ Ｐゴシック" charset="0"/>
            </a:endParaRPr>
          </a:p>
          <a:p>
            <a:pPr marL="914400" lvl="1" indent="-457200" eaLnBrk="1" hangingPunct="1">
              <a:defRPr/>
            </a:pPr>
            <a:r>
              <a:rPr lang="en-US" sz="2000" b="1" dirty="0" smtClean="0">
                <a:ea typeface="ＭＳ Ｐゴシック" charset="0"/>
              </a:rPr>
              <a:t>Leadership </a:t>
            </a:r>
            <a:r>
              <a:rPr lang="en-US" sz="2000" b="1" dirty="0">
                <a:ea typeface="ＭＳ Ｐゴシック" charset="0"/>
              </a:rPr>
              <a:t>Academy</a:t>
            </a:r>
          </a:p>
          <a:p>
            <a:pPr marL="914400" lvl="1" indent="-457200" eaLnBrk="1" hangingPunct="1">
              <a:defRPr/>
            </a:pPr>
            <a:r>
              <a:rPr lang="en-US" sz="2000" b="1" dirty="0">
                <a:ea typeface="ＭＳ Ｐゴシック" charset="0"/>
              </a:rPr>
              <a:t>Harmony </a:t>
            </a:r>
            <a:r>
              <a:rPr lang="en-US" sz="2000" b="1" dirty="0" smtClean="0">
                <a:ea typeface="ＭＳ Ｐゴシック" charset="0"/>
              </a:rPr>
              <a:t>University</a:t>
            </a:r>
            <a:endParaRPr lang="en-US" sz="2000" b="1" dirty="0">
              <a:ea typeface="ＭＳ Ｐゴシック" charset="0"/>
            </a:endParaRPr>
          </a:p>
          <a:p>
            <a:pPr marL="914400" lvl="1" indent="-457200" eaLnBrk="1" hangingPunct="1">
              <a:defRPr/>
            </a:pPr>
            <a:r>
              <a:rPr lang="en-US" sz="2000" b="1" dirty="0">
                <a:ea typeface="ＭＳ Ｐゴシック" charset="0"/>
              </a:rPr>
              <a:t>Podcasts </a:t>
            </a:r>
            <a:r>
              <a:rPr lang="en-US" sz="2000" b="1" dirty="0">
                <a:ea typeface="ＭＳ Ｐゴシック" charset="0"/>
                <a:hlinkClick r:id=""/>
              </a:rPr>
              <a:t>www.itunes.com</a:t>
            </a:r>
            <a:r>
              <a:rPr lang="en-US" sz="2000" b="1" dirty="0">
                <a:ea typeface="ＭＳ Ｐゴシック" charset="0"/>
              </a:rPr>
              <a:t>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0050" name="Rectangle 1026"/>
          <p:cNvSpPr>
            <a:spLocks noGrp="1" noChangeArrowheads="1"/>
          </p:cNvSpPr>
          <p:nvPr>
            <p:ph type="title"/>
          </p:nvPr>
        </p:nvSpPr>
        <p:spPr>
          <a:xfrm>
            <a:off x="609600" y="0"/>
            <a:ext cx="7848600" cy="1143000"/>
          </a:xfrm>
        </p:spPr>
        <p:txBody>
          <a:bodyPr/>
          <a:lstStyle/>
          <a:p>
            <a:pPr>
              <a:defRPr/>
            </a:pPr>
            <a:r>
              <a:rPr lang="en-US" dirty="0" smtClean="0">
                <a:latin typeface="Trebuchet MS" charset="0"/>
                <a:ea typeface="MS PGothic" charset="0"/>
              </a:rPr>
              <a:t>Build </a:t>
            </a:r>
            <a:r>
              <a:rPr lang="en-US" dirty="0">
                <a:latin typeface="Trebuchet MS" charset="0"/>
                <a:ea typeface="MS PGothic" charset="0"/>
              </a:rPr>
              <a:t>Your Marketing Team</a:t>
            </a:r>
          </a:p>
        </p:txBody>
      </p:sp>
      <p:sp>
        <p:nvSpPr>
          <p:cNvPr id="99330" name="Rectangle 1027"/>
          <p:cNvSpPr>
            <a:spLocks noGrp="1" noChangeArrowheads="1"/>
          </p:cNvSpPr>
          <p:nvPr>
            <p:ph idx="1"/>
          </p:nvPr>
        </p:nvSpPr>
        <p:spPr>
          <a:xfrm>
            <a:off x="609600" y="1143000"/>
            <a:ext cx="7848600" cy="5105400"/>
          </a:xfrm>
        </p:spPr>
        <p:txBody>
          <a:bodyPr/>
          <a:lstStyle/>
          <a:p>
            <a:pPr>
              <a:buFontTx/>
              <a:buNone/>
            </a:pPr>
            <a:r>
              <a:rPr lang="en-US" sz="2800" b="1" dirty="0">
                <a:latin typeface="Trebuchet MS" charset="0"/>
                <a:ea typeface="MS PGothic" charset="0"/>
              </a:rPr>
              <a:t>Assemble talent to compliment your skills</a:t>
            </a:r>
          </a:p>
          <a:p>
            <a:r>
              <a:rPr lang="en-US" sz="2400" b="1" dirty="0">
                <a:latin typeface="Trebuchet MS" charset="0"/>
                <a:ea typeface="MS PGothic" charset="0"/>
              </a:rPr>
              <a:t>Consider the skills </a:t>
            </a:r>
            <a:r>
              <a:rPr lang="en-US" sz="2400" b="1" dirty="0" smtClean="0">
                <a:latin typeface="Trebuchet MS" charset="0"/>
                <a:ea typeface="MS PGothic" charset="0"/>
              </a:rPr>
              <a:t>needed in your job</a:t>
            </a:r>
            <a:endParaRPr lang="en-US" sz="2400" b="1" dirty="0">
              <a:latin typeface="Trebuchet MS" charset="0"/>
              <a:ea typeface="MS PGothic" charset="0"/>
            </a:endParaRPr>
          </a:p>
          <a:p>
            <a:r>
              <a:rPr lang="en-US" sz="2400" b="1" dirty="0">
                <a:latin typeface="Trebuchet MS" charset="0"/>
                <a:ea typeface="MS PGothic" charset="0"/>
              </a:rPr>
              <a:t>Who in your chorus has those skills?</a:t>
            </a:r>
          </a:p>
          <a:p>
            <a:r>
              <a:rPr lang="en-US" sz="2400" b="1" dirty="0">
                <a:latin typeface="Trebuchet MS" charset="0"/>
                <a:ea typeface="MS PGothic" charset="0"/>
              </a:rPr>
              <a:t>Are their some outside the chorus that you can bring in?</a:t>
            </a:r>
          </a:p>
          <a:p>
            <a:r>
              <a:rPr lang="en-US" sz="2400" b="1" dirty="0">
                <a:latin typeface="Trebuchet MS" charset="0"/>
                <a:ea typeface="MS PGothic" charset="0"/>
              </a:rPr>
              <a:t>Make a list now of needs and possible team members</a:t>
            </a:r>
            <a:endParaRPr lang="en-US" sz="24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latin typeface="Trebuchet MS" charset="0"/>
                <a:ea typeface="MS PGothic" charset="0"/>
              </a:rPr>
              <a:t>Tools of the Marketing Trade</a:t>
            </a:r>
            <a:endParaRPr lang="en-US" dirty="0">
              <a:latin typeface="Trebuchet MS" charset="0"/>
              <a:ea typeface="MS PGothic" charset="0"/>
            </a:endParaRPr>
          </a:p>
        </p:txBody>
      </p:sp>
      <p:sp>
        <p:nvSpPr>
          <p:cNvPr id="101378" name="Content Placeholder 2"/>
          <p:cNvSpPr>
            <a:spLocks noGrp="1"/>
          </p:cNvSpPr>
          <p:nvPr>
            <p:ph idx="1"/>
          </p:nvPr>
        </p:nvSpPr>
        <p:spPr/>
        <p:txBody>
          <a:bodyPr/>
          <a:lstStyle/>
          <a:p>
            <a:pPr>
              <a:buFontTx/>
              <a:buNone/>
            </a:pPr>
            <a:r>
              <a:rPr lang="en-US" sz="3600" dirty="0" smtClean="0">
                <a:latin typeface="Trebuchet MS" charset="0"/>
                <a:ea typeface="MS PGothic" charset="0"/>
              </a:rPr>
              <a:t>You and your team are the chief money earning element of your chapter.</a:t>
            </a:r>
          </a:p>
          <a:p>
            <a:pPr>
              <a:buFontTx/>
              <a:buNone/>
            </a:pPr>
            <a:r>
              <a:rPr lang="en-US" sz="3600" dirty="0" smtClean="0">
                <a:latin typeface="Trebuchet MS" charset="0"/>
                <a:ea typeface="MS PGothic" charset="0"/>
              </a:rPr>
              <a:t>These are the people, materials and techniques that will help you do your job.</a:t>
            </a:r>
            <a:endParaRPr lang="en-US" sz="3600" dirty="0">
              <a:latin typeface="Trebuchet MS" charset="0"/>
              <a:ea typeface="MS PGothic" charset="0"/>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5586" name="Rectangle 2"/>
          <p:cNvSpPr>
            <a:spLocks noGrp="1" noChangeArrowheads="1"/>
          </p:cNvSpPr>
          <p:nvPr>
            <p:ph type="title"/>
          </p:nvPr>
        </p:nvSpPr>
        <p:spPr/>
        <p:txBody>
          <a:bodyPr/>
          <a:lstStyle/>
          <a:p>
            <a:pPr>
              <a:defRPr/>
            </a:pPr>
            <a:r>
              <a:rPr lang="en-US" dirty="0">
                <a:latin typeface="Trebuchet MS" charset="0"/>
                <a:ea typeface="MS PGothic" charset="0"/>
              </a:rPr>
              <a:t>Tools of the Trade</a:t>
            </a:r>
          </a:p>
        </p:txBody>
      </p:sp>
      <p:sp>
        <p:nvSpPr>
          <p:cNvPr id="77826" name="Rectangle 3"/>
          <p:cNvSpPr>
            <a:spLocks noGrp="1" noChangeArrowheads="1"/>
          </p:cNvSpPr>
          <p:nvPr>
            <p:ph idx="1"/>
          </p:nvPr>
        </p:nvSpPr>
        <p:spPr>
          <a:xfrm>
            <a:off x="838200" y="1295400"/>
            <a:ext cx="7848600" cy="4800600"/>
          </a:xfrm>
        </p:spPr>
        <p:txBody>
          <a:bodyPr/>
          <a:lstStyle/>
          <a:p>
            <a:pPr>
              <a:lnSpc>
                <a:spcPct val="90000"/>
              </a:lnSpc>
              <a:buFontTx/>
              <a:buNone/>
            </a:pPr>
            <a:r>
              <a:rPr lang="en-US" sz="2200" b="1" dirty="0">
                <a:latin typeface="Trebuchet MS" charset="0"/>
                <a:ea typeface="MS PGothic" charset="0"/>
              </a:rPr>
              <a:t>COMMUNICATIONS – Developing a public presence</a:t>
            </a:r>
          </a:p>
          <a:p>
            <a:pPr>
              <a:lnSpc>
                <a:spcPct val="90000"/>
              </a:lnSpc>
            </a:pPr>
            <a:r>
              <a:rPr lang="en-US" sz="2200" dirty="0">
                <a:latin typeface="Trebuchet MS" charset="0"/>
                <a:ea typeface="MS PGothic" charset="0"/>
              </a:rPr>
              <a:t>WEBSITE – Outreach to the community and essential communications tool for the chorus.</a:t>
            </a:r>
          </a:p>
          <a:p>
            <a:pPr>
              <a:lnSpc>
                <a:spcPct val="90000"/>
              </a:lnSpc>
            </a:pPr>
            <a:r>
              <a:rPr lang="en-US" sz="2200" dirty="0" smtClean="0">
                <a:latin typeface="Trebuchet MS" charset="0"/>
                <a:ea typeface="MS PGothic" charset="0"/>
              </a:rPr>
              <a:t>FACEBOOK PAGE </a:t>
            </a:r>
            <a:r>
              <a:rPr lang="en-US" sz="2200" dirty="0">
                <a:latin typeface="Trebuchet MS" charset="0"/>
                <a:ea typeface="MS PGothic" charset="0"/>
              </a:rPr>
              <a:t>– </a:t>
            </a:r>
            <a:r>
              <a:rPr lang="en-US" sz="2200" dirty="0">
                <a:latin typeface="Trebuchet MS" charset="0"/>
                <a:ea typeface="MS PGothic" charset="0"/>
                <a:hlinkClick r:id="rId3"/>
              </a:rPr>
              <a:t>Facebook </a:t>
            </a:r>
            <a:r>
              <a:rPr lang="en-US" sz="2200" dirty="0">
                <a:latin typeface="Trebuchet MS" charset="0"/>
                <a:ea typeface="MS PGothic" charset="0"/>
              </a:rPr>
              <a:t>is a virtual afterglow for the chorus, your fans, family and friends. Post informal photos and invitations to events.</a:t>
            </a:r>
            <a:endParaRPr lang="en-US" altLang="ja-JP" sz="2200" dirty="0">
              <a:latin typeface="Trebuchet MS" charset="0"/>
              <a:ea typeface="MS PGothic" charset="0"/>
            </a:endParaRPr>
          </a:p>
          <a:p>
            <a:pPr>
              <a:lnSpc>
                <a:spcPct val="90000"/>
              </a:lnSpc>
            </a:pPr>
            <a:r>
              <a:rPr lang="en-US" sz="2200" dirty="0">
                <a:latin typeface="Trebuchet MS" charset="0"/>
                <a:ea typeface="MS PGothic" charset="0"/>
              </a:rPr>
              <a:t>EMAIL </a:t>
            </a:r>
            <a:r>
              <a:rPr lang="en-US" sz="2200" dirty="0" smtClean="0">
                <a:latin typeface="Trebuchet MS" charset="0"/>
                <a:ea typeface="MS PGothic" charset="0"/>
              </a:rPr>
              <a:t>ADDRESS</a:t>
            </a:r>
          </a:p>
          <a:p>
            <a:pPr>
              <a:lnSpc>
                <a:spcPct val="90000"/>
              </a:lnSpc>
            </a:pPr>
            <a:r>
              <a:rPr lang="en-US" sz="2200" dirty="0" smtClean="0">
                <a:latin typeface="Trebuchet MS" charset="0"/>
                <a:ea typeface="MS PGothic" charset="0"/>
              </a:rPr>
              <a:t>EMAILED information to your mailing list</a:t>
            </a:r>
            <a:endParaRPr lang="en-US" sz="2200" dirty="0">
              <a:latin typeface="Trebuchet MS" charset="0"/>
              <a:ea typeface="MS PGothic" charset="0"/>
            </a:endParaRPr>
          </a:p>
          <a:p>
            <a:pPr>
              <a:lnSpc>
                <a:spcPct val="90000"/>
              </a:lnSpc>
            </a:pPr>
            <a:r>
              <a:rPr lang="en-US" sz="2200" dirty="0">
                <a:latin typeface="Trebuchet MS" charset="0"/>
                <a:ea typeface="MS PGothic" charset="0"/>
              </a:rPr>
              <a:t>VOICE MAIL – Set this up for Singing Valentines, show tickets, and whenever demand would make this a good idea.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1_BHS Slide Template">
  <a:themeElements>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fontScheme name="1_BHS Slide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1_BHS Slide Template 1">
        <a:dk1>
          <a:srgbClr val="777777"/>
        </a:dk1>
        <a:lt1>
          <a:srgbClr val="FFFFFF"/>
        </a:lt1>
        <a:dk2>
          <a:srgbClr val="3C78B4"/>
        </a:dk2>
        <a:lt2>
          <a:srgbClr val="808080"/>
        </a:lt2>
        <a:accent1>
          <a:srgbClr val="FF9933"/>
        </a:accent1>
        <a:accent2>
          <a:srgbClr val="73C200"/>
        </a:accent2>
        <a:accent3>
          <a:srgbClr val="FFFFFF"/>
        </a:accent3>
        <a:accent4>
          <a:srgbClr val="656565"/>
        </a:accent4>
        <a:accent5>
          <a:srgbClr val="FFCAAD"/>
        </a:accent5>
        <a:accent6>
          <a:srgbClr val="68B000"/>
        </a:accent6>
        <a:hlink>
          <a:srgbClr val="6D8BE9"/>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4620</TotalTime>
  <Words>3273</Words>
  <Application>Microsoft Macintosh PowerPoint</Application>
  <PresentationFormat>On-screen Show (4:3)</PresentationFormat>
  <Paragraphs>478</Paragraphs>
  <Slides>53</Slides>
  <Notes>48</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1_BHS Slide Template</vt:lpstr>
      <vt:lpstr>Marketing &amp; Public Relations FWD LEADERSHIP ACADEMY</vt:lpstr>
      <vt:lpstr>Marketing, Promotion,  Public Relations &amp; Publicity</vt:lpstr>
      <vt:lpstr>Recommended Activities: </vt:lpstr>
      <vt:lpstr>Recommended Activities: </vt:lpstr>
      <vt:lpstr>Components of a Basic Marketing Plan</vt:lpstr>
      <vt:lpstr>Information Resources</vt:lpstr>
      <vt:lpstr>Build Your Marketing Team</vt:lpstr>
      <vt:lpstr>Tools of the Marketing Trade</vt:lpstr>
      <vt:lpstr>Tools of the Trade</vt:lpstr>
      <vt:lpstr>Tools of the Trade</vt:lpstr>
      <vt:lpstr>Social media overview</vt:lpstr>
      <vt:lpstr>Social media tools</vt:lpstr>
      <vt:lpstr>Chapter websites</vt:lpstr>
      <vt:lpstr>5 things a public-facing website should have</vt:lpstr>
      <vt:lpstr>Internal Communications</vt:lpstr>
      <vt:lpstr>How Members can help Marketing</vt:lpstr>
      <vt:lpstr>Expand your public</vt:lpstr>
      <vt:lpstr>Get buy-in from schools</vt:lpstr>
      <vt:lpstr>Active Business Card</vt:lpstr>
      <vt:lpstr>Give people a reason to ask</vt:lpstr>
      <vt:lpstr>Group Question </vt:lpstr>
      <vt:lpstr>Arrange for Public Performances</vt:lpstr>
      <vt:lpstr>Singing Valentines</vt:lpstr>
      <vt:lpstr>Donors &amp; Sponsorships</vt:lpstr>
      <vt:lpstr>Performing Arts Grants</vt:lpstr>
      <vt:lpstr>Tools of the Trade - Marketing</vt:lpstr>
      <vt:lpstr>Customer Mailing Lists</vt:lpstr>
      <vt:lpstr>Customer Mailing Lists</vt:lpstr>
      <vt:lpstr>Public Relations – placing stories</vt:lpstr>
      <vt:lpstr>Developing stories for the media</vt:lpstr>
      <vt:lpstr>Human Interest Stories</vt:lpstr>
      <vt:lpstr>Achievements By Locals</vt:lpstr>
      <vt:lpstr>Study the publications</vt:lpstr>
      <vt:lpstr>Print Media</vt:lpstr>
      <vt:lpstr>Face-To-Face Meetings</vt:lpstr>
      <vt:lpstr>Public Relations Tools</vt:lpstr>
      <vt:lpstr>Public Relations Tools</vt:lpstr>
      <vt:lpstr>Public Relations Tools</vt:lpstr>
      <vt:lpstr>Public Relations Tools</vt:lpstr>
      <vt:lpstr>Best Ways to Approach the Media </vt:lpstr>
      <vt:lpstr>Explore Local Publications</vt:lpstr>
      <vt:lpstr>Partner with Organizations</vt:lpstr>
      <vt:lpstr>Advertising</vt:lpstr>
      <vt:lpstr>Public Service Announcements</vt:lpstr>
      <vt:lpstr>Paid Advertising</vt:lpstr>
      <vt:lpstr>Radio</vt:lpstr>
      <vt:lpstr>Television </vt:lpstr>
      <vt:lpstr>Print Ads</vt:lpstr>
      <vt:lpstr>Internet Ads</vt:lpstr>
      <vt:lpstr>Other Advertising Channels</vt:lpstr>
      <vt:lpstr>More Advertising Channels</vt:lpstr>
      <vt:lpstr>Expectations</vt:lpstr>
      <vt:lpstr>End of this Class, but the  BEGINNING of your success as a “facilitator of change</vt:lpstr>
    </vt:vector>
  </TitlesOfParts>
  <Company>Noteworthy Marketing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COTS Marketing &amp; PR 202 8.0</dc:title>
  <dc:creator>Craig</dc:creator>
  <cp:lastModifiedBy>David J Melville</cp:lastModifiedBy>
  <cp:revision>213</cp:revision>
  <cp:lastPrinted>2013-02-13T16:27:49Z</cp:lastPrinted>
  <dcterms:created xsi:type="dcterms:W3CDTF">2009-01-06T15:54:30Z</dcterms:created>
  <dcterms:modified xsi:type="dcterms:W3CDTF">2015-02-28T06:48:05Z</dcterms:modified>
</cp:coreProperties>
</file>