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59" r:id="rId5"/>
    <p:sldId id="260" r:id="rId6"/>
    <p:sldId id="262" r:id="rId7"/>
    <p:sldId id="261" r:id="rId8"/>
    <p:sldId id="268" r:id="rId9"/>
    <p:sldId id="265" r:id="rId10"/>
    <p:sldId id="273" r:id="rId11"/>
    <p:sldId id="267" r:id="rId12"/>
    <p:sldId id="269" r:id="rId13"/>
    <p:sldId id="282" r:id="rId14"/>
    <p:sldId id="271" r:id="rId15"/>
    <p:sldId id="272" r:id="rId16"/>
    <p:sldId id="274" r:id="rId17"/>
    <p:sldId id="264" r:id="rId18"/>
    <p:sldId id="258" r:id="rId19"/>
    <p:sldId id="278" r:id="rId20"/>
    <p:sldId id="270" r:id="rId21"/>
    <p:sldId id="263" r:id="rId22"/>
    <p:sldId id="279" r:id="rId23"/>
    <p:sldId id="280" r:id="rId24"/>
    <p:sldId id="266" r:id="rId25"/>
    <p:sldId id="277" r:id="rId26"/>
    <p:sldId id="275" r:id="rId27"/>
    <p:sldId id="276" r:id="rId28"/>
    <p:sldId id="281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 varScale="1">
        <p:scale>
          <a:sx n="104" d="100"/>
          <a:sy n="104" d="100"/>
        </p:scale>
        <p:origin x="628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79FF3D0-D4C3-42D3-9892-75626BA2F397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DA47AAC-A50C-4F63-B0F6-23D2DFD110A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Mike.cating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Membership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Leadership </a:t>
            </a:r>
            <a:r>
              <a:rPr lang="en-US" smtClean="0"/>
              <a:t>Academy </a:t>
            </a:r>
            <a:r>
              <a:rPr lang="en-US" smtClean="0"/>
              <a:t>2015</a:t>
            </a:r>
            <a:endParaRPr lang="en-US" dirty="0" smtClean="0"/>
          </a:p>
          <a:p>
            <a:r>
              <a:rPr lang="en-US" dirty="0" smtClean="0"/>
              <a:t>Mike </a:t>
            </a:r>
            <a:r>
              <a:rPr lang="en-US" dirty="0" err="1" smtClean="0"/>
              <a:t>Cating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56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are you here?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Name, Chapter, What You Want Out of This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3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Word’s Getting 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Deke Sharon: “If you want to learn to sing great a cappella, sing Barbershop.”</a:t>
            </a:r>
          </a:p>
          <a:p>
            <a:r>
              <a:rPr lang="en-US" dirty="0" smtClean="0"/>
              <a:t>Alton Brown: “A good stew is like a great Barbershop quartet: each ingredient is present and blends perfectly.”</a:t>
            </a:r>
          </a:p>
          <a:p>
            <a:r>
              <a:rPr lang="en-US" dirty="0" smtClean="0"/>
              <a:t>Jimmy Fallon regularly singing Barbershop on network TV</a:t>
            </a:r>
          </a:p>
          <a:p>
            <a:r>
              <a:rPr lang="en-US" dirty="0" smtClean="0"/>
              <a:t>A Mighty Wind performing in </a:t>
            </a:r>
            <a:r>
              <a:rPr lang="en-US" dirty="0" err="1" smtClean="0"/>
              <a:t>Bioshock</a:t>
            </a:r>
            <a:r>
              <a:rPr lang="en-US" dirty="0" smtClean="0"/>
              <a:t>: Infinite</a:t>
            </a:r>
          </a:p>
          <a:p>
            <a:r>
              <a:rPr lang="en-US" dirty="0" smtClean="0"/>
              <a:t>ACDA Partnership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394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Chapter in the Community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639330"/>
            <a:ext cx="51816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5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Community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It’s about sharing your gift – and not expecting immediate gratification!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Build long-lasting relationships with organizations that make a difference in the community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Building relationships builds trust in and visibility for your organization. This in turn builds your perception as a successful organization. </a:t>
            </a:r>
            <a:r>
              <a:rPr lang="en-US" b="1" dirty="0" smtClean="0">
                <a:solidFill>
                  <a:schemeClr val="tx1"/>
                </a:solidFill>
              </a:rPr>
              <a:t>People want to belong to successful organizations.</a:t>
            </a:r>
          </a:p>
          <a:p>
            <a:r>
              <a:rPr lang="en-US" dirty="0">
                <a:solidFill>
                  <a:schemeClr val="tx1"/>
                </a:solidFill>
              </a:rPr>
              <a:t>Exercise: What events/activities can we plan to build and strengthen our relationships in the community?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6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Recruiting vs. Retention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Two sides of the same coin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If you can’t recruit, you can’t replace attrition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If you can’t retain, you can’t grow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Retention is the most important factor in long-term sustainability of the chapter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As Membership VP, you’re crucially responsible for both!</a:t>
            </a:r>
          </a:p>
        </p:txBody>
      </p:sp>
    </p:spTree>
    <p:extLst>
      <p:ext uri="{BB962C8B-B14F-4D97-AF65-F5344CB8AC3E}">
        <p14:creationId xmlns:p14="http://schemas.microsoft.com/office/powerpoint/2010/main" val="171020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>The Membership VP’s Role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You are NOT the guy who does all the recruiting, communicating and retention!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Your responsibility is to </a:t>
            </a:r>
            <a:r>
              <a:rPr lang="en-US" b="1" dirty="0" smtClean="0">
                <a:solidFill>
                  <a:schemeClr val="tx1"/>
                </a:solidFill>
              </a:rPr>
              <a:t>construct and execute a successful recruiting and retention plan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Recruit using all your chapter’s tools (you + all members)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Ensure your members are enjoying the experience (you + Program VP + Director + Music VP)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Maintain contact with your alumni (you + Marketing)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Build relationships in the community (you + Board + Director)</a:t>
            </a:r>
          </a:p>
          <a:p>
            <a:pPr lvl="1"/>
            <a:r>
              <a:rPr lang="en-US" sz="2000" dirty="0" smtClean="0">
                <a:solidFill>
                  <a:schemeClr val="tx1"/>
                </a:solidFill>
              </a:rPr>
              <a:t>Maximize the use of your most limiting resource (which is…)</a:t>
            </a:r>
          </a:p>
        </p:txBody>
      </p:sp>
    </p:spTree>
    <p:extLst>
      <p:ext uri="{BB962C8B-B14F-4D97-AF65-F5344CB8AC3E}">
        <p14:creationId xmlns:p14="http://schemas.microsoft.com/office/powerpoint/2010/main" val="210956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Chapter, Know Thyself!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fontAlgn="base"/>
            <a:r>
              <a:rPr lang="en-US" dirty="0">
                <a:solidFill>
                  <a:schemeClr val="tx1"/>
                </a:solidFill>
              </a:rPr>
              <a:t>What is your chapter mission?</a:t>
            </a:r>
          </a:p>
          <a:p>
            <a:pPr lvl="1" fontAlgn="base"/>
            <a:r>
              <a:rPr lang="en-US" dirty="0">
                <a:solidFill>
                  <a:schemeClr val="tx1"/>
                </a:solidFill>
              </a:rPr>
              <a:t>Competition, performance, social, quartet, community, ???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Be true to your mission </a:t>
            </a:r>
            <a:r>
              <a:rPr lang="en-US" dirty="0" smtClean="0">
                <a:solidFill>
                  <a:schemeClr val="tx1"/>
                </a:solidFill>
              </a:rPr>
              <a:t>in all aspects of membership</a:t>
            </a:r>
            <a:endParaRPr lang="en-US" dirty="0">
              <a:solidFill>
                <a:schemeClr val="tx1"/>
              </a:solidFill>
            </a:endParaRP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“Walk the talk”</a:t>
            </a:r>
          </a:p>
          <a:p>
            <a:pPr lvl="1" fontAlgn="base"/>
            <a:r>
              <a:rPr lang="en-US" dirty="0">
                <a:solidFill>
                  <a:schemeClr val="tx1"/>
                </a:solidFill>
              </a:rPr>
              <a:t>Match your audition process to your mission</a:t>
            </a:r>
          </a:p>
          <a:p>
            <a:pPr lvl="1" fontAlgn="base"/>
            <a:r>
              <a:rPr lang="en-US" dirty="0">
                <a:solidFill>
                  <a:schemeClr val="tx1"/>
                </a:solidFill>
              </a:rPr>
              <a:t>Attendance expectations</a:t>
            </a:r>
          </a:p>
          <a:p>
            <a:pPr lvl="1" fontAlgn="base"/>
            <a:r>
              <a:rPr lang="en-US" dirty="0">
                <a:solidFill>
                  <a:schemeClr val="tx1"/>
                </a:solidFill>
              </a:rPr>
              <a:t>Learning tracks, </a:t>
            </a:r>
            <a:r>
              <a:rPr lang="en-US" dirty="0" err="1">
                <a:solidFill>
                  <a:schemeClr val="tx1"/>
                </a:solidFill>
              </a:rPr>
              <a:t>eval</a:t>
            </a:r>
            <a:r>
              <a:rPr lang="en-US" dirty="0">
                <a:solidFill>
                  <a:schemeClr val="tx1"/>
                </a:solidFill>
              </a:rPr>
              <a:t> tracks,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19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1: Person to Guest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8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got you started on Barbershop?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7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can you recruit?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US" dirty="0" smtClean="0"/>
              <a:t>Guys </a:t>
            </a:r>
            <a:r>
              <a:rPr lang="en-US" dirty="0"/>
              <a:t>who previously didn’t have </a:t>
            </a:r>
            <a:r>
              <a:rPr lang="en-US" dirty="0" smtClean="0"/>
              <a:t>time</a:t>
            </a:r>
          </a:p>
          <a:p>
            <a:pPr lvl="1" fontAlgn="base"/>
            <a:r>
              <a:rPr lang="en-US" dirty="0" smtClean="0"/>
              <a:t>Ex: College student who just graduated</a:t>
            </a:r>
          </a:p>
          <a:p>
            <a:pPr fontAlgn="base"/>
            <a:r>
              <a:rPr lang="en-US" dirty="0"/>
              <a:t>Guys who have taken a break from </a:t>
            </a:r>
            <a:r>
              <a:rPr lang="en-US" dirty="0" smtClean="0"/>
              <a:t>singing</a:t>
            </a:r>
          </a:p>
          <a:p>
            <a:pPr lvl="1" fontAlgn="base"/>
            <a:r>
              <a:rPr lang="en-US" dirty="0" smtClean="0"/>
              <a:t>Ex: Guy who focused on his children growing up</a:t>
            </a:r>
            <a:endParaRPr lang="en-US" dirty="0"/>
          </a:p>
          <a:p>
            <a:pPr fontAlgn="base"/>
            <a:r>
              <a:rPr lang="en-US" dirty="0"/>
              <a:t>Former chapter </a:t>
            </a:r>
            <a:r>
              <a:rPr lang="en-US" dirty="0" smtClean="0"/>
              <a:t>members</a:t>
            </a:r>
            <a:endParaRPr lang="en-US" dirty="0"/>
          </a:p>
          <a:p>
            <a:pPr fontAlgn="base"/>
            <a:r>
              <a:rPr lang="en-US" dirty="0"/>
              <a:t>Transfers from out-of-town</a:t>
            </a:r>
          </a:p>
          <a:p>
            <a:pPr fontAlgn="base"/>
            <a:r>
              <a:rPr lang="en-US" dirty="0" smtClean="0"/>
              <a:t>Guys </a:t>
            </a:r>
            <a:r>
              <a:rPr lang="en-US" dirty="0"/>
              <a:t>who sing with someone </a:t>
            </a:r>
            <a:r>
              <a:rPr lang="en-US" dirty="0" smtClean="0"/>
              <a:t>else</a:t>
            </a:r>
          </a:p>
          <a:p>
            <a:pPr lvl="1" fontAlgn="base"/>
            <a:r>
              <a:rPr lang="en-US" dirty="0" smtClean="0"/>
              <a:t>But what does this do to your relationships with those groups?</a:t>
            </a:r>
          </a:p>
          <a:p>
            <a:pPr lvl="1" fontAlgn="base"/>
            <a:r>
              <a:rPr lang="en-US" dirty="0" smtClean="0"/>
              <a:t>Grow the pie instead of stealing someone else’s piece?</a:t>
            </a:r>
          </a:p>
          <a:p>
            <a:pPr fontAlgn="base"/>
            <a:r>
              <a:rPr lang="en-US" dirty="0"/>
              <a:t>Guys who have never sung in an </a:t>
            </a:r>
            <a:r>
              <a:rPr lang="en-US" dirty="0" smtClean="0"/>
              <a:t>organization</a:t>
            </a:r>
          </a:p>
          <a:p>
            <a:pPr fontAlgn="base"/>
            <a:r>
              <a:rPr lang="en-US" dirty="0" smtClean="0"/>
              <a:t>Split your recruiting efforts to maximize success</a:t>
            </a:r>
          </a:p>
          <a:p>
            <a:pPr lvl="1" fontAlgn="base"/>
            <a:r>
              <a:rPr lang="en-US" dirty="0" smtClean="0"/>
              <a:t>There is no silver bullet to get 20 new guys!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6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Recruiting Arsenal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US" dirty="0">
                <a:solidFill>
                  <a:schemeClr val="tx1"/>
                </a:solidFill>
              </a:rPr>
              <a:t>Your Chorus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Your </a:t>
            </a:r>
            <a:r>
              <a:rPr lang="en-US" dirty="0" smtClean="0">
                <a:solidFill>
                  <a:schemeClr val="tx1"/>
                </a:solidFill>
              </a:rPr>
              <a:t>Members (handout)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Your </a:t>
            </a:r>
            <a:r>
              <a:rPr lang="en-US" dirty="0" smtClean="0">
                <a:solidFill>
                  <a:schemeClr val="tx1"/>
                </a:solidFill>
              </a:rPr>
              <a:t>Director</a:t>
            </a:r>
            <a:endParaRPr lang="en-US" dirty="0">
              <a:solidFill>
                <a:schemeClr val="tx1"/>
              </a:solidFill>
            </a:endParaRP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Your </a:t>
            </a:r>
            <a:r>
              <a:rPr lang="en-US" dirty="0" smtClean="0">
                <a:solidFill>
                  <a:schemeClr val="tx1"/>
                </a:solidFill>
              </a:rPr>
              <a:t>Alumni</a:t>
            </a: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Your families and friends</a:t>
            </a: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Tag </a:t>
            </a:r>
            <a:r>
              <a:rPr lang="en-US" dirty="0">
                <a:solidFill>
                  <a:schemeClr val="tx1"/>
                </a:solidFill>
              </a:rPr>
              <a:t>teachers and singers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Chapter Quartets</a:t>
            </a: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District </a:t>
            </a:r>
            <a:r>
              <a:rPr lang="en-US" dirty="0">
                <a:solidFill>
                  <a:schemeClr val="tx1"/>
                </a:solidFill>
              </a:rPr>
              <a:t>and Division </a:t>
            </a:r>
            <a:r>
              <a:rPr lang="en-US" dirty="0" smtClean="0">
                <a:solidFill>
                  <a:schemeClr val="tx1"/>
                </a:solidFill>
              </a:rPr>
              <a:t>Quartets</a:t>
            </a: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Invited Performers (ex: headliner quartets)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Your </a:t>
            </a:r>
            <a:r>
              <a:rPr lang="en-US" dirty="0" smtClean="0">
                <a:solidFill>
                  <a:schemeClr val="tx1"/>
                </a:solidFill>
              </a:rPr>
              <a:t>Audience</a:t>
            </a:r>
            <a:endParaRPr lang="en-US" dirty="0">
              <a:solidFill>
                <a:schemeClr val="tx1"/>
              </a:solidFill>
            </a:endParaRP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Your community relationships</a:t>
            </a:r>
          </a:p>
          <a:p>
            <a:pPr fontAlgn="base"/>
            <a:r>
              <a:rPr lang="en-US" dirty="0" smtClean="0">
                <a:solidFill>
                  <a:schemeClr val="tx1"/>
                </a:solidFill>
              </a:rPr>
              <a:t>Mass Media (ex: video)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06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“Free Voice Lessons”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6-week program to introduce interested men to a cappella singing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Maximizing the benefit:</a:t>
            </a:r>
          </a:p>
          <a:p>
            <a:r>
              <a:rPr lang="en-US" dirty="0" smtClean="0"/>
              <a:t>Make it a great experience (best teachers, members participate)</a:t>
            </a:r>
          </a:p>
          <a:p>
            <a:r>
              <a:rPr lang="en-US" dirty="0" smtClean="0"/>
              <a:t>Market it everywhere you can</a:t>
            </a:r>
          </a:p>
          <a:p>
            <a:r>
              <a:rPr lang="en-US" dirty="0" smtClean="0"/>
              <a:t>Culminate the program with a graduation show</a:t>
            </a:r>
          </a:p>
          <a:p>
            <a:r>
              <a:rPr lang="en-US" dirty="0" smtClean="0"/>
              <a:t>Think of it as giving back to and sharing your gift with your community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5561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Thoughts on 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/>
              <a:t>Barbershop as an “art form” vs. “hobby”</a:t>
            </a:r>
          </a:p>
          <a:p>
            <a:pPr fontAlgn="base"/>
            <a:r>
              <a:rPr lang="en-US" dirty="0"/>
              <a:t>Men’s A Cappella vs. </a:t>
            </a:r>
            <a:r>
              <a:rPr lang="en-US" dirty="0" smtClean="0"/>
              <a:t>Barbershop</a:t>
            </a:r>
          </a:p>
          <a:p>
            <a:pPr fontAlgn="base"/>
            <a:r>
              <a:rPr lang="en-US" dirty="0" smtClean="0"/>
              <a:t>“Glee for Men”</a:t>
            </a:r>
          </a:p>
        </p:txBody>
      </p:sp>
    </p:spTree>
    <p:extLst>
      <p:ext uri="{BB962C8B-B14F-4D97-AF65-F5344CB8AC3E}">
        <p14:creationId xmlns:p14="http://schemas.microsoft.com/office/powerpoint/2010/main" val="228573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Thoughts on Young Guys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energy you put into youth in harmony is an investment today that will pay off over 50 years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Scenario 1:</a:t>
            </a:r>
          </a:p>
          <a:p>
            <a:pPr lvl="1"/>
            <a:r>
              <a:rPr lang="en-US" dirty="0" smtClean="0"/>
              <a:t>Option A: I’m going to recruit high school chorus members</a:t>
            </a:r>
          </a:p>
          <a:p>
            <a:pPr lvl="1"/>
            <a:r>
              <a:rPr lang="en-US" dirty="0" smtClean="0"/>
              <a:t>Option B: I will build a long-lasting relationship with the high school music program</a:t>
            </a:r>
          </a:p>
          <a:p>
            <a:endParaRPr lang="en-US" dirty="0" smtClean="0"/>
          </a:p>
          <a:p>
            <a:r>
              <a:rPr lang="en-US" dirty="0" smtClean="0"/>
              <a:t>Scenario 2:</a:t>
            </a:r>
          </a:p>
          <a:p>
            <a:pPr lvl="1"/>
            <a:r>
              <a:rPr lang="en-US" dirty="0" smtClean="0"/>
              <a:t>Option A: I’m going to recruit college kids</a:t>
            </a:r>
          </a:p>
          <a:p>
            <a:pPr lvl="1"/>
            <a:r>
              <a:rPr lang="en-US" dirty="0" smtClean="0"/>
              <a:t>Option B: I’m going to support and encourage the college glee club by inviting them onto our show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72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Thoughts on Today’s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WILL be </a:t>
            </a:r>
            <a:r>
              <a:rPr lang="en-US" dirty="0" err="1" smtClean="0"/>
              <a:t>Googled</a:t>
            </a:r>
            <a:r>
              <a:rPr lang="en-US" dirty="0" smtClean="0"/>
              <a:t>. Period.</a:t>
            </a:r>
          </a:p>
          <a:p>
            <a:r>
              <a:rPr lang="en-US" dirty="0" smtClean="0"/>
              <a:t>The smartphone is the most powerful recruiting tool you can imagine.</a:t>
            </a:r>
          </a:p>
          <a:p>
            <a:r>
              <a:rPr lang="en-US" dirty="0" smtClean="0"/>
              <a:t>People are noticing a gap in their personal interactions and sense of community.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01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2: Guest to Member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12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Membership Pipeline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752600"/>
            <a:ext cx="784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Starts at the moment a guest walks in the door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Ends when the member can no longer be a member of the chapter (death, moving away, etc.)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REALLY!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Answers the following questions: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When (and by whom) is a guest communicated with?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When is a guest asked to become a member?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What gates must a guest pass to become a member?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dirty="0" smtClean="0"/>
              <a:t>Is there a differentiation between a chapter member and a chorus member?</a:t>
            </a:r>
          </a:p>
          <a:p>
            <a:pPr marL="742950" lvl="1" indent="-285750">
              <a:buFont typeface="Arial" pitchFamily="34" charset="0"/>
              <a:buChar char="•"/>
            </a:pPr>
            <a:endParaRPr lang="en-US" dirty="0" smtClean="0"/>
          </a:p>
          <a:p>
            <a:pPr marL="742950" lvl="1" indent="-285750">
              <a:buFont typeface="Arial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46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Guest Turn-offs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“Listen to my story”</a:t>
            </a:r>
          </a:p>
          <a:p>
            <a:r>
              <a:rPr lang="en-US" dirty="0" smtClean="0"/>
              <a:t>“You aren’t learning this tag fast enough”</a:t>
            </a:r>
          </a:p>
          <a:p>
            <a:r>
              <a:rPr lang="en-US" dirty="0" smtClean="0"/>
              <a:t>“You aren’t allowed to sing during this song”</a:t>
            </a:r>
          </a:p>
          <a:p>
            <a:r>
              <a:rPr lang="en-US" dirty="0" smtClean="0"/>
              <a:t>“This song isn’t in the guest book”</a:t>
            </a:r>
          </a:p>
          <a:p>
            <a:r>
              <a:rPr lang="en-US" dirty="0" smtClean="0"/>
              <a:t>“We don’t have a guest book”</a:t>
            </a:r>
          </a:p>
          <a:p>
            <a:r>
              <a:rPr lang="en-US" dirty="0" smtClean="0"/>
              <a:t>“You’re singing this part wrong!”</a:t>
            </a:r>
          </a:p>
          <a:p>
            <a:r>
              <a:rPr lang="en-US" dirty="0" smtClean="0"/>
              <a:t>“We don’t know you, so we won’t talk to you.”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35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Exercise: Making a guest feel comfortable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86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Meeting Night Fundamentals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en-US" dirty="0">
                <a:solidFill>
                  <a:schemeClr val="tx1"/>
                </a:solidFill>
              </a:rPr>
              <a:t>Is every guest greeted at the door by one or more members?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Does every guest get an </a:t>
            </a:r>
            <a:r>
              <a:rPr lang="en-US" b="1" dirty="0">
                <a:solidFill>
                  <a:schemeClr val="tx1"/>
                </a:solidFill>
              </a:rPr>
              <a:t>accurate</a:t>
            </a:r>
            <a:r>
              <a:rPr lang="en-US" dirty="0">
                <a:solidFill>
                  <a:schemeClr val="tx1"/>
                </a:solidFill>
              </a:rPr>
              <a:t> guest book?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Is every guest’s contact details captured permanently?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Does every guest get added to the chapter’s mailing list?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Does every guest get a personal thank-you email for visiting the </a:t>
            </a:r>
            <a:r>
              <a:rPr lang="en-US" dirty="0" smtClean="0">
                <a:solidFill>
                  <a:schemeClr val="tx1"/>
                </a:solidFill>
              </a:rPr>
              <a:t>chapter? From whom?</a:t>
            </a:r>
            <a:endParaRPr lang="en-US" dirty="0">
              <a:solidFill>
                <a:schemeClr val="tx1"/>
              </a:solidFill>
            </a:endParaRP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Are guests invited to sing on the risers and told when they have to step aside (e.g., for contest run-throughs)?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Are there program activities to make the guests feel welcome?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Are guests encouraged to join the risers if they come late? How?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Are guests appreciated </a:t>
            </a:r>
            <a:r>
              <a:rPr lang="en-US" dirty="0" smtClean="0">
                <a:solidFill>
                  <a:schemeClr val="tx1"/>
                </a:solidFill>
              </a:rPr>
              <a:t>without “showing </a:t>
            </a:r>
            <a:r>
              <a:rPr lang="en-US" dirty="0">
                <a:solidFill>
                  <a:schemeClr val="tx1"/>
                </a:solidFill>
              </a:rPr>
              <a:t>desperation?”</a:t>
            </a:r>
          </a:p>
          <a:p>
            <a:pPr fontAlgn="base"/>
            <a:r>
              <a:rPr lang="en-US" dirty="0">
                <a:solidFill>
                  <a:schemeClr val="tx1"/>
                </a:solidFill>
              </a:rPr>
              <a:t>Do you provide a supportive and encouraging atmosphere for quartets or other small groups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0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Environment You Cultivate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When a guest performs for the group before break, do your members…</a:t>
            </a:r>
          </a:p>
          <a:p>
            <a:endParaRPr lang="en-US" dirty="0"/>
          </a:p>
          <a:p>
            <a:r>
              <a:rPr lang="en-US" dirty="0" smtClean="0"/>
              <a:t>A) Rush up at the break and be “helpful” by criticizing every aspect of the performance</a:t>
            </a:r>
          </a:p>
          <a:p>
            <a:endParaRPr lang="en-US" dirty="0"/>
          </a:p>
          <a:p>
            <a:r>
              <a:rPr lang="en-US" dirty="0" smtClean="0"/>
              <a:t>B</a:t>
            </a:r>
            <a:r>
              <a:rPr lang="en-US" dirty="0"/>
              <a:t>)</a:t>
            </a:r>
            <a:r>
              <a:rPr lang="en-US" dirty="0" smtClean="0"/>
              <a:t> Cheer and say “Thank you for sharing that gift with us!”</a:t>
            </a:r>
          </a:p>
          <a:p>
            <a:endParaRPr lang="en-US" dirty="0"/>
          </a:p>
          <a:p>
            <a:r>
              <a:rPr lang="en-US" dirty="0" smtClean="0"/>
              <a:t>A supportive and encouraging environment improves retention. Period.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2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Enable your chapter to succeed in Membership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Encourage performances that put your product in front of as many people as possible</a:t>
            </a:r>
          </a:p>
          <a:p>
            <a:r>
              <a:rPr lang="en-US" dirty="0" smtClean="0"/>
              <a:t>Invest in relationships that pay off over years</a:t>
            </a:r>
          </a:p>
          <a:p>
            <a:r>
              <a:rPr lang="en-US" dirty="0" smtClean="0"/>
              <a:t>Share your chapter’s gifts as often as possible</a:t>
            </a:r>
          </a:p>
          <a:p>
            <a:r>
              <a:rPr lang="en-US" dirty="0" smtClean="0"/>
              <a:t>Build a supportive and encouraging environment</a:t>
            </a:r>
          </a:p>
          <a:p>
            <a:r>
              <a:rPr lang="en-US" dirty="0" smtClean="0"/>
              <a:t>Give without expectation</a:t>
            </a:r>
          </a:p>
          <a:p>
            <a:r>
              <a:rPr lang="en-US" dirty="0" smtClean="0"/>
              <a:t>Remember what got you hooked and what keeps you hooked</a:t>
            </a:r>
          </a:p>
        </p:txBody>
      </p:sp>
    </p:spTree>
    <p:extLst>
      <p:ext uri="{BB962C8B-B14F-4D97-AF65-F5344CB8AC3E}">
        <p14:creationId xmlns:p14="http://schemas.microsoft.com/office/powerpoint/2010/main" val="162388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3: Member to Lifetime Member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4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has KEPT you hooked on Barbershop?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89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Once a </a:t>
            </a:r>
            <a:r>
              <a:rPr lang="en-US" dirty="0" err="1" smtClean="0"/>
              <a:t>Barbershopper</a:t>
            </a:r>
            <a:r>
              <a:rPr lang="en-US" dirty="0" smtClean="0"/>
              <a:t>, Always a </a:t>
            </a:r>
            <a:r>
              <a:rPr lang="en-US" dirty="0" err="1" smtClean="0"/>
              <a:t>Barbershopper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Polecats</a:t>
            </a:r>
          </a:p>
          <a:p>
            <a:r>
              <a:rPr lang="en-US" dirty="0" smtClean="0"/>
              <a:t>Pseudo-polecats</a:t>
            </a:r>
          </a:p>
          <a:p>
            <a:r>
              <a:rPr lang="en-US" dirty="0" smtClean="0"/>
              <a:t>Tags</a:t>
            </a:r>
          </a:p>
          <a:p>
            <a:r>
              <a:rPr lang="en-US" dirty="0" smtClean="0"/>
              <a:t>Informal singing around rehearsal</a:t>
            </a:r>
          </a:p>
          <a:p>
            <a:r>
              <a:rPr lang="en-US" dirty="0" smtClean="0"/>
              <a:t>Reunion nights</a:t>
            </a:r>
          </a:p>
          <a:p>
            <a:r>
              <a:rPr lang="en-US" dirty="0" smtClean="0"/>
              <a:t>Chapter Shows</a:t>
            </a:r>
          </a:p>
          <a:p>
            <a:r>
              <a:rPr lang="en-US" dirty="0" smtClean="0"/>
              <a:t>Division events (Convention vs. Competition)</a:t>
            </a:r>
          </a:p>
          <a:p>
            <a:r>
              <a:rPr lang="en-US" dirty="0" smtClean="0"/>
              <a:t>Retreats</a:t>
            </a:r>
          </a:p>
          <a:p>
            <a:r>
              <a:rPr lang="en-US" dirty="0" smtClean="0"/>
              <a:t>Social 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effect of competing on your plan?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opportunity cost of competition?</a:t>
            </a:r>
          </a:p>
          <a:p>
            <a:r>
              <a:rPr lang="en-US" dirty="0" smtClean="0"/>
              <a:t>How does competition impact your membership plan?</a:t>
            </a:r>
          </a:p>
          <a:p>
            <a:r>
              <a:rPr lang="en-US" dirty="0" smtClean="0"/>
              <a:t>What is your chapter’s objective in competing?</a:t>
            </a:r>
          </a:p>
          <a:p>
            <a:r>
              <a:rPr lang="en-US" dirty="0" smtClean="0"/>
              <a:t>“Walk the Talk”</a:t>
            </a:r>
          </a:p>
        </p:txBody>
      </p:sp>
    </p:spTree>
    <p:extLst>
      <p:ext uri="{BB962C8B-B14F-4D97-AF65-F5344CB8AC3E}">
        <p14:creationId xmlns:p14="http://schemas.microsoft.com/office/powerpoint/2010/main" val="63759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Keep the conversation going!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mike.cating@gmail.com</a:t>
            </a:r>
            <a:endParaRPr lang="en-US" dirty="0" smtClean="0"/>
          </a:p>
          <a:p>
            <a:r>
              <a:rPr lang="en-US" dirty="0" smtClean="0"/>
              <a:t>Facebook: Barbershop Enthusiasts</a:t>
            </a:r>
          </a:p>
          <a:p>
            <a:r>
              <a:rPr lang="en-US" dirty="0" smtClean="0"/>
              <a:t>BHS HQ Blog</a:t>
            </a:r>
          </a:p>
          <a:p>
            <a:r>
              <a:rPr lang="en-US" dirty="0" smtClean="0"/>
              <a:t>Ba-</a:t>
            </a:r>
            <a:r>
              <a:rPr lang="en-US" dirty="0" err="1" smtClean="0"/>
              <a:t>acappella</a:t>
            </a:r>
            <a:r>
              <a:rPr lang="en-US" dirty="0" smtClean="0"/>
              <a:t> mailing list</a:t>
            </a:r>
          </a:p>
          <a:p>
            <a:r>
              <a:rPr lang="en-US" dirty="0" smtClean="0"/>
              <a:t>Share what works – and what didn’t!</a:t>
            </a:r>
          </a:p>
          <a:p>
            <a:r>
              <a:rPr lang="en-US" dirty="0" smtClean="0"/>
              <a:t>Don’t be afraid to try something new</a:t>
            </a:r>
          </a:p>
          <a:p>
            <a:r>
              <a:rPr lang="en-US" dirty="0" smtClean="0"/>
              <a:t>Don’t be afraid of “I’m not interested”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7470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513</TotalTime>
  <Words>1255</Words>
  <Application>Microsoft Office PowerPoint</Application>
  <PresentationFormat>On-screen Show (4:3)</PresentationFormat>
  <Paragraphs>163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Century Gothic</vt:lpstr>
      <vt:lpstr>Courier New</vt:lpstr>
      <vt:lpstr>Palatino Linotype</vt:lpstr>
      <vt:lpstr>Executive</vt:lpstr>
      <vt:lpstr>Membership</vt:lpstr>
      <vt:lpstr>Why are you here?</vt:lpstr>
      <vt:lpstr>Word’s Getting Out</vt:lpstr>
      <vt:lpstr>Your Chapter in the Community</vt:lpstr>
      <vt:lpstr>Your Community</vt:lpstr>
      <vt:lpstr>Recruiting vs. Retention</vt:lpstr>
      <vt:lpstr>The Membership VP’s Role</vt:lpstr>
      <vt:lpstr>Chapter, Know Thyself!</vt:lpstr>
      <vt:lpstr>Part 1: Person to Guest</vt:lpstr>
      <vt:lpstr>What got you started on Barbershop?</vt:lpstr>
      <vt:lpstr>Who can you recruit?</vt:lpstr>
      <vt:lpstr>Your Recruiting Arsenal</vt:lpstr>
      <vt:lpstr>“Free Voice Lessons”</vt:lpstr>
      <vt:lpstr>Thoughts on Terms</vt:lpstr>
      <vt:lpstr>Thoughts on Young Guys</vt:lpstr>
      <vt:lpstr>Thoughts on Today’s World</vt:lpstr>
      <vt:lpstr>Part 2: Guest to Member</vt:lpstr>
      <vt:lpstr>The Membership Pipeline</vt:lpstr>
      <vt:lpstr>Guest Turn-offs</vt:lpstr>
      <vt:lpstr>Exercise: Making a guest feel comfortable</vt:lpstr>
      <vt:lpstr>Meeting Night Fundamentals</vt:lpstr>
      <vt:lpstr>The Environment You Cultivate</vt:lpstr>
      <vt:lpstr>Enable your chapter to succeed in Membership</vt:lpstr>
      <vt:lpstr>Part 3: Member to Lifetime Member</vt:lpstr>
      <vt:lpstr>What has KEPT you hooked on Barbershop?</vt:lpstr>
      <vt:lpstr>Once a Barbershopper, Always a Barbershopper</vt:lpstr>
      <vt:lpstr>What is the effect of competing on your plan?</vt:lpstr>
      <vt:lpstr>Keep the conversation going!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Membership</dc:title>
  <dc:creator>Michael Cating</dc:creator>
  <cp:lastModifiedBy>Michael Cating</cp:lastModifiedBy>
  <cp:revision>21</cp:revision>
  <dcterms:created xsi:type="dcterms:W3CDTF">2013-11-23T04:20:13Z</dcterms:created>
  <dcterms:modified xsi:type="dcterms:W3CDTF">2015-02-07T03:49:12Z</dcterms:modified>
</cp:coreProperties>
</file>